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76"/>
  </p:notesMasterIdLst>
  <p:handoutMasterIdLst>
    <p:handoutMasterId r:id="rId77"/>
  </p:handoutMasterIdLst>
  <p:sldIdLst>
    <p:sldId id="551" r:id="rId4"/>
    <p:sldId id="1536" r:id="rId5"/>
    <p:sldId id="1750" r:id="rId6"/>
    <p:sldId id="1749" r:id="rId7"/>
    <p:sldId id="1503" r:id="rId8"/>
    <p:sldId id="1465" r:id="rId9"/>
    <p:sldId id="1466" r:id="rId10"/>
    <p:sldId id="1600" r:id="rId11"/>
    <p:sldId id="1461" r:id="rId12"/>
    <p:sldId id="1460" r:id="rId13"/>
    <p:sldId id="1606" r:id="rId14"/>
    <p:sldId id="1681" r:id="rId15"/>
    <p:sldId id="1746" r:id="rId16"/>
    <p:sldId id="1747" r:id="rId17"/>
    <p:sldId id="1513" r:id="rId18"/>
    <p:sldId id="1687" r:id="rId19"/>
    <p:sldId id="1688" r:id="rId20"/>
    <p:sldId id="1689" r:id="rId21"/>
    <p:sldId id="1693" r:id="rId22"/>
    <p:sldId id="1695" r:id="rId23"/>
    <p:sldId id="1696" r:id="rId24"/>
    <p:sldId id="1697" r:id="rId25"/>
    <p:sldId id="1690" r:id="rId26"/>
    <p:sldId id="1691" r:id="rId27"/>
    <p:sldId id="1692" r:id="rId28"/>
    <p:sldId id="1602" r:id="rId29"/>
    <p:sldId id="1603" r:id="rId30"/>
    <p:sldId id="1694" r:id="rId31"/>
    <p:sldId id="1514" r:id="rId32"/>
    <p:sldId id="1515" r:id="rId33"/>
    <p:sldId id="1517" r:id="rId34"/>
    <p:sldId id="1551" r:id="rId35"/>
    <p:sldId id="1537" r:id="rId36"/>
    <p:sldId id="1523" r:id="rId37"/>
    <p:sldId id="1538" r:id="rId38"/>
    <p:sldId id="1521" r:id="rId39"/>
    <p:sldId id="1522" r:id="rId40"/>
    <p:sldId id="1524" r:id="rId41"/>
    <p:sldId id="1525" r:id="rId42"/>
    <p:sldId id="1526" r:id="rId43"/>
    <p:sldId id="1527" r:id="rId44"/>
    <p:sldId id="1528" r:id="rId45"/>
    <p:sldId id="1529" r:id="rId46"/>
    <p:sldId id="1530" r:id="rId47"/>
    <p:sldId id="1552" r:id="rId48"/>
    <p:sldId id="1553" r:id="rId49"/>
    <p:sldId id="1751" r:id="rId50"/>
    <p:sldId id="1554" r:id="rId51"/>
    <p:sldId id="1555" r:id="rId52"/>
    <p:sldId id="1556" r:id="rId53"/>
    <p:sldId id="1557" r:id="rId54"/>
    <p:sldId id="1558" r:id="rId55"/>
    <p:sldId id="1559" r:id="rId56"/>
    <p:sldId id="1576" r:id="rId57"/>
    <p:sldId id="1577" r:id="rId58"/>
    <p:sldId id="1578" r:id="rId59"/>
    <p:sldId id="1579" r:id="rId60"/>
    <p:sldId id="1580" r:id="rId61"/>
    <p:sldId id="1581" r:id="rId62"/>
    <p:sldId id="1582" r:id="rId63"/>
    <p:sldId id="1583" r:id="rId64"/>
    <p:sldId id="1584" r:id="rId65"/>
    <p:sldId id="1585" r:id="rId66"/>
    <p:sldId id="1586" r:id="rId67"/>
    <p:sldId id="1587" r:id="rId68"/>
    <p:sldId id="1588" r:id="rId69"/>
    <p:sldId id="1589" r:id="rId70"/>
    <p:sldId id="1596" r:id="rId71"/>
    <p:sldId id="1597" r:id="rId72"/>
    <p:sldId id="1598" r:id="rId73"/>
    <p:sldId id="1686" r:id="rId74"/>
    <p:sldId id="1748" r:id="rId75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86BC64"/>
    <a:srgbClr val="FF99FF"/>
    <a:srgbClr val="FF6600"/>
    <a:srgbClr val="FF9999"/>
    <a:srgbClr val="FFCC00"/>
    <a:srgbClr val="CC9900"/>
    <a:srgbClr val="00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6" autoAdjust="0"/>
    <p:restoredTop sz="95678" autoAdjust="0"/>
  </p:normalViewPr>
  <p:slideViewPr>
    <p:cSldViewPr>
      <p:cViewPr varScale="1">
        <p:scale>
          <a:sx n="106" d="100"/>
          <a:sy n="106" d="100"/>
        </p:scale>
        <p:origin x="1530" y="132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2018/2/24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9B77AA-D4DC-4A0B-9454-6C380FE9EACA}" type="slidenum">
              <a:rPr lang="en-US" altLang="zh-CN" sz="1100" i="0" smtClean="0"/>
              <a:t>36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57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669290" indent="-257175"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029335" indent="-205740"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441450" indent="-205740"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853565" indent="-205740"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265045" indent="-20574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677160" indent="-20574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088640" indent="-20574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500755" indent="-20574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9D3C67-C948-4D9A-9979-B49B29D4C651}" type="slidenum"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</a:rPr>
              <a:t>50</a:t>
            </a:fld>
            <a:endParaRPr lang="en-US" altLang="zh-CN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A0756-66B0-4DA7-8508-F9461B97A7A3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569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19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00405" indent="-269240"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077595" indent="-215265"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508760" indent="-215265"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1939925" indent="-215265"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370455" indent="-215265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801620" indent="-215265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232785" indent="-215265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663950" indent="-215265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fld id="{44799E48-D669-48C7-B227-E101B190558E}" type="slidenum"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26</a:t>
            </a:fld>
            <a:endParaRPr lang="en-US" altLang="zh-CN" sz="11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459" name="矩形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28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CE2BF8-7B8D-44E3-92EE-5C3067DEEE52}" type="slidenum">
              <a:rPr lang="en-US" altLang="zh-CN" sz="1100" i="0" smtClean="0"/>
              <a:t>29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4D8D43-B4FE-4C9D-9660-E5CE3AE88197}" type="slidenum">
              <a:rPr lang="en-US" altLang="zh-CN" sz="1100" i="0" smtClean="0"/>
              <a:t>30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029A2C-C7C5-495D-A014-B2139C7AF0D4}" type="slidenum">
              <a:rPr lang="en-US" altLang="zh-CN" sz="1100" i="0" smtClean="0"/>
              <a:t>31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029A2C-C7C5-495D-A014-B2139C7AF0D4}" type="slidenum">
              <a:rPr lang="en-US" altLang="zh-CN" sz="1100" i="0" smtClean="0"/>
              <a:t>32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2018/2/24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2018/2/24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2018/2/24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2018/2/24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2018/2/24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2018/2/24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2018/2/24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2018/2/24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2018/2/24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w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五段流水</a:t>
            </a:r>
            <a:r>
              <a:rPr lang="en-US" altLang="zh-CN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2018-02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3104"/>
            <a:ext cx="4349865" cy="327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课程设计实验环境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LOGISIM</a:t>
            </a:r>
            <a:endParaRPr lang="zh-CN" altLang="en-US" dirty="0"/>
          </a:p>
          <a:p>
            <a:pPr lvl="1"/>
            <a:r>
              <a:rPr lang="en-US" altLang="zh-CN" dirty="0" err="1" smtClean="0"/>
              <a:t>Logisim</a:t>
            </a:r>
            <a:r>
              <a:rPr lang="zh-CN" altLang="en-US" dirty="0" smtClean="0"/>
              <a:t>进行方案论证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跑通流水线重定向机制</a:t>
            </a:r>
            <a:endParaRPr lang="zh-CN" altLang="en-US" dirty="0"/>
          </a:p>
          <a:p>
            <a:r>
              <a:rPr lang="en-US" altLang="zh-CN" dirty="0" smtClean="0"/>
              <a:t>FPGA</a:t>
            </a:r>
            <a:r>
              <a:rPr dirty="0" smtClean="0"/>
              <a:t>开发板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单周期上板（合作开发）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流水线上板（独立开发）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完成时序仿真后再开始领板子</a:t>
            </a:r>
            <a:endParaRPr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B1F8334-7960-4D1A-BF0C-5998C4CC231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10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8338" y="1071091"/>
            <a:ext cx="8437849" cy="1829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设计</a:t>
            </a:r>
            <a:r>
              <a:rPr lang="zh-CN" altLang="en-US" dirty="0" smtClean="0"/>
              <a:t>路径及评分标准</a:t>
            </a:r>
            <a:r>
              <a:rPr lang="en-US" altLang="zh-CN" dirty="0" smtClean="0"/>
              <a:t>(</a:t>
            </a:r>
            <a:r>
              <a:rPr lang="zh-CN" altLang="en-US" dirty="0" smtClean="0"/>
              <a:t>百分制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5" name="Straight Connector 25"/>
          <p:cNvCxnSpPr/>
          <p:nvPr/>
        </p:nvCxnSpPr>
        <p:spPr>
          <a:xfrm>
            <a:off x="1953498" y="1495965"/>
            <a:ext cx="1114869" cy="0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 flipV="1">
            <a:off x="4083497" y="1503699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6887595" y="1170959"/>
            <a:ext cx="1834507" cy="1609969"/>
            <a:chOff x="6887595" y="1170959"/>
            <a:chExt cx="1834507" cy="1609969"/>
          </a:xfrm>
        </p:grpSpPr>
        <p:sp>
          <p:nvSpPr>
            <p:cNvPr id="50" name="文本框 49"/>
            <p:cNvSpPr txBox="1"/>
            <p:nvPr/>
          </p:nvSpPr>
          <p:spPr>
            <a:xfrm>
              <a:off x="6955897" y="1791197"/>
              <a:ext cx="1765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887595" y="2028414"/>
              <a:ext cx="183450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重定向机制设计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爆棚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16682" y="1170959"/>
              <a:ext cx="592824" cy="592824"/>
              <a:chOff x="3356530" y="5456766"/>
              <a:chExt cx="592824" cy="59282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3356530" y="5456766"/>
                <a:ext cx="592824" cy="59282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Freeform 16"/>
              <p:cNvSpPr>
                <a:spLocks noEditPoints="1"/>
              </p:cNvSpPr>
              <p:nvPr/>
            </p:nvSpPr>
            <p:spPr bwMode="auto">
              <a:xfrm>
                <a:off x="3421014" y="5562001"/>
                <a:ext cx="413822" cy="337642"/>
              </a:xfrm>
              <a:custGeom>
                <a:avLst/>
                <a:gdLst>
                  <a:gd name="T0" fmla="*/ 22 w 67"/>
                  <a:gd name="T1" fmla="*/ 52 h 52"/>
                  <a:gd name="T2" fmla="*/ 30 w 67"/>
                  <a:gd name="T3" fmla="*/ 52 h 52"/>
                  <a:gd name="T4" fmla="*/ 32 w 67"/>
                  <a:gd name="T5" fmla="*/ 51 h 52"/>
                  <a:gd name="T6" fmla="*/ 32 w 67"/>
                  <a:gd name="T7" fmla="*/ 34 h 52"/>
                  <a:gd name="T8" fmla="*/ 27 w 67"/>
                  <a:gd name="T9" fmla="*/ 31 h 52"/>
                  <a:gd name="T10" fmla="*/ 20 w 67"/>
                  <a:gd name="T11" fmla="*/ 35 h 52"/>
                  <a:gd name="T12" fmla="*/ 20 w 67"/>
                  <a:gd name="T13" fmla="*/ 51 h 52"/>
                  <a:gd name="T14" fmla="*/ 22 w 67"/>
                  <a:gd name="T15" fmla="*/ 52 h 52"/>
                  <a:gd name="T16" fmla="*/ 0 w 67"/>
                  <a:gd name="T17" fmla="*/ 34 h 52"/>
                  <a:gd name="T18" fmla="*/ 25 w 67"/>
                  <a:gd name="T19" fmla="*/ 19 h 52"/>
                  <a:gd name="T20" fmla="*/ 27 w 67"/>
                  <a:gd name="T21" fmla="*/ 18 h 52"/>
                  <a:gd name="T22" fmla="*/ 28 w 67"/>
                  <a:gd name="T23" fmla="*/ 19 h 52"/>
                  <a:gd name="T24" fmla="*/ 36 w 67"/>
                  <a:gd name="T25" fmla="*/ 23 h 52"/>
                  <a:gd name="T26" fmla="*/ 56 w 67"/>
                  <a:gd name="T27" fmla="*/ 6 h 52"/>
                  <a:gd name="T28" fmla="*/ 53 w 67"/>
                  <a:gd name="T29" fmla="*/ 3 h 52"/>
                  <a:gd name="T30" fmla="*/ 60 w 67"/>
                  <a:gd name="T31" fmla="*/ 1 h 52"/>
                  <a:gd name="T32" fmla="*/ 67 w 67"/>
                  <a:gd name="T33" fmla="*/ 0 h 52"/>
                  <a:gd name="T34" fmla="*/ 65 w 67"/>
                  <a:gd name="T35" fmla="*/ 7 h 52"/>
                  <a:gd name="T36" fmla="*/ 63 w 67"/>
                  <a:gd name="T37" fmla="*/ 14 h 52"/>
                  <a:gd name="T38" fmla="*/ 60 w 67"/>
                  <a:gd name="T39" fmla="*/ 10 h 52"/>
                  <a:gd name="T40" fmla="*/ 38 w 67"/>
                  <a:gd name="T41" fmla="*/ 29 h 52"/>
                  <a:gd name="T42" fmla="*/ 36 w 67"/>
                  <a:gd name="T43" fmla="*/ 31 h 52"/>
                  <a:gd name="T44" fmla="*/ 35 w 67"/>
                  <a:gd name="T45" fmla="*/ 30 h 52"/>
                  <a:gd name="T46" fmla="*/ 27 w 67"/>
                  <a:gd name="T47" fmla="*/ 25 h 52"/>
                  <a:gd name="T48" fmla="*/ 3 w 67"/>
                  <a:gd name="T49" fmla="*/ 39 h 52"/>
                  <a:gd name="T50" fmla="*/ 0 w 67"/>
                  <a:gd name="T51" fmla="*/ 34 h 52"/>
                  <a:gd name="T52" fmla="*/ 6 w 67"/>
                  <a:gd name="T53" fmla="*/ 52 h 52"/>
                  <a:gd name="T54" fmla="*/ 14 w 67"/>
                  <a:gd name="T55" fmla="*/ 52 h 52"/>
                  <a:gd name="T56" fmla="*/ 16 w 67"/>
                  <a:gd name="T57" fmla="*/ 51 h 52"/>
                  <a:gd name="T58" fmla="*/ 16 w 67"/>
                  <a:gd name="T59" fmla="*/ 38 h 52"/>
                  <a:gd name="T60" fmla="*/ 4 w 67"/>
                  <a:gd name="T61" fmla="*/ 44 h 52"/>
                  <a:gd name="T62" fmla="*/ 4 w 67"/>
                  <a:gd name="T63" fmla="*/ 51 h 52"/>
                  <a:gd name="T64" fmla="*/ 6 w 67"/>
                  <a:gd name="T65" fmla="*/ 52 h 52"/>
                  <a:gd name="T66" fmla="*/ 38 w 67"/>
                  <a:gd name="T67" fmla="*/ 52 h 52"/>
                  <a:gd name="T68" fmla="*/ 46 w 67"/>
                  <a:gd name="T69" fmla="*/ 52 h 52"/>
                  <a:gd name="T70" fmla="*/ 48 w 67"/>
                  <a:gd name="T71" fmla="*/ 51 h 52"/>
                  <a:gd name="T72" fmla="*/ 48 w 67"/>
                  <a:gd name="T73" fmla="*/ 27 h 52"/>
                  <a:gd name="T74" fmla="*/ 48 w 67"/>
                  <a:gd name="T75" fmla="*/ 27 h 52"/>
                  <a:gd name="T76" fmla="*/ 37 w 67"/>
                  <a:gd name="T77" fmla="*/ 37 h 52"/>
                  <a:gd name="T78" fmla="*/ 37 w 67"/>
                  <a:gd name="T79" fmla="*/ 36 h 52"/>
                  <a:gd name="T80" fmla="*/ 37 w 67"/>
                  <a:gd name="T81" fmla="*/ 51 h 52"/>
                  <a:gd name="T82" fmla="*/ 38 w 67"/>
                  <a:gd name="T83" fmla="*/ 52 h 52"/>
                  <a:gd name="T84" fmla="*/ 55 w 67"/>
                  <a:gd name="T85" fmla="*/ 52 h 52"/>
                  <a:gd name="T86" fmla="*/ 62 w 67"/>
                  <a:gd name="T87" fmla="*/ 52 h 52"/>
                  <a:gd name="T88" fmla="*/ 64 w 67"/>
                  <a:gd name="T89" fmla="*/ 51 h 52"/>
                  <a:gd name="T90" fmla="*/ 64 w 67"/>
                  <a:gd name="T91" fmla="*/ 22 h 52"/>
                  <a:gd name="T92" fmla="*/ 60 w 67"/>
                  <a:gd name="T93" fmla="*/ 17 h 52"/>
                  <a:gd name="T94" fmla="*/ 53 w 67"/>
                  <a:gd name="T95" fmla="*/ 23 h 52"/>
                  <a:gd name="T96" fmla="*/ 53 w 67"/>
                  <a:gd name="T97" fmla="*/ 51 h 52"/>
                  <a:gd name="T98" fmla="*/ 55 w 67"/>
                  <a:gd name="T9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7" h="52">
                    <a:moveTo>
                      <a:pt x="22" y="52"/>
                    </a:moveTo>
                    <a:cubicBezTo>
                      <a:pt x="25" y="52"/>
                      <a:pt x="28" y="52"/>
                      <a:pt x="30" y="52"/>
                    </a:cubicBezTo>
                    <a:cubicBezTo>
                      <a:pt x="31" y="52"/>
                      <a:pt x="32" y="52"/>
                      <a:pt x="32" y="51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21" y="52"/>
                      <a:pt x="22" y="52"/>
                    </a:cubicBezTo>
                    <a:close/>
                    <a:moveTo>
                      <a:pt x="0" y="34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  <a:moveTo>
                      <a:pt x="6" y="52"/>
                    </a:moveTo>
                    <a:cubicBezTo>
                      <a:pt x="14" y="52"/>
                      <a:pt x="14" y="52"/>
                      <a:pt x="14" y="52"/>
                    </a:cubicBezTo>
                    <a:cubicBezTo>
                      <a:pt x="15" y="52"/>
                      <a:pt x="16" y="52"/>
                      <a:pt x="16" y="51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4" y="52"/>
                      <a:pt x="5" y="52"/>
                      <a:pt x="6" y="52"/>
                    </a:cubicBezTo>
                    <a:close/>
                    <a:moveTo>
                      <a:pt x="38" y="52"/>
                    </a:moveTo>
                    <a:cubicBezTo>
                      <a:pt x="41" y="52"/>
                      <a:pt x="44" y="52"/>
                      <a:pt x="46" y="52"/>
                    </a:cubicBezTo>
                    <a:cubicBezTo>
                      <a:pt x="47" y="52"/>
                      <a:pt x="48" y="52"/>
                      <a:pt x="48" y="51"/>
                    </a:cubicBezTo>
                    <a:cubicBezTo>
                      <a:pt x="48" y="43"/>
                      <a:pt x="48" y="3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2"/>
                      <a:pt x="37" y="52"/>
                      <a:pt x="38" y="52"/>
                    </a:cubicBezTo>
                    <a:close/>
                    <a:moveTo>
                      <a:pt x="55" y="52"/>
                    </a:moveTo>
                    <a:cubicBezTo>
                      <a:pt x="62" y="52"/>
                      <a:pt x="62" y="52"/>
                      <a:pt x="62" y="52"/>
                    </a:cubicBezTo>
                    <a:cubicBezTo>
                      <a:pt x="63" y="52"/>
                      <a:pt x="64" y="52"/>
                      <a:pt x="64" y="51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2"/>
                      <a:pt x="54" y="52"/>
                      <a:pt x="55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52095" y="1177661"/>
            <a:ext cx="2204866" cy="1603267"/>
            <a:chOff x="652095" y="1177661"/>
            <a:chExt cx="2204866" cy="1603267"/>
          </a:xfrm>
        </p:grpSpPr>
        <p:sp>
          <p:nvSpPr>
            <p:cNvPr id="5" name="文本框 4"/>
            <p:cNvSpPr txBox="1"/>
            <p:nvPr/>
          </p:nvSpPr>
          <p:spPr>
            <a:xfrm>
              <a:off x="703515" y="1791197"/>
              <a:ext cx="1963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2095" y="2028414"/>
              <a:ext cx="2204866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将课程实验工作移植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小组充分分工合作，代码共享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18991" y="1177661"/>
              <a:ext cx="592824" cy="592824"/>
              <a:chOff x="3038170" y="5859418"/>
              <a:chExt cx="592824" cy="592824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038170" y="5859418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8" name="Picture 131" descr="j0242087[1]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E5D36D"/>
                  </a:clrFrom>
                  <a:clrTo>
                    <a:srgbClr val="E5D36D">
                      <a:alpha val="0"/>
                    </a:srgbClr>
                  </a:clrTo>
                </a:clrChange>
                <a:biLevel thresh="50000"/>
                <a:grayscl/>
              </a:blip>
              <a:stretch>
                <a:fillRect/>
              </a:stretch>
            </p:blipFill>
            <p:spPr>
              <a:xfrm>
                <a:off x="3087425" y="5955787"/>
                <a:ext cx="543569" cy="40008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cxnSp>
        <p:nvCxnSpPr>
          <p:cNvPr id="65" name="Straight Connector 34"/>
          <p:cNvCxnSpPr/>
          <p:nvPr/>
        </p:nvCxnSpPr>
        <p:spPr>
          <a:xfrm flipV="1">
            <a:off x="6249538" y="1507720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368338" y="3035404"/>
            <a:ext cx="6223532" cy="350625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88083" y="4869160"/>
            <a:ext cx="2204867" cy="1594855"/>
            <a:chOff x="6898175" y="3124208"/>
            <a:chExt cx="2204867" cy="1594855"/>
          </a:xfrm>
        </p:grpSpPr>
        <p:sp>
          <p:nvSpPr>
            <p:cNvPr id="49" name="文本框 48"/>
            <p:cNvSpPr txBox="1"/>
            <p:nvPr/>
          </p:nvSpPr>
          <p:spPr>
            <a:xfrm>
              <a:off x="6921652" y="3751586"/>
              <a:ext cx="1921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流水线上开发板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+12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98175" y="3966549"/>
              <a:ext cx="220486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抓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狂，抓狂，抓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07784" y="3124208"/>
              <a:ext cx="592824" cy="592824"/>
              <a:chOff x="6349842" y="5742591"/>
              <a:chExt cx="708715" cy="70871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349842" y="5742591"/>
                <a:ext cx="708715" cy="708715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tint val="66000"/>
                      <a:satMod val="160000"/>
                    </a:srgbClr>
                  </a:gs>
                  <a:gs pos="50000">
                    <a:srgbClr val="CC9900">
                      <a:tint val="44500"/>
                      <a:satMod val="160000"/>
                    </a:srgbClr>
                  </a:gs>
                  <a:gs pos="100000">
                    <a:srgbClr val="CC99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6772" y="5839521"/>
                <a:ext cx="514854" cy="514854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/>
          <p:cNvGrpSpPr/>
          <p:nvPr/>
        </p:nvGrpSpPr>
        <p:grpSpPr>
          <a:xfrm>
            <a:off x="2616785" y="3103716"/>
            <a:ext cx="1965077" cy="1613505"/>
            <a:chOff x="2616785" y="3103716"/>
            <a:chExt cx="1965077" cy="1613505"/>
          </a:xfrm>
        </p:grpSpPr>
        <p:sp>
          <p:nvSpPr>
            <p:cNvPr id="55" name="文本框 54"/>
            <p:cNvSpPr txBox="1"/>
            <p:nvPr/>
          </p:nvSpPr>
          <p:spPr>
            <a:xfrm>
              <a:off x="2627689" y="3717032"/>
              <a:ext cx="1954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多级嵌套中断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+5/13</a:t>
              </a:r>
              <a:endPara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16785" y="3964707"/>
              <a:ext cx="175379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单周期多级嵌套中断机制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软硬协同，配合精密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187088" y="3103716"/>
              <a:ext cx="592824" cy="592824"/>
              <a:chOff x="3479081" y="5748666"/>
              <a:chExt cx="592824" cy="59282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479081" y="5748666"/>
                <a:ext cx="592824" cy="59282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597" y="5811255"/>
                <a:ext cx="455439" cy="455439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>
            <a:off x="2745436" y="1170959"/>
            <a:ext cx="2075180" cy="1609969"/>
            <a:chOff x="2745436" y="1170959"/>
            <a:chExt cx="2075180" cy="1609969"/>
          </a:xfrm>
        </p:grpSpPr>
        <p:sp>
          <p:nvSpPr>
            <p:cNvPr id="43" name="文本框 42"/>
            <p:cNvSpPr txBox="1"/>
            <p:nvPr/>
          </p:nvSpPr>
          <p:spPr>
            <a:xfrm>
              <a:off x="2828868" y="1791197"/>
              <a:ext cx="1527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45436" y="2028414"/>
              <a:ext cx="2075180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只能跑有限几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0.5-1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93728" y="1170959"/>
              <a:ext cx="592824" cy="592824"/>
              <a:chOff x="4010582" y="5171850"/>
              <a:chExt cx="592824" cy="59282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4010582" y="5171850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1481" y="5300282"/>
                <a:ext cx="335960" cy="335960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/>
          <p:cNvGrpSpPr/>
          <p:nvPr/>
        </p:nvGrpSpPr>
        <p:grpSpPr>
          <a:xfrm>
            <a:off x="4684168" y="1164180"/>
            <a:ext cx="2056565" cy="1616748"/>
            <a:chOff x="4684168" y="1164180"/>
            <a:chExt cx="2056565" cy="1616748"/>
          </a:xfrm>
        </p:grpSpPr>
        <p:sp>
          <p:nvSpPr>
            <p:cNvPr id="44" name="文本框 43"/>
            <p:cNvSpPr txBox="1"/>
            <p:nvPr/>
          </p:nvSpPr>
          <p:spPr>
            <a:xfrm>
              <a:off x="4899332" y="1791197"/>
              <a:ext cx="1598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84168" y="2028414"/>
              <a:ext cx="2056565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数据冲突检测，处理分支冲突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518" y="1164180"/>
              <a:ext cx="600414" cy="600414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4615115" y="3103716"/>
            <a:ext cx="2120491" cy="1613505"/>
            <a:chOff x="4615115" y="3103716"/>
            <a:chExt cx="2120491" cy="1613505"/>
          </a:xfrm>
        </p:grpSpPr>
        <p:sp>
          <p:nvSpPr>
            <p:cNvPr id="63" name="文本框 62"/>
            <p:cNvSpPr txBox="1"/>
            <p:nvPr/>
          </p:nvSpPr>
          <p:spPr>
            <a:xfrm>
              <a:off x="4777073" y="3717032"/>
              <a:ext cx="195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</a:t>
              </a: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15115" y="3964707"/>
              <a:ext cx="188298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单级嵌套方案均可 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3103716"/>
              <a:ext cx="625852" cy="625852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39252" y="3103716"/>
            <a:ext cx="1871681" cy="1613505"/>
            <a:chOff x="639252" y="3103716"/>
            <a:chExt cx="1871681" cy="1613505"/>
          </a:xfrm>
        </p:grpSpPr>
        <p:sp>
          <p:nvSpPr>
            <p:cNvPr id="41" name="文本框 40"/>
            <p:cNvSpPr txBox="1"/>
            <p:nvPr/>
          </p:nvSpPr>
          <p:spPr>
            <a:xfrm>
              <a:off x="639253" y="3717032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单级中断</a:t>
              </a: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+8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9252" y="3964707"/>
              <a:ext cx="1871681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设计单周期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中断硬件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15616" y="3103716"/>
              <a:ext cx="592824" cy="592824"/>
              <a:chOff x="1731833" y="3134513"/>
              <a:chExt cx="592824" cy="592824"/>
            </a:xfrm>
            <a:solidFill>
              <a:srgbClr val="CCECFF"/>
            </a:solidFill>
          </p:grpSpPr>
          <p:sp>
            <p:nvSpPr>
              <p:cNvPr id="94" name="椭圆 93"/>
              <p:cNvSpPr/>
              <p:nvPr/>
            </p:nvSpPr>
            <p:spPr>
              <a:xfrm>
                <a:off x="1731833" y="3134513"/>
                <a:ext cx="592824" cy="59282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652" y="3243928"/>
                <a:ext cx="371174" cy="371174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2548650" y="4890058"/>
            <a:ext cx="2209711" cy="1577172"/>
            <a:chOff x="603741" y="4987515"/>
            <a:chExt cx="2209711" cy="1577172"/>
          </a:xfrm>
        </p:grpSpPr>
        <p:sp>
          <p:nvSpPr>
            <p:cNvPr id="67" name="文本框 66"/>
            <p:cNvSpPr txBox="1"/>
            <p:nvPr/>
          </p:nvSpPr>
          <p:spPr>
            <a:xfrm>
              <a:off x="626512" y="5590249"/>
              <a:ext cx="218694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扩展：分支预测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+10</a:t>
              </a:r>
              <a:endParaRPr 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03741" y="5812173"/>
              <a:ext cx="218768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动态分支预测机制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联存储器设计，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LRU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  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 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42179" y="4987515"/>
              <a:ext cx="592824" cy="592824"/>
              <a:chOff x="3198152" y="5082286"/>
              <a:chExt cx="592824" cy="59282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198152" y="5082286"/>
                <a:ext cx="592824" cy="592824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860" y="5117994"/>
                <a:ext cx="521408" cy="521408"/>
              </a:xfrm>
              <a:prstGeom prst="rect">
                <a:avLst/>
              </a:pr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6795412" y="4340964"/>
            <a:ext cx="2202052" cy="2356519"/>
            <a:chOff x="6926256" y="5076047"/>
            <a:chExt cx="1523642" cy="156271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256" y="5076047"/>
              <a:ext cx="1523642" cy="156271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7299346" y="6285846"/>
              <a:ext cx="915600" cy="24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</a:t>
              </a:r>
              <a:endParaRPr lang="zh-CN" altLang="en-US" sz="11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287462" y="4015505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封顶</a:t>
            </a:r>
            <a:r>
              <a:rPr lang="en-US" altLang="zh-CN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73262" y="546198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i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扩展模块任意组合</a:t>
            </a:r>
            <a:endParaRPr lang="zh-CN" altLang="en-US" sz="1100" b="1" i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我们的口号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12</a:t>
            </a:fld>
            <a:r>
              <a:rPr lang="en-US" altLang="zh-CN"/>
              <a:t>-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475907" y="4311364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虐我千百遍，搞定流水线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499154" y="1268760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奋战一两周，造块</a:t>
            </a:r>
            <a:r>
              <a:rPr lang="zh-CN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ＣＰＵ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99153" y="2790062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调试两三晚，玩转开发板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dirty="0"/>
              <a:t>单周期</a:t>
            </a:r>
            <a:r>
              <a:rPr lang="en-US" altLang="zh-CN" dirty="0"/>
              <a:t>CPU</a:t>
            </a:r>
            <a:r>
              <a:rPr dirty="0"/>
              <a:t>检查</a:t>
            </a:r>
          </a:p>
          <a:p>
            <a:pPr lvl="1"/>
            <a:r>
              <a:rPr dirty="0"/>
              <a:t>能运行</a:t>
            </a:r>
            <a:r>
              <a:rPr lang="en-US" altLang="zh-CN" dirty="0"/>
              <a:t>benchmark</a:t>
            </a:r>
            <a:r>
              <a:rPr dirty="0"/>
              <a:t>程序，周期数</a:t>
            </a:r>
            <a:r>
              <a:rPr lang="en-US" altLang="zh-CN" dirty="0"/>
              <a:t>1546</a:t>
            </a:r>
            <a:r>
              <a:rPr dirty="0"/>
              <a:t>，内存数据排序正确</a:t>
            </a:r>
          </a:p>
          <a:p>
            <a:pPr lvl="1"/>
            <a:r>
              <a:rPr dirty="0"/>
              <a:t>单周期</a:t>
            </a:r>
            <a:r>
              <a:rPr lang="en-US" altLang="zh-CN" dirty="0"/>
              <a:t>CPU</a:t>
            </a:r>
            <a:r>
              <a:rPr dirty="0"/>
              <a:t>能运行自己的</a:t>
            </a:r>
            <a:r>
              <a:rPr lang="en-US" altLang="zh-CN" dirty="0"/>
              <a:t>CCMB</a:t>
            </a:r>
            <a:r>
              <a:rPr dirty="0"/>
              <a:t>程序</a:t>
            </a:r>
          </a:p>
          <a:p>
            <a:pPr lvl="2"/>
            <a:r>
              <a:rPr dirty="0"/>
              <a:t>编写一段能在数码管上展示指令功能的程序</a:t>
            </a:r>
          </a:p>
          <a:p>
            <a:pPr lvl="1"/>
            <a:r>
              <a:rPr lang="en-US" altLang="zh-CN" dirty="0" smtClean="0">
                <a:sym typeface="+mn-ea"/>
              </a:rPr>
              <a:t>FPGA</a:t>
            </a:r>
            <a:r>
              <a:rPr lang="zh-CN" altLang="en-US" dirty="0" smtClean="0">
                <a:sym typeface="+mn-ea"/>
              </a:rPr>
              <a:t>开发板应绑定功能开关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可切换显示区域功能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程序显示，时钟周期统计，内存数据观察</a:t>
            </a:r>
          </a:p>
          <a:p>
            <a:r>
              <a:rPr lang="zh-CN" altLang="en-US" dirty="0" smtClean="0"/>
              <a:t>中断检查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主程序</a:t>
            </a:r>
            <a:r>
              <a:rPr lang="en-US" altLang="zh-CN" dirty="0" smtClean="0"/>
              <a:t>benchmark</a:t>
            </a:r>
            <a:endParaRPr lang="en-US" altLang="zh-CN" dirty="0"/>
          </a:p>
          <a:p>
            <a:pPr lvl="1"/>
            <a:r>
              <a:rPr lang="zh-CN" altLang="en-US" dirty="0" smtClean="0"/>
              <a:t>单级中断依次点击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号中断源按键，能正常响应中断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级中断演示程序使用测试用例中的中断测试程序</a:t>
            </a:r>
            <a:endParaRPr lang="zh-CN" altLang="en-US" dirty="0"/>
          </a:p>
          <a:p>
            <a:pPr lvl="1"/>
            <a:r>
              <a:rPr lang="zh-CN" altLang="en-US" dirty="0" smtClean="0"/>
              <a:t>多重嵌套中断依次点击</a:t>
            </a:r>
            <a:r>
              <a:rPr lang="en-US" altLang="zh-CN" dirty="0" smtClean="0"/>
              <a:t>1,3,2</a:t>
            </a:r>
            <a:r>
              <a:rPr lang="zh-CN" altLang="en-US" dirty="0" smtClean="0"/>
              <a:t>号中断源按键</a:t>
            </a:r>
            <a:endParaRPr lang="en-US" altLang="zh-CN" dirty="0" smtClean="0"/>
          </a:p>
          <a:p>
            <a:pPr lvl="2"/>
            <a:r>
              <a:rPr lang="zh-CN" altLang="en-US" dirty="0"/>
              <a:t>应</a:t>
            </a:r>
            <a:r>
              <a:rPr lang="zh-CN" altLang="en-US" dirty="0" smtClean="0"/>
              <a:t>先后进入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321CPU</a:t>
            </a:r>
            <a:endParaRPr lang="zh-CN" altLang="en-US" dirty="0"/>
          </a:p>
          <a:p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13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 smtClean="0"/>
              <a:t>理想流水线</a:t>
            </a:r>
            <a:endParaRPr dirty="0"/>
          </a:p>
          <a:p>
            <a:pPr lvl="1"/>
            <a:r>
              <a:rPr lang="zh-CN" altLang="en-US" dirty="0" smtClean="0"/>
              <a:t>能运行理想流水线测试程序</a:t>
            </a:r>
            <a:endParaRPr lang="en-US" altLang="zh-CN" dirty="0" smtClean="0"/>
          </a:p>
          <a:p>
            <a:pPr lvl="1"/>
            <a:r>
              <a:rPr lang="zh-CN" altLang="en-US" dirty="0"/>
              <a:t>周期</a:t>
            </a:r>
            <a:r>
              <a:rPr lang="zh-CN" altLang="en-US" dirty="0" smtClean="0"/>
              <a:t>数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，内存数据写入正常</a:t>
            </a:r>
            <a:endParaRPr lang="en-US" altLang="zh-CN" dirty="0" smtClean="0"/>
          </a:p>
          <a:p>
            <a:r>
              <a:rPr lang="zh-CN" altLang="en-US" dirty="0" smtClean="0"/>
              <a:t>气泡流水线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能正确运行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能统计气泡数目，分支跳转次数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总周期数</a:t>
            </a:r>
            <a:r>
              <a:rPr lang="en-US" altLang="zh-CN" dirty="0" smtClean="0"/>
              <a:t>=1546+4+</a:t>
            </a:r>
            <a:r>
              <a:rPr lang="zh-CN" altLang="en-US" dirty="0" smtClean="0"/>
              <a:t>气泡数目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分支误取深度</a:t>
            </a:r>
            <a:r>
              <a:rPr lang="en-US" altLang="zh-CN" dirty="0" smtClean="0"/>
              <a:t>*</a:t>
            </a:r>
            <a:r>
              <a:rPr lang="zh-CN" altLang="en-US" dirty="0" smtClean="0"/>
              <a:t>分支数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重定向流水线</a:t>
            </a:r>
            <a:endParaRPr lang="en-US" altLang="zh-CN" dirty="0"/>
          </a:p>
          <a:p>
            <a:pPr lvl="1"/>
            <a:r>
              <a:rPr lang="zh-CN" altLang="en-US" dirty="0"/>
              <a:t>能正确运行</a:t>
            </a:r>
            <a:r>
              <a:rPr lang="en-US" altLang="zh-CN" dirty="0"/>
              <a:t>benchmark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能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Load-Use</a:t>
            </a:r>
            <a:r>
              <a:rPr lang="zh-CN" altLang="en-US" dirty="0" smtClean="0"/>
              <a:t>次数，分支数</a:t>
            </a:r>
            <a:endParaRPr lang="en-US" altLang="zh-CN" dirty="0"/>
          </a:p>
          <a:p>
            <a:pPr lvl="1"/>
            <a:r>
              <a:rPr lang="zh-CN" altLang="en-US" dirty="0"/>
              <a:t>总周期数</a:t>
            </a:r>
            <a:r>
              <a:rPr lang="en-US" altLang="zh-CN" dirty="0"/>
              <a:t>=</a:t>
            </a:r>
            <a:r>
              <a:rPr lang="en-US" altLang="zh-CN" dirty="0" smtClean="0"/>
              <a:t>1546+4+</a:t>
            </a:r>
            <a:r>
              <a:rPr lang="zh-CN" altLang="en-US" dirty="0" smtClean="0"/>
              <a:t>分支</a:t>
            </a:r>
            <a:r>
              <a:rPr lang="zh-CN" altLang="en-US" dirty="0"/>
              <a:t>误取深度</a:t>
            </a:r>
            <a:r>
              <a:rPr lang="en-US" altLang="zh-CN" dirty="0"/>
              <a:t>*</a:t>
            </a:r>
            <a:r>
              <a:rPr lang="zh-CN" altLang="en-US" dirty="0"/>
              <a:t>分支</a:t>
            </a:r>
            <a:r>
              <a:rPr lang="zh-CN" altLang="en-US" dirty="0" smtClean="0"/>
              <a:t>数</a:t>
            </a:r>
            <a:r>
              <a:rPr lang="en-US" altLang="zh-CN" dirty="0" smtClean="0"/>
              <a:t>+load-Use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参考答案（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3612</a:t>
            </a:r>
            <a:r>
              <a:rPr lang="zh-CN" altLang="en-US" dirty="0" smtClean="0"/>
              <a:t>），其他答案说明理由</a:t>
            </a:r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14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1968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多</a:t>
            </a:r>
            <a:r>
              <a:rPr lang="zh-CN" altLang="en-US" b="1" dirty="0">
                <a:solidFill>
                  <a:srgbClr val="FF0000"/>
                </a:solidFill>
              </a:rPr>
              <a:t>讨论，多讨论，多</a:t>
            </a:r>
            <a:r>
              <a:rPr lang="zh-CN" altLang="en-US" b="1" dirty="0" smtClean="0">
                <a:solidFill>
                  <a:srgbClr val="FF0000"/>
                </a:solidFill>
              </a:rPr>
              <a:t>讨论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没有愚蠢的问题，不要闭门造车</a:t>
            </a:r>
            <a:endParaRPr lang="en-US" altLang="zh-CN" dirty="0" smtClean="0"/>
          </a:p>
          <a:p>
            <a:pPr lvl="1"/>
            <a:r>
              <a:rPr lang="zh-CN" altLang="en-US" dirty="0"/>
              <a:t>方案不是唯一的，但一定要想清楚！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存</a:t>
            </a:r>
            <a:r>
              <a:rPr lang="zh-CN" altLang="en-US" dirty="0" smtClean="0"/>
              <a:t>盘，存网盘，别存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注意版本管理</a:t>
            </a:r>
            <a:endParaRPr lang="en-US" altLang="zh-CN" dirty="0" smtClean="0"/>
          </a:p>
          <a:p>
            <a:r>
              <a:rPr lang="zh-CN" altLang="en-US" dirty="0" smtClean="0"/>
              <a:t>要通关，要通关，要通关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没有哪一本书能讲清楚所有内容，多阅读文献。</a:t>
            </a:r>
            <a:endParaRPr lang="en-US" altLang="zh-CN" dirty="0" smtClean="0"/>
          </a:p>
          <a:p>
            <a:r>
              <a:rPr lang="zh-CN" altLang="en-US" dirty="0" smtClean="0"/>
              <a:t>教材很多坑，不要尽信书，弄清原理自己干</a:t>
            </a:r>
            <a:endParaRPr lang="en-US" altLang="zh-CN" dirty="0" smtClean="0"/>
          </a:p>
          <a:p>
            <a:r>
              <a:rPr lang="zh-CN" altLang="en-US" smtClean="0"/>
              <a:t>严禁做全指令集版本。</a:t>
            </a:r>
            <a:endParaRPr lang="zh-CN" altLang="en-US" dirty="0"/>
          </a:p>
          <a:p>
            <a:endParaRPr dirty="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E8529C5-D33F-47E9-81DB-55D10E1BEC2B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可以使用任何</a:t>
            </a:r>
            <a:r>
              <a:rPr lang="en-US" altLang="zh-CN" dirty="0" err="1" smtClean="0"/>
              <a:t>logisim</a:t>
            </a:r>
            <a:r>
              <a:rPr altLang="zh-CN" dirty="0" smtClean="0"/>
              <a:t>内建的电路组件</a:t>
            </a:r>
            <a:endParaRPr lang="en-US" altLang="zh-CN" dirty="0" smtClean="0"/>
          </a:p>
          <a:p>
            <a:r>
              <a:rPr dirty="0" smtClean="0">
                <a:solidFill>
                  <a:srgbClr val="C00000"/>
                </a:solidFill>
              </a:rPr>
              <a:t>控制器电路</a:t>
            </a:r>
            <a:r>
              <a:rPr dirty="0" smtClean="0"/>
              <a:t>必须用逻辑表达式生成，每个信号均应有逻辑表达式，便于书写报告，</a:t>
            </a:r>
            <a:r>
              <a:rPr lang="zh-CN" altLang="en-US" dirty="0" smtClean="0">
                <a:solidFill>
                  <a:srgbClr val="C00000"/>
                </a:solidFill>
              </a:rPr>
              <a:t>避免</a:t>
            </a:r>
            <a:r>
              <a:rPr dirty="0" smtClean="0">
                <a:solidFill>
                  <a:srgbClr val="C00000"/>
                </a:solidFill>
              </a:rPr>
              <a:t>使用比较器</a:t>
            </a:r>
            <a:r>
              <a:rPr dirty="0" smtClean="0"/>
              <a:t>。</a:t>
            </a:r>
            <a:endParaRPr altLang="zh-CN" dirty="0" smtClean="0"/>
          </a:p>
          <a:p>
            <a:r>
              <a:rPr altLang="zh-CN" dirty="0" smtClean="0"/>
              <a:t>指令</a:t>
            </a:r>
            <a:r>
              <a:rPr lang="en-US" altLang="zh-CN" dirty="0" smtClean="0"/>
              <a:t>ROM</a:t>
            </a:r>
            <a:r>
              <a:rPr altLang="zh-CN" dirty="0" smtClean="0"/>
              <a:t>和数据</a:t>
            </a:r>
            <a:r>
              <a:rPr lang="en-US" altLang="zh-CN" dirty="0" smtClean="0"/>
              <a:t>RAM</a:t>
            </a:r>
            <a:r>
              <a:rPr altLang="zh-CN" dirty="0" smtClean="0"/>
              <a:t>必须在</a:t>
            </a:r>
            <a:r>
              <a:rPr lang="en-US" altLang="zh-CN" dirty="0" smtClean="0"/>
              <a:t>main</a:t>
            </a:r>
            <a:r>
              <a:rPr altLang="zh-CN" dirty="0" smtClean="0"/>
              <a:t>电路中可见，不能封装在子电路中。</a:t>
            </a:r>
          </a:p>
          <a:p>
            <a:r>
              <a:rPr altLang="zh-CN" dirty="0" smtClean="0"/>
              <a:t>显示模块应该在主电路中可见。</a:t>
            </a:r>
          </a:p>
          <a:p>
            <a:r>
              <a:rPr altLang="zh-CN" dirty="0" smtClean="0"/>
              <a:t>主要部件之间还是需要适当连线，隧道工具不能</a:t>
            </a:r>
            <a:r>
              <a:rPr lang="zh-CN" altLang="en-US" dirty="0" smtClean="0"/>
              <a:t>滥用</a:t>
            </a:r>
            <a:r>
              <a:rPr altLang="zh-CN" dirty="0" smtClean="0"/>
              <a:t>，要能看清楚各部件之间的连接关系。</a:t>
            </a:r>
            <a:endParaRPr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22E7DAF-2889-448B-B116-4874EA163C2B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尽可能使用标签工具注释电路，包括控制信号，数据通路，显示模块，总线等，会</a:t>
            </a:r>
            <a:r>
              <a:rPr lang="zh-CN" altLang="en-US" dirty="0" smtClean="0"/>
              <a:t>使得</a:t>
            </a:r>
            <a:r>
              <a:rPr altLang="zh-CN" dirty="0" smtClean="0"/>
              <a:t>电路更加容易调试！</a:t>
            </a:r>
          </a:p>
          <a:p>
            <a:r>
              <a:rPr altLang="zh-CN" dirty="0" smtClean="0"/>
              <a:t>注意标签以及注释的命名规范，过长的命名会对后续的画图连接造成影响。</a:t>
            </a:r>
          </a:p>
          <a:p>
            <a:r>
              <a:rPr lang="en-US" altLang="zh-CN" dirty="0" err="1" smtClean="0"/>
              <a:t>Logisim</a:t>
            </a:r>
            <a:r>
              <a:rPr altLang="zh-CN" dirty="0" smtClean="0"/>
              <a:t>中可以将不同的模块用不同的颜色区分，建议用颜色区分各接口部件和关键模块。</a:t>
            </a:r>
          </a:p>
          <a:p>
            <a:r>
              <a:rPr altLang="zh-CN" dirty="0" smtClean="0"/>
              <a:t>接口部件封装尽可能封装的长一点，否则控制线多了以后不方便布线。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控制器建议用表达式自动生成</a:t>
            </a:r>
            <a:r>
              <a:rPr lang="zh-CN" altLang="en-US" dirty="0" smtClean="0"/>
              <a:t>，比手工画要简单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断点调试功能非常有用，建议单周期调试一定要加。</a:t>
            </a:r>
            <a:endParaRPr dirty="0" smtClean="0">
              <a:solidFill>
                <a:srgbClr val="FF0000"/>
              </a:solidFill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25475D5-BAEE-4591-91C2-01065CEAE16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17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PC</a:t>
            </a:r>
            <a:r>
              <a:rPr altLang="zh-CN" dirty="0" smtClean="0"/>
              <a:t>，</a:t>
            </a:r>
            <a:r>
              <a:rPr lang="en-US" altLang="zh-CN" dirty="0" smtClean="0"/>
              <a:t>IR</a:t>
            </a:r>
            <a:r>
              <a:rPr altLang="zh-CN" dirty="0" smtClean="0"/>
              <a:t>最好一直传递到最后一级，这样方便观测流水线运行的状况。</a:t>
            </a:r>
          </a:p>
          <a:p>
            <a:r>
              <a:rPr altLang="zh-CN" dirty="0" smtClean="0"/>
              <a:t>流水线各级是否产生气泡可以用</a:t>
            </a:r>
            <a:r>
              <a:rPr lang="en-US" altLang="zh-CN" dirty="0" smtClean="0"/>
              <a:t>LED</a:t>
            </a:r>
            <a:r>
              <a:rPr altLang="zh-CN" dirty="0" smtClean="0"/>
              <a:t>指示灯显示，方便观察流水线运行状况。</a:t>
            </a:r>
          </a:p>
          <a:p>
            <a:r>
              <a:rPr altLang="zh-CN" dirty="0" smtClean="0"/>
              <a:t>各里程碑版本经过充分测试后，备份后再开新的分支进行新的开发，以避免新版本无法开发成功，老版本又检查不了的悲剧。</a:t>
            </a:r>
            <a:endParaRPr lang="en-US" altLang="zh-CN" dirty="0" smtClean="0"/>
          </a:p>
          <a:p>
            <a:endParaRPr lang="en-US" altLang="zh-CN" dirty="0"/>
          </a:p>
          <a:p>
            <a:endParaRPr dirty="0" smtClean="0"/>
          </a:p>
          <a:p>
            <a:endParaRPr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E4FA6DE5-705A-4898-AC75-8E907B0EB41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18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中断机制运行原理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Picture 131" descr="j0242087[1]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25538"/>
            <a:ext cx="2808287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616277"/>
          </a:xfrm>
        </p:spPr>
        <p:txBody>
          <a:bodyPr/>
          <a:lstStyle/>
          <a:p>
            <a:r>
              <a:rPr dirty="0" smtClean="0"/>
              <a:t>按班级顺序</a:t>
            </a:r>
            <a:r>
              <a:rPr lang="zh-CN" altLang="en-US" dirty="0" smtClean="0"/>
              <a:t>从前到后</a:t>
            </a:r>
            <a:r>
              <a:rPr dirty="0" smtClean="0"/>
              <a:t>分区就坐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各班自由组队（选</a:t>
            </a:r>
            <a:r>
              <a:rPr lang="en-US" altLang="zh-CN" dirty="0" smtClean="0"/>
              <a:t>4-5</a:t>
            </a:r>
            <a:r>
              <a:rPr lang="zh-CN" altLang="en-US" dirty="0" smtClean="0"/>
              <a:t>个种子秘密选秀，每组最多</a:t>
            </a:r>
            <a:r>
              <a:rPr lang="en-US" altLang="zh-CN" dirty="0" smtClean="0"/>
              <a:t>6</a:t>
            </a:r>
            <a:r>
              <a:rPr lang="zh-CN" altLang="en-US" dirty="0" smtClean="0"/>
              <a:t>人）</a:t>
            </a:r>
          </a:p>
          <a:p>
            <a:pPr lvl="1"/>
            <a:r>
              <a:rPr lang="zh-CN" altLang="en-US" dirty="0" smtClean="0"/>
              <a:t>周一下午上报小组名称</a:t>
            </a:r>
            <a:endParaRPr lang="en-US" altLang="zh-CN" dirty="0" smtClean="0"/>
          </a:p>
          <a:p>
            <a:r>
              <a:rPr lang="zh-CN" altLang="en-US" dirty="0" smtClean="0"/>
              <a:t>课设资料下载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链接</a:t>
            </a:r>
            <a:r>
              <a:rPr lang="en-US" altLang="zh-CN" dirty="0"/>
              <a:t>: https://pan.baidu.com/s/1ebLmiy </a:t>
            </a:r>
            <a:r>
              <a:rPr lang="zh-CN" altLang="en-US" dirty="0"/>
              <a:t>密码</a:t>
            </a:r>
            <a:r>
              <a:rPr lang="en-US" altLang="zh-CN" dirty="0"/>
              <a:t>: 525b</a:t>
            </a:r>
            <a:endParaRPr lang="en-US" altLang="zh-CN" dirty="0" smtClean="0"/>
          </a:p>
          <a:p>
            <a:r>
              <a:rPr lang="zh-CN" altLang="en-US" dirty="0" smtClean="0"/>
              <a:t>加入组成原理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  </a:t>
            </a:r>
            <a:r>
              <a:rPr lang="en-US" altLang="zh-CN" dirty="0"/>
              <a:t>192313547</a:t>
            </a:r>
          </a:p>
          <a:p>
            <a:r>
              <a:rPr lang="zh-CN" altLang="en-US" dirty="0" smtClean="0"/>
              <a:t>注册一起写账号进行文档写作</a:t>
            </a:r>
            <a:endParaRPr lang="en-US" altLang="zh-CN" dirty="0" smtClean="0"/>
          </a:p>
          <a:p>
            <a:pPr lvl="1"/>
            <a:r>
              <a:rPr lang="en-US" altLang="zh-CN" u="sng" dirty="0">
                <a:solidFill>
                  <a:srgbClr val="0070C0"/>
                </a:solidFill>
              </a:rPr>
              <a:t>http</a:t>
            </a:r>
            <a:r>
              <a:rPr lang="en-US" altLang="zh-CN" u="sng" dirty="0" smtClean="0">
                <a:solidFill>
                  <a:srgbClr val="0070C0"/>
                </a:solidFill>
              </a:rPr>
              <a:t>://www.yiqixie.com</a:t>
            </a:r>
            <a:endParaRPr lang="en-US" altLang="zh-CN" u="sng" dirty="0">
              <a:solidFill>
                <a:srgbClr val="0070C0"/>
              </a:solidFill>
            </a:endParaRPr>
          </a:p>
          <a:p>
            <a:r>
              <a:rPr dirty="0" smtClean="0"/>
              <a:t>注册</a:t>
            </a:r>
            <a:r>
              <a:rPr lang="en-US" altLang="zh-CN" dirty="0" smtClean="0"/>
              <a:t>tower</a:t>
            </a:r>
            <a:r>
              <a:rPr dirty="0" smtClean="0"/>
              <a:t>论坛账号</a:t>
            </a:r>
            <a:r>
              <a:rPr lang="zh-CN" altLang="en-US" dirty="0" smtClean="0"/>
              <a:t>进行互动交流</a:t>
            </a:r>
            <a:endParaRPr lang="en-US" altLang="zh-CN" dirty="0" smtClean="0"/>
          </a:p>
          <a:p>
            <a:pPr lvl="1"/>
            <a:r>
              <a:rPr lang="en-US" altLang="zh-CN" u="sng" dirty="0" smtClean="0">
                <a:solidFill>
                  <a:srgbClr val="0070C0"/>
                </a:solidFill>
              </a:rPr>
              <a:t>http://tower.im</a:t>
            </a:r>
            <a:r>
              <a:rPr lang="en-US" altLang="zh-CN" dirty="0" smtClean="0">
                <a:solidFill>
                  <a:srgbClr val="0070C0"/>
                </a:solidFill>
              </a:rPr>
              <a:t>    </a:t>
            </a:r>
            <a:r>
              <a:rPr dirty="0" smtClean="0"/>
              <a:t>昵称命名格式： </a:t>
            </a:r>
            <a:r>
              <a:rPr lang="en-US" altLang="zh-CN" dirty="0" smtClean="0"/>
              <a:t>1306</a:t>
            </a:r>
            <a:r>
              <a:rPr dirty="0" smtClean="0"/>
              <a:t>吴晨</a:t>
            </a:r>
            <a:endParaRPr lang="en-US" altLang="zh-CN" dirty="0" smtClean="0"/>
          </a:p>
          <a:p>
            <a:pPr lvl="1"/>
            <a:r>
              <a:rPr dirty="0" smtClean="0"/>
              <a:t>教师授权后即可看到相关版面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DF0D738-672E-46C8-8BB9-B43606314CD0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中断实现规范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按键</a:t>
            </a:r>
            <a:r>
              <a:rPr lang="zh-CN" altLang="en-US" dirty="0" smtClean="0"/>
              <a:t>中断源，分别对应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个中断服务程序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具体程序使用测试用例中的中断演示程序</a:t>
            </a:r>
            <a:endParaRPr lang="en-US" altLang="zh-CN" dirty="0" smtClean="0"/>
          </a:p>
          <a:p>
            <a:r>
              <a:rPr lang="zh-CN" altLang="en-US" dirty="0"/>
              <a:t>优先级</a:t>
            </a:r>
            <a:r>
              <a:rPr lang="en-US" altLang="zh-CN" dirty="0" smtClean="0"/>
              <a:t>3&gt;2&gt;1&gt;0(CPU)</a:t>
            </a:r>
          </a:p>
          <a:p>
            <a:r>
              <a:rPr lang="zh-CN" altLang="en-US" dirty="0"/>
              <a:t>单</a:t>
            </a:r>
            <a:r>
              <a:rPr lang="zh-CN" altLang="en-US" dirty="0" smtClean="0"/>
              <a:t>级中断（多中断源）</a:t>
            </a:r>
            <a:endParaRPr lang="en-US" altLang="zh-CN" dirty="0"/>
          </a:p>
          <a:p>
            <a:pPr lvl="1"/>
            <a:r>
              <a:rPr lang="zh-CN" altLang="en-US" dirty="0" smtClean="0"/>
              <a:t>不同按键可以触发不同的中断服务程序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如正在执行中断，不能其他中断请求再次中断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中断过程中能缓存新的中断请求</a:t>
            </a:r>
            <a:endParaRPr lang="en-US" altLang="zh-CN" dirty="0" smtClean="0"/>
          </a:p>
          <a:p>
            <a:r>
              <a:rPr lang="zh-CN" altLang="en-US" dirty="0"/>
              <a:t>多重</a:t>
            </a:r>
            <a:r>
              <a:rPr lang="zh-CN" altLang="en-US" dirty="0" smtClean="0"/>
              <a:t>嵌套中断</a:t>
            </a:r>
            <a:r>
              <a:rPr lang="zh-CN" altLang="en-US" dirty="0"/>
              <a:t>（多中断源）</a:t>
            </a:r>
            <a:endParaRPr lang="en-US" altLang="zh-CN" dirty="0" smtClean="0"/>
          </a:p>
          <a:p>
            <a:pPr lvl="1"/>
            <a:r>
              <a:rPr lang="zh-CN" altLang="en-US" dirty="0"/>
              <a:t>不同按键可以触发不同的中断服务程序</a:t>
            </a:r>
            <a:endParaRPr lang="en-US" altLang="zh-CN" dirty="0"/>
          </a:p>
          <a:p>
            <a:pPr lvl="1"/>
            <a:r>
              <a:rPr lang="zh-CN" altLang="en-US" dirty="0" smtClean="0"/>
              <a:t>如正在</a:t>
            </a:r>
            <a:r>
              <a:rPr lang="zh-CN" altLang="en-US" dirty="0"/>
              <a:t>执行中断</a:t>
            </a:r>
            <a:r>
              <a:rPr lang="zh-CN" altLang="en-US" dirty="0" smtClean="0"/>
              <a:t>，高</a:t>
            </a:r>
            <a:r>
              <a:rPr lang="zh-CN" altLang="en-US" dirty="0"/>
              <a:t>优先级</a:t>
            </a:r>
            <a:r>
              <a:rPr lang="zh-CN" altLang="en-US" dirty="0" smtClean="0"/>
              <a:t>中断可打断当前中断服务</a:t>
            </a:r>
            <a:endParaRPr lang="en-US" altLang="zh-CN" dirty="0" smtClean="0"/>
          </a:p>
          <a:p>
            <a:pPr lvl="1"/>
            <a:r>
              <a:rPr lang="zh-CN" altLang="en-US" dirty="0"/>
              <a:t>中断过程中能缓存新的中断请求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20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中断电路检查规范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560840" cy="315676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21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中断请求信号生成电路参考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8810322" cy="283438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22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中断机制</a:t>
            </a:r>
            <a:r>
              <a:rPr lang="en-US" altLang="zh-CN" dirty="0"/>
              <a:t>18</a:t>
            </a:r>
            <a:r>
              <a:rPr lang="zh-CN" altLang="en-US" dirty="0"/>
              <a:t>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函数调用</a:t>
            </a:r>
            <a:r>
              <a:rPr lang="en-US" altLang="zh-CN" dirty="0"/>
              <a:t>JAL</a:t>
            </a:r>
            <a:r>
              <a:rPr lang="zh-CN" altLang="en-US" dirty="0"/>
              <a:t>与中断有多大区别，有否共同之处？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不同的中断请求存储在哪里，何时消失？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硬件响应优先级用什么电路实现，为什么要有处理优先级。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中断屏蔽寄存器有什么作用，何时设置中断屏蔽字，真实计算机环境中由什么程序设置中断屏蔽字？本实验是否需要中断屏蔽寄存器？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中断使能寄存器是干什么用的？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CPU</a:t>
            </a:r>
            <a:r>
              <a:rPr lang="zh-CN" altLang="en-US" dirty="0"/>
              <a:t>如何判断当前有中断需要响应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23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中断机制</a:t>
            </a:r>
            <a:r>
              <a:rPr lang="en-US" altLang="zh-CN" dirty="0" smtClean="0"/>
              <a:t>18</a:t>
            </a:r>
            <a:r>
              <a:rPr lang="zh-CN" altLang="en-US" dirty="0" smtClean="0"/>
              <a:t>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CN" dirty="0" smtClean="0"/>
              <a:t>CPU</a:t>
            </a:r>
            <a:r>
              <a:rPr lang="zh-CN" altLang="en-US" dirty="0"/>
              <a:t>发现当前存在中断事件后要做什么动作，什么时候响应中断事件？哪些是硬件完成，哪些是软件完成？由硬件完成的动作需要多少个时钟周期，此时</a:t>
            </a:r>
            <a:r>
              <a:rPr lang="en-US" altLang="zh-CN" dirty="0"/>
              <a:t>CPU</a:t>
            </a:r>
            <a:r>
              <a:rPr lang="zh-CN" altLang="en-US" dirty="0"/>
              <a:t>能否执行指令？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单级中断断点保存在哪里，多级嵌套中断的断点如何处理？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中断处理程序中的现场有哪些，我们实验中需要考虑保存哪些现场？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中断程序入口地址如何识别？硬件还是软件完成？哪种方案比较好，为什么？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开中断，关中断在</a:t>
            </a:r>
            <a:r>
              <a:rPr lang="en-US" altLang="zh-CN" dirty="0"/>
              <a:t>MIPS</a:t>
            </a:r>
            <a:r>
              <a:rPr lang="zh-CN" altLang="en-US" dirty="0"/>
              <a:t>指令集中如何实现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24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中断机制</a:t>
            </a:r>
            <a:r>
              <a:rPr lang="en-US" altLang="zh-CN" dirty="0"/>
              <a:t>18</a:t>
            </a:r>
            <a:r>
              <a:rPr lang="zh-CN" altLang="en-US" dirty="0"/>
              <a:t>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256560"/>
          </a:xfrm>
        </p:spPr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 smtClean="0"/>
              <a:t>中断使能寄存器</a:t>
            </a:r>
            <a:r>
              <a:rPr lang="en-US" altLang="zh-CN" sz="2200" dirty="0" smtClean="0"/>
              <a:t>IE</a:t>
            </a:r>
            <a:r>
              <a:rPr lang="zh-CN" altLang="en-US" sz="2200" dirty="0" smtClean="0"/>
              <a:t>有什么作用，在</a:t>
            </a:r>
            <a:r>
              <a:rPr lang="en-US" altLang="zh-CN" sz="2200" dirty="0" smtClean="0"/>
              <a:t>MIPS CPU</a:t>
            </a:r>
            <a:r>
              <a:rPr lang="zh-CN" altLang="en-US" sz="2200" dirty="0" smtClean="0"/>
              <a:t>中如何实现？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 smtClean="0"/>
              <a:t>中断处理</a:t>
            </a:r>
            <a:r>
              <a:rPr lang="zh-CN" altLang="en-US" sz="2200" dirty="0"/>
              <a:t>程序放在指令存储器中的那个位置，如何载入到</a:t>
            </a:r>
            <a:r>
              <a:rPr lang="en-US" altLang="zh-CN" sz="2200" dirty="0"/>
              <a:t>ROM</a:t>
            </a:r>
            <a:r>
              <a:rPr lang="zh-CN" altLang="en-US" sz="2200" dirty="0"/>
              <a:t>中？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数据堆栈放在哪里？</a:t>
            </a:r>
            <a:r>
              <a:rPr lang="en-US" altLang="zh-CN" sz="2200" dirty="0"/>
              <a:t>SP</a:t>
            </a:r>
            <a:r>
              <a:rPr lang="zh-CN" altLang="en-US" sz="2200" dirty="0"/>
              <a:t>寄存器如何设置？</a:t>
            </a:r>
            <a:r>
              <a:rPr lang="en-US" altLang="zh-CN" sz="2200" dirty="0"/>
              <a:t>MIPS</a:t>
            </a:r>
            <a:r>
              <a:rPr lang="zh-CN" altLang="en-US" sz="2200" dirty="0"/>
              <a:t>如何访问堆栈？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按键中断是电平触发还是跳变触发？连续按键如何处理？实际系统中是如何处理的？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高优先级中断服务程序执行过程中，有新的按键事件发生，如何处理？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实验中的中断机制为啥要用</a:t>
            </a:r>
            <a:r>
              <a:rPr lang="en-US" altLang="zh-CN" sz="2200" dirty="0"/>
              <a:t>CP0</a:t>
            </a:r>
            <a:r>
              <a:rPr lang="zh-CN" altLang="en-US" sz="2200" dirty="0"/>
              <a:t>，不要是否可以？在我们的实验中如何简化？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开</a:t>
            </a:r>
            <a:r>
              <a:rPr lang="zh-CN" altLang="en-US" sz="2200" dirty="0" smtClean="0"/>
              <a:t>中断和</a:t>
            </a:r>
            <a:r>
              <a:rPr lang="en-US" altLang="zh-CN" sz="2200" dirty="0" err="1" smtClean="0"/>
              <a:t>eret</a:t>
            </a:r>
            <a:r>
              <a:rPr lang="zh-CN" altLang="en-US" sz="2200" dirty="0" smtClean="0"/>
              <a:t>指令是否有先后顺序，如果先开中断，再</a:t>
            </a:r>
            <a:r>
              <a:rPr lang="en-US" altLang="zh-CN" sz="2200" dirty="0" err="1" smtClean="0"/>
              <a:t>eret</a:t>
            </a:r>
            <a:r>
              <a:rPr lang="zh-CN" altLang="en-US" sz="2200" dirty="0" smtClean="0"/>
              <a:t>会有什么问题？</a:t>
            </a:r>
            <a:endParaRPr lang="zh-CN" altLang="en-US" sz="2200" dirty="0"/>
          </a:p>
          <a:p>
            <a:pPr marL="457200" indent="-457200">
              <a:buFont typeface="+mj-lt"/>
              <a:buAutoNum type="arabicPeriod" startAt="12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25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中断仲裁电路（单级中断无</a:t>
            </a:r>
            <a:r>
              <a:rPr lang="en-US" altLang="zh-CN" dirty="0" smtClean="0"/>
              <a:t>INM</a:t>
            </a:r>
            <a:r>
              <a:rPr lang="zh-CN" altLang="en-US" dirty="0" smtClean="0"/>
              <a:t>）</a:t>
            </a:r>
          </a:p>
        </p:txBody>
      </p:sp>
      <p:graphicFrame>
        <p:nvGraphicFramePr>
          <p:cNvPr id="54276" name="对象 3"/>
          <p:cNvGraphicFramePr>
            <a:graphicFrameLocks noGrp="1" noChangeAspect="1"/>
          </p:cNvGraphicFramePr>
          <p:nvPr>
            <p:ph idx="1"/>
          </p:nvPr>
        </p:nvGraphicFramePr>
        <p:xfrm>
          <a:off x="1691680" y="1522189"/>
          <a:ext cx="5832648" cy="400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6" name="Picture" r:id="rId4" imgW="18145125" imgH="12439650" progId="Word.Picture.8">
                  <p:embed/>
                </p:oleObj>
              </mc:Choice>
              <mc:Fallback>
                <p:oleObj name="Picture" r:id="rId4" imgW="18145125" imgH="12439650" progId="Word.Picture.8">
                  <p:embed/>
                  <p:pic>
                    <p:nvPicPr>
                      <p:cNvPr id="0" name="对象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22189"/>
                        <a:ext cx="5832648" cy="4006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8144" y="2204864"/>
            <a:ext cx="36004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响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应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优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先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级</a:t>
            </a:r>
            <a:endParaRPr lang="zh-CN" altLang="en-US" i="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383868" y="4437112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373101" y="4002472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83868" y="4802336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83868" y="5198380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492525" y="2564905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关中断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92525" y="3030846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保存断点</a:t>
            </a:r>
            <a:r>
              <a:rPr lang="en-US" altLang="zh-CN" sz="1400" i="0" dirty="0" smtClean="0">
                <a:solidFill>
                  <a:schemeClr val="dk1"/>
                </a:solidFill>
              </a:rPr>
              <a:t>---PC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压栈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69227" y="3501006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中断识别，地址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58163" y="2236223"/>
            <a:ext cx="73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 smtClean="0">
                <a:latin typeface="Tahoma" panose="020B0604030504040204" pitchFamily="34" charset="0"/>
                <a:ea typeface="宋体" panose="02010600030101010101" pitchFamily="2" charset="-122"/>
              </a:rPr>
              <a:t>Yes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861248" y="1340769"/>
            <a:ext cx="1193434" cy="874094"/>
            <a:chOff x="740325" y="2747927"/>
            <a:chExt cx="936104" cy="875907"/>
          </a:xfrm>
          <a:solidFill>
            <a:srgbClr val="00B050"/>
          </a:solidFill>
        </p:grpSpPr>
        <p:cxnSp>
          <p:nvCxnSpPr>
            <p:cNvPr id="42" name="直接箭头连接符 41"/>
            <p:cNvCxnSpPr/>
            <p:nvPr/>
          </p:nvCxnSpPr>
          <p:spPr>
            <a:xfrm>
              <a:off x="1208377" y="2747927"/>
              <a:ext cx="0" cy="463407"/>
            </a:xfrm>
            <a:prstGeom prst="straightConnector1">
              <a:avLst/>
            </a:prstGeom>
            <a:grpFill/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六边形 42"/>
            <p:cNvSpPr/>
            <p:nvPr/>
          </p:nvSpPr>
          <p:spPr>
            <a:xfrm>
              <a:off x="740325" y="3211334"/>
              <a:ext cx="936104" cy="412500"/>
            </a:xfrm>
            <a:prstGeom prst="hexagon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0" dirty="0">
                  <a:solidFill>
                    <a:schemeClr val="dk1"/>
                  </a:solidFill>
                </a:rPr>
                <a:t>中断</a:t>
              </a:r>
            </a:p>
          </p:txBody>
        </p:sp>
      </p:grpSp>
      <p:cxnSp>
        <p:nvCxnSpPr>
          <p:cNvPr id="44" name="肘形连接符 43"/>
          <p:cNvCxnSpPr/>
          <p:nvPr/>
        </p:nvCxnSpPr>
        <p:spPr>
          <a:xfrm rot="16200000" flipH="1">
            <a:off x="2311612" y="331832"/>
            <a:ext cx="288032" cy="1648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92525" y="476673"/>
            <a:ext cx="1927855" cy="36004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取指令</a:t>
            </a:r>
          </a:p>
        </p:txBody>
      </p:sp>
      <p:sp>
        <p:nvSpPr>
          <p:cNvPr id="46" name="矩形 45"/>
          <p:cNvSpPr/>
          <p:nvPr/>
        </p:nvSpPr>
        <p:spPr>
          <a:xfrm>
            <a:off x="1492525" y="1124745"/>
            <a:ext cx="1927855" cy="36004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执行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指令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47" name="直接箭头连接符 46"/>
          <p:cNvCxnSpPr>
            <a:stCxn id="45" idx="2"/>
            <a:endCxn id="46" idx="0"/>
          </p:cNvCxnSpPr>
          <p:nvPr/>
        </p:nvCxnSpPr>
        <p:spPr>
          <a:xfrm>
            <a:off x="2456453" y="836713"/>
            <a:ext cx="0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492525" y="4180185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保护现场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92525" y="4637852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设备中断服务子程序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69227" y="5095519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恢复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现场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69227" y="5553186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开中断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69227" y="6010853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中断返回 断点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53" name="直接箭头连接符 52"/>
          <p:cNvCxnSpPr>
            <a:endCxn id="37" idx="0"/>
          </p:cNvCxnSpPr>
          <p:nvPr/>
        </p:nvCxnSpPr>
        <p:spPr>
          <a:xfrm flipH="1">
            <a:off x="2456453" y="2276873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283319" y="656694"/>
            <a:ext cx="577930" cy="1352347"/>
            <a:chOff x="1282811" y="758620"/>
            <a:chExt cx="577930" cy="1352347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1282811" y="1688568"/>
              <a:ext cx="5779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dirty="0" smtClean="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  <a:endParaRPr lang="zh-CN" altLang="en-US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6" name="肘形连接符 55"/>
            <p:cNvCxnSpPr>
              <a:stCxn id="43" idx="3"/>
              <a:endCxn id="45" idx="1"/>
            </p:cNvCxnSpPr>
            <p:nvPr/>
          </p:nvCxnSpPr>
          <p:spPr>
            <a:xfrm rot="10800000">
              <a:off x="1421026" y="758620"/>
              <a:ext cx="368723" cy="1352347"/>
            </a:xfrm>
            <a:prstGeom prst="bentConnector3">
              <a:avLst>
                <a:gd name="adj1" fmla="val 161998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接箭头连接符 56"/>
          <p:cNvCxnSpPr/>
          <p:nvPr/>
        </p:nvCxnSpPr>
        <p:spPr>
          <a:xfrm flipH="1">
            <a:off x="2456453" y="3907782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2" idx="3"/>
            <a:endCxn id="45" idx="3"/>
          </p:cNvCxnSpPr>
          <p:nvPr/>
        </p:nvCxnSpPr>
        <p:spPr>
          <a:xfrm flipV="1">
            <a:off x="3397082" y="656693"/>
            <a:ext cx="23298" cy="5553236"/>
          </a:xfrm>
          <a:prstGeom prst="bentConnector3">
            <a:avLst>
              <a:gd name="adj1" fmla="val 226486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596981" y="2564905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关中断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96981" y="3030846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保存断点</a:t>
            </a:r>
            <a:r>
              <a:rPr lang="en-US" altLang="zh-CN" sz="1400" i="0" dirty="0" smtClean="0">
                <a:solidFill>
                  <a:schemeClr val="dk1"/>
                </a:solidFill>
              </a:rPr>
              <a:t>---PC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压栈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73683" y="3501006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中断识别，地址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6762619" y="2236223"/>
            <a:ext cx="73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 smtClean="0">
                <a:latin typeface="Tahoma" panose="020B0604030504040204" pitchFamily="34" charset="0"/>
                <a:ea typeface="宋体" panose="02010600030101010101" pitchFamily="2" charset="-122"/>
              </a:rPr>
              <a:t>Yes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5387775" y="1586642"/>
            <a:ext cx="577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 smtClean="0">
                <a:latin typeface="Tahoma" panose="020B0604030504040204" pitchFamily="34" charset="0"/>
                <a:ea typeface="宋体" panose="02010600030101010101" pitchFamily="2" charset="-122"/>
              </a:rPr>
              <a:t>No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965704" y="1340769"/>
            <a:ext cx="1193434" cy="874094"/>
            <a:chOff x="740325" y="2747927"/>
            <a:chExt cx="936104" cy="875907"/>
          </a:xfrm>
          <a:solidFill>
            <a:srgbClr val="00B050"/>
          </a:solidFill>
        </p:grpSpPr>
        <p:cxnSp>
          <p:nvCxnSpPr>
            <p:cNvPr id="65" name="直接箭头连接符 64"/>
            <p:cNvCxnSpPr/>
            <p:nvPr/>
          </p:nvCxnSpPr>
          <p:spPr>
            <a:xfrm>
              <a:off x="1208377" y="2747927"/>
              <a:ext cx="0" cy="463407"/>
            </a:xfrm>
            <a:prstGeom prst="straightConnector1">
              <a:avLst/>
            </a:prstGeom>
            <a:grpFill/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六边形 65"/>
            <p:cNvSpPr/>
            <p:nvPr/>
          </p:nvSpPr>
          <p:spPr>
            <a:xfrm>
              <a:off x="740325" y="3211334"/>
              <a:ext cx="936104" cy="412500"/>
            </a:xfrm>
            <a:prstGeom prst="hexagon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0" dirty="0">
                  <a:solidFill>
                    <a:schemeClr val="dk1"/>
                  </a:solidFill>
                </a:rPr>
                <a:t>中断</a:t>
              </a:r>
            </a:p>
          </p:txBody>
        </p:sp>
      </p:grpSp>
      <p:cxnSp>
        <p:nvCxnSpPr>
          <p:cNvPr id="67" name="肘形连接符 66"/>
          <p:cNvCxnSpPr/>
          <p:nvPr/>
        </p:nvCxnSpPr>
        <p:spPr>
          <a:xfrm rot="16200000" flipH="1">
            <a:off x="6416068" y="331832"/>
            <a:ext cx="288032" cy="1648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96981" y="476673"/>
            <a:ext cx="1927855" cy="36004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取指令</a:t>
            </a:r>
          </a:p>
        </p:txBody>
      </p:sp>
      <p:sp>
        <p:nvSpPr>
          <p:cNvPr id="69" name="矩形 68"/>
          <p:cNvSpPr/>
          <p:nvPr/>
        </p:nvSpPr>
        <p:spPr>
          <a:xfrm>
            <a:off x="5596981" y="1124745"/>
            <a:ext cx="1927855" cy="36004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执行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指令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70" name="直接箭头连接符 69"/>
          <p:cNvCxnSpPr>
            <a:stCxn id="68" idx="2"/>
            <a:endCxn id="69" idx="0"/>
          </p:cNvCxnSpPr>
          <p:nvPr/>
        </p:nvCxnSpPr>
        <p:spPr>
          <a:xfrm>
            <a:off x="6560909" y="836713"/>
            <a:ext cx="0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596981" y="4180185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i="0" dirty="0" smtClean="0">
                <a:solidFill>
                  <a:schemeClr val="dk1"/>
                </a:solidFill>
              </a:rPr>
              <a:t>保护现场（含屏蔽字）</a:t>
            </a:r>
            <a:endParaRPr lang="en-US" altLang="zh-CN" sz="1050" i="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050" i="0" dirty="0">
                <a:solidFill>
                  <a:schemeClr val="dk1"/>
                </a:solidFill>
              </a:rPr>
              <a:t>设置新的屏蔽</a:t>
            </a:r>
            <a:r>
              <a:rPr lang="zh-CN" altLang="en-US" sz="1050" i="0" dirty="0" smtClean="0">
                <a:solidFill>
                  <a:schemeClr val="dk1"/>
                </a:solidFill>
              </a:rPr>
              <a:t>字</a:t>
            </a:r>
            <a:endParaRPr lang="zh-CN" altLang="en-US" sz="1050" i="0" dirty="0">
              <a:solidFill>
                <a:schemeClr val="dk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596981" y="4637852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开中断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73683" y="5095519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设备中断服务子程序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73683" y="5553186"/>
            <a:ext cx="1927855" cy="398152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i="0" dirty="0" smtClean="0">
                <a:solidFill>
                  <a:schemeClr val="dk1"/>
                </a:solidFill>
              </a:rPr>
              <a:t>关中断，恢复现场，开中断</a:t>
            </a:r>
            <a:endParaRPr lang="zh-CN" altLang="en-US" sz="1100" i="0" dirty="0">
              <a:solidFill>
                <a:schemeClr val="dk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573683" y="6010853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中断返回 断点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76" name="直接箭头连接符 75"/>
          <p:cNvCxnSpPr>
            <a:endCxn id="59" idx="0"/>
          </p:cNvCxnSpPr>
          <p:nvPr/>
        </p:nvCxnSpPr>
        <p:spPr>
          <a:xfrm flipH="1">
            <a:off x="6560909" y="2276873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6" idx="3"/>
            <a:endCxn id="68" idx="1"/>
          </p:cNvCxnSpPr>
          <p:nvPr/>
        </p:nvCxnSpPr>
        <p:spPr>
          <a:xfrm rot="10800000">
            <a:off x="5596982" y="656694"/>
            <a:ext cx="368723" cy="1352347"/>
          </a:xfrm>
          <a:prstGeom prst="bentConnector3">
            <a:avLst>
              <a:gd name="adj1" fmla="val 217107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6560909" y="3907782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75" idx="3"/>
            <a:endCxn id="68" idx="3"/>
          </p:cNvCxnSpPr>
          <p:nvPr/>
        </p:nvCxnSpPr>
        <p:spPr>
          <a:xfrm flipV="1">
            <a:off x="7501538" y="656693"/>
            <a:ext cx="23298" cy="5553236"/>
          </a:xfrm>
          <a:prstGeom prst="bentConnector3">
            <a:avLst>
              <a:gd name="adj1" fmla="val 226486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36"/>
          <p:cNvSpPr txBox="1"/>
          <p:nvPr/>
        </p:nvSpPr>
        <p:spPr>
          <a:xfrm>
            <a:off x="395536" y="764705"/>
            <a:ext cx="43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/>
              <a:t>单</a:t>
            </a:r>
            <a:r>
              <a:rPr lang="zh-CN" altLang="en-US" b="1" i="0" dirty="0" smtClean="0"/>
              <a:t>重</a:t>
            </a:r>
            <a:r>
              <a:rPr lang="zh-CN" altLang="en-US" b="1" i="0" dirty="0"/>
              <a:t>中断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395536" y="2605555"/>
            <a:ext cx="1008620" cy="1354796"/>
            <a:chOff x="179004" y="2533546"/>
            <a:chExt cx="1008620" cy="1354796"/>
          </a:xfrm>
        </p:grpSpPr>
        <p:grpSp>
          <p:nvGrpSpPr>
            <p:cNvPr id="90" name="组合 89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06" name="直接连接符 105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21"/>
            <p:cNvSpPr txBox="1"/>
            <p:nvPr/>
          </p:nvSpPr>
          <p:spPr>
            <a:xfrm>
              <a:off x="593721" y="2671726"/>
              <a:ext cx="4320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</a:t>
              </a:r>
              <a:endParaRPr lang="en-US" altLang="zh-CN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</a:t>
              </a:r>
            </a:p>
          </p:txBody>
        </p:sp>
        <p:sp>
          <p:nvSpPr>
            <p:cNvPr id="105" name="TextBox 71"/>
            <p:cNvSpPr txBox="1"/>
            <p:nvPr/>
          </p:nvSpPr>
          <p:spPr>
            <a:xfrm>
              <a:off x="179004" y="2564903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中断隐指令</a:t>
              </a:r>
              <a:endPara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10253" y="4187330"/>
            <a:ext cx="593903" cy="2236088"/>
            <a:chOff x="593721" y="2533546"/>
            <a:chExt cx="593903" cy="132750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30"/>
            <p:cNvSpPr txBox="1"/>
            <p:nvPr/>
          </p:nvSpPr>
          <p:spPr>
            <a:xfrm>
              <a:off x="593721" y="2733201"/>
              <a:ext cx="432048" cy="93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</a:t>
              </a:r>
              <a:endParaRPr lang="en-US" altLang="zh-CN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</a:t>
              </a:r>
              <a:endPara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883719" y="2605555"/>
            <a:ext cx="593903" cy="1327502"/>
            <a:chOff x="593721" y="2533546"/>
            <a:chExt cx="593903" cy="1327502"/>
          </a:xfrm>
        </p:grpSpPr>
        <p:grpSp>
          <p:nvGrpSpPr>
            <p:cNvPr id="116" name="组合 115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18" name="直接连接符 117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41"/>
            <p:cNvSpPr txBox="1"/>
            <p:nvPr/>
          </p:nvSpPr>
          <p:spPr>
            <a:xfrm>
              <a:off x="593721" y="2671726"/>
              <a:ext cx="4320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</a:t>
              </a:r>
              <a:endParaRPr lang="en-US" altLang="zh-CN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883719" y="4187330"/>
            <a:ext cx="593903" cy="2236088"/>
            <a:chOff x="593721" y="2533546"/>
            <a:chExt cx="593903" cy="1327502"/>
          </a:xfrm>
        </p:grpSpPr>
        <p:grpSp>
          <p:nvGrpSpPr>
            <p:cNvPr id="122" name="组合 121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24" name="直接连接符 123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47"/>
            <p:cNvSpPr txBox="1"/>
            <p:nvPr/>
          </p:nvSpPr>
          <p:spPr>
            <a:xfrm>
              <a:off x="593721" y="2733201"/>
              <a:ext cx="432048" cy="93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</a:t>
              </a:r>
              <a:endParaRPr lang="en-US" altLang="zh-CN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</a:t>
              </a:r>
              <a:endPara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TextBox 151"/>
          <p:cNvSpPr txBox="1"/>
          <p:nvPr/>
        </p:nvSpPr>
        <p:spPr>
          <a:xfrm>
            <a:off x="8316924" y="764705"/>
            <a:ext cx="43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/>
              <a:t>多</a:t>
            </a:r>
            <a:r>
              <a:rPr lang="zh-CN" altLang="en-US" b="1" i="0" dirty="0" smtClean="0"/>
              <a:t>重</a:t>
            </a:r>
            <a:r>
              <a:rPr lang="zh-CN" altLang="en-US" b="1" i="0" dirty="0"/>
              <a:t>中断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  <p:bldP spid="62" grpId="0"/>
      <p:bldP spid="63" grpId="0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流水运行机制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781300"/>
            <a:ext cx="45910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流水线原理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smtClean="0"/>
              <a:t>时间并行            </a:t>
            </a:r>
          </a:p>
          <a:p>
            <a:pPr lvl="1"/>
            <a:r>
              <a:rPr smtClean="0"/>
              <a:t>把任务分成若干子任务，使子任务在流水线的各阶段并发地执行</a:t>
            </a:r>
          </a:p>
          <a:p>
            <a:r>
              <a:rPr lang="en-US" altLang="zh-CN" smtClean="0"/>
              <a:t>2.</a:t>
            </a:r>
            <a:r>
              <a:rPr smtClean="0"/>
              <a:t>空间并行</a:t>
            </a:r>
          </a:p>
          <a:p>
            <a:pPr lvl="1"/>
            <a:r>
              <a:rPr smtClean="0"/>
              <a:t>资源重复     多处理器系统和多计算机系统</a:t>
            </a:r>
          </a:p>
          <a:p>
            <a:r>
              <a:rPr lang="en-US" altLang="zh-CN" smtClean="0"/>
              <a:t>3.</a:t>
            </a:r>
            <a:r>
              <a:rPr smtClean="0"/>
              <a:t>时间并行</a:t>
            </a:r>
            <a:r>
              <a:rPr lang="en-US" altLang="zh-CN" smtClean="0"/>
              <a:t>+</a:t>
            </a:r>
            <a:r>
              <a:rPr smtClean="0"/>
              <a:t>空间并行</a:t>
            </a:r>
          </a:p>
          <a:p>
            <a:pPr lvl="1"/>
            <a:r>
              <a:rPr smtClean="0"/>
              <a:t>时间重叠和资源重复的综合应用。</a:t>
            </a:r>
          </a:p>
          <a:p>
            <a:pPr lvl="1"/>
            <a:r>
              <a:rPr smtClean="0"/>
              <a:t>奔腾</a:t>
            </a:r>
            <a:r>
              <a:rPr lang="en-US" altLang="zh-CN" smtClean="0"/>
              <a:t>CPU</a:t>
            </a:r>
            <a:r>
              <a:rPr smtClean="0"/>
              <a:t>采用超标量流水技术，一个机器周期执行两条指令。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EC991B6-5936-4E9E-97D3-C2F1B841F96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学生掌握</a:t>
            </a:r>
            <a:r>
              <a:rPr lang="en-US" altLang="zh-CN" dirty="0" smtClean="0"/>
              <a:t>5</a:t>
            </a:r>
            <a:r>
              <a:rPr lang="zh-CN" altLang="en-US" dirty="0" smtClean="0"/>
              <a:t>段流水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基本原理，可以解决五段流水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设计的复杂工程问题，能设计流水接口部件，能运用正确的逻辑处理指令流水线的各类冲突，最终设计完成的流水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能执行课程实验中的标准测试程序。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在此基础上，可进一步为自行设计的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增加中断异常处理机制，动态分支预测机制等扩展功能。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3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047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指令周期细分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取指令    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IF    (Instruction Fetch)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指令译码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ID    (Instruction Decode)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执行运算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EX   (Execution)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dirty="0" smtClean="0">
                <a:latin typeface="华文新魏" panose="02010800040101010101" pitchFamily="2" charset="-122"/>
              </a:rPr>
              <a:t> 访</a:t>
            </a:r>
            <a:r>
              <a:rPr dirty="0">
                <a:latin typeface="华文新魏" panose="02010800040101010101" pitchFamily="2" charset="-122"/>
              </a:rPr>
              <a:t>存阶段 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MEM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结果写回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WB  (Write Back)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    一条指令不一定经历所有阶段</a:t>
            </a: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zh-CN" dirty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defRPr/>
            </a:pPr>
            <a:endParaRPr lang="en-US" altLang="zh-CN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CC8AC56B-A394-44A0-BF4E-240AB134C0C5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30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127250" y="4797425"/>
            <a:ext cx="576263" cy="792163"/>
          </a:xfrm>
          <a:prstGeom prst="rect">
            <a:avLst/>
          </a:prstGeom>
          <a:solidFill>
            <a:srgbClr val="CCFF66"/>
          </a:solidFill>
          <a:ln w="19050" algn="ctr">
            <a:solidFill>
              <a:srgbClr val="003300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3279775" y="4797425"/>
            <a:ext cx="576263" cy="792163"/>
          </a:xfrm>
          <a:prstGeom prst="rect">
            <a:avLst/>
          </a:prstGeom>
          <a:solidFill>
            <a:srgbClr val="66FF33"/>
          </a:solidFill>
          <a:ln w="19050" algn="ctr">
            <a:solidFill>
              <a:srgbClr val="003300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4432300" y="4797425"/>
            <a:ext cx="576263" cy="792163"/>
          </a:xfrm>
          <a:prstGeom prst="rect">
            <a:avLst/>
          </a:prstGeom>
          <a:solidFill>
            <a:srgbClr val="FFCC00"/>
          </a:solidFill>
          <a:ln w="19050" algn="ctr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EX</a:t>
            </a: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5583238" y="4797425"/>
            <a:ext cx="576262" cy="792163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003300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MEM</a:t>
            </a: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1408113" y="5157788"/>
            <a:ext cx="719137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2705100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3857625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5010150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6161088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Rectangle 7"/>
          <p:cNvSpPr>
            <a:spLocks noChangeArrowheads="1"/>
          </p:cNvSpPr>
          <p:nvPr/>
        </p:nvSpPr>
        <p:spPr bwMode="auto">
          <a:xfrm>
            <a:off x="6732588" y="4797425"/>
            <a:ext cx="576262" cy="792163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003300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WB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 Black" panose="020B0A04020102020204" pitchFamily="34" charset="0"/>
              </a:rPr>
              <a:t>非流水线时空图</a:t>
            </a:r>
          </a:p>
        </p:txBody>
      </p:sp>
      <p:sp>
        <p:nvSpPr>
          <p:cNvPr id="50211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406B9736-C5E3-4113-8FC7-9E119B552F13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31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22918" y="1772816"/>
            <a:ext cx="7097170" cy="3753573"/>
            <a:chOff x="375162" y="1508779"/>
            <a:chExt cx="7928596" cy="4193301"/>
          </a:xfrm>
        </p:grpSpPr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7031579" y="2054126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8580" name="Rectangle 4"/>
            <p:cNvSpPr>
              <a:spLocks noChangeArrowheads="1"/>
            </p:cNvSpPr>
            <p:nvPr/>
          </p:nvSpPr>
          <p:spPr bwMode="auto">
            <a:xfrm>
              <a:off x="1191573" y="4651921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180" name="Line 5"/>
            <p:cNvSpPr>
              <a:spLocks noChangeShapeType="1"/>
            </p:cNvSpPr>
            <p:nvPr/>
          </p:nvSpPr>
          <p:spPr bwMode="auto">
            <a:xfrm>
              <a:off x="1193160" y="5301208"/>
              <a:ext cx="67738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81" name="Line 6"/>
            <p:cNvSpPr>
              <a:spLocks noChangeShapeType="1"/>
            </p:cNvSpPr>
            <p:nvPr/>
          </p:nvSpPr>
          <p:spPr bwMode="auto">
            <a:xfrm flipH="1" flipV="1">
              <a:off x="1193160" y="1669656"/>
              <a:ext cx="0" cy="36315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82" name="Text Box 7"/>
            <p:cNvSpPr txBox="1">
              <a:spLocks noChangeArrowheads="1"/>
            </p:cNvSpPr>
            <p:nvPr/>
          </p:nvSpPr>
          <p:spPr bwMode="auto">
            <a:xfrm>
              <a:off x="7232575" y="5323865"/>
              <a:ext cx="10080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时间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183" name="Line 8"/>
            <p:cNvSpPr>
              <a:spLocks noChangeShapeType="1"/>
            </p:cNvSpPr>
            <p:nvPr/>
          </p:nvSpPr>
          <p:spPr bwMode="auto">
            <a:xfrm>
              <a:off x="1191573" y="46519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84" name="Line 9"/>
            <p:cNvSpPr>
              <a:spLocks noChangeShapeType="1"/>
            </p:cNvSpPr>
            <p:nvPr/>
          </p:nvSpPr>
          <p:spPr bwMode="auto">
            <a:xfrm flipV="1">
              <a:off x="18392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85" name="Line 10"/>
            <p:cNvSpPr>
              <a:spLocks noChangeShapeType="1"/>
            </p:cNvSpPr>
            <p:nvPr/>
          </p:nvSpPr>
          <p:spPr bwMode="auto">
            <a:xfrm flipV="1">
              <a:off x="24869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86" name="Line 11"/>
            <p:cNvSpPr>
              <a:spLocks noChangeShapeType="1"/>
            </p:cNvSpPr>
            <p:nvPr/>
          </p:nvSpPr>
          <p:spPr bwMode="auto">
            <a:xfrm flipV="1">
              <a:off x="3134673" y="2059534"/>
              <a:ext cx="0" cy="3241673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 flipV="1">
              <a:off x="4424239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88" name="Line 13"/>
            <p:cNvSpPr>
              <a:spLocks noChangeShapeType="1"/>
            </p:cNvSpPr>
            <p:nvPr/>
          </p:nvSpPr>
          <p:spPr bwMode="auto">
            <a:xfrm flipV="1">
              <a:off x="50719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89" name="Line 14"/>
            <p:cNvSpPr>
              <a:spLocks noChangeShapeType="1"/>
            </p:cNvSpPr>
            <p:nvPr/>
          </p:nvSpPr>
          <p:spPr bwMode="auto">
            <a:xfrm flipV="1">
              <a:off x="57196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90" name="Line 15"/>
            <p:cNvSpPr>
              <a:spLocks noChangeShapeType="1"/>
            </p:cNvSpPr>
            <p:nvPr/>
          </p:nvSpPr>
          <p:spPr bwMode="auto">
            <a:xfrm flipV="1">
              <a:off x="6367339" y="2054126"/>
              <a:ext cx="0" cy="3247082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91" name="Line 16"/>
            <p:cNvSpPr>
              <a:spLocks noChangeShapeType="1"/>
            </p:cNvSpPr>
            <p:nvPr/>
          </p:nvSpPr>
          <p:spPr bwMode="auto">
            <a:xfrm flipV="1">
              <a:off x="7016627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92" name="Line 17"/>
            <p:cNvSpPr>
              <a:spLocks noChangeShapeType="1"/>
            </p:cNvSpPr>
            <p:nvPr/>
          </p:nvSpPr>
          <p:spPr bwMode="auto">
            <a:xfrm>
              <a:off x="1191573" y="4004221"/>
              <a:ext cx="6545034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93" name="Line 18"/>
            <p:cNvSpPr>
              <a:spLocks noChangeShapeType="1"/>
            </p:cNvSpPr>
            <p:nvPr/>
          </p:nvSpPr>
          <p:spPr bwMode="auto">
            <a:xfrm>
              <a:off x="1191573" y="33565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94" name="Line 19"/>
            <p:cNvSpPr>
              <a:spLocks noChangeShapeType="1"/>
            </p:cNvSpPr>
            <p:nvPr/>
          </p:nvSpPr>
          <p:spPr bwMode="auto">
            <a:xfrm>
              <a:off x="1191573" y="2708821"/>
              <a:ext cx="6473026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50198" name="Text Box 23"/>
            <p:cNvSpPr txBox="1">
              <a:spLocks noChangeArrowheads="1"/>
            </p:cNvSpPr>
            <p:nvPr/>
          </p:nvSpPr>
          <p:spPr bwMode="auto">
            <a:xfrm>
              <a:off x="615310" y="4796381"/>
              <a:ext cx="792164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IF</a:t>
              </a:r>
              <a:endParaRPr lang="en-US" altLang="zh-CN" sz="1600" i="0" baseline="-2500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199" name="Text Box 24"/>
            <p:cNvSpPr txBox="1">
              <a:spLocks noChangeArrowheads="1"/>
            </p:cNvSpPr>
            <p:nvPr/>
          </p:nvSpPr>
          <p:spPr bwMode="auto">
            <a:xfrm>
              <a:off x="615310" y="4148684"/>
              <a:ext cx="792164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ID</a:t>
              </a:r>
              <a:endParaRPr lang="en-US" altLang="zh-CN" sz="1600" i="0" baseline="-2500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200" name="Text Box 25"/>
            <p:cNvSpPr txBox="1">
              <a:spLocks noChangeArrowheads="1"/>
            </p:cNvSpPr>
            <p:nvPr/>
          </p:nvSpPr>
          <p:spPr bwMode="auto">
            <a:xfrm>
              <a:off x="615310" y="3462882"/>
              <a:ext cx="792164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EX</a:t>
              </a:r>
              <a:endParaRPr lang="en-US" altLang="zh-CN" sz="1600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201" name="Text Box 26"/>
            <p:cNvSpPr txBox="1">
              <a:spLocks noChangeArrowheads="1"/>
            </p:cNvSpPr>
            <p:nvPr/>
          </p:nvSpPr>
          <p:spPr bwMode="auto">
            <a:xfrm>
              <a:off x="496621" y="2859220"/>
              <a:ext cx="95027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MEM</a:t>
              </a:r>
              <a:endParaRPr lang="en-US" altLang="zh-CN" sz="1600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202" name="Text Box 27"/>
            <p:cNvSpPr txBox="1">
              <a:spLocks noChangeArrowheads="1"/>
            </p:cNvSpPr>
            <p:nvPr/>
          </p:nvSpPr>
          <p:spPr bwMode="auto">
            <a:xfrm>
              <a:off x="375162" y="1508779"/>
              <a:ext cx="935038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空间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8607" name="Rectangle 31"/>
            <p:cNvSpPr>
              <a:spLocks noChangeArrowheads="1"/>
            </p:cNvSpPr>
            <p:nvPr/>
          </p:nvSpPr>
          <p:spPr bwMode="auto">
            <a:xfrm>
              <a:off x="6368927" y="2708821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8609" name="Text Box 33"/>
            <p:cNvSpPr txBox="1">
              <a:spLocks noChangeArrowheads="1"/>
            </p:cNvSpPr>
            <p:nvPr/>
          </p:nvSpPr>
          <p:spPr bwMode="auto">
            <a:xfrm>
              <a:off x="4275142" y="1620152"/>
              <a:ext cx="792162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688610" name="Text Box 34"/>
            <p:cNvSpPr txBox="1">
              <a:spLocks noChangeArrowheads="1"/>
            </p:cNvSpPr>
            <p:nvPr/>
          </p:nvSpPr>
          <p:spPr bwMode="auto">
            <a:xfrm>
              <a:off x="7511596" y="1669657"/>
              <a:ext cx="792162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688611" name="Line 35"/>
            <p:cNvSpPr>
              <a:spLocks noChangeShapeType="1"/>
            </p:cNvSpPr>
            <p:nvPr/>
          </p:nvSpPr>
          <p:spPr bwMode="auto">
            <a:xfrm flipH="1" flipV="1">
              <a:off x="7678483" y="1669655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V="1">
              <a:off x="3783960" y="2102230"/>
              <a:ext cx="0" cy="319897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1182564" y="2059721"/>
              <a:ext cx="58490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836435" y="400263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2481297" y="3353345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3135467" y="270980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783221" y="2061310"/>
              <a:ext cx="639135" cy="640701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5725923" y="3345983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5079416" y="3991625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4427547" y="4646511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622430" y="2230805"/>
              <a:ext cx="678628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WB</a:t>
              </a:r>
              <a:endParaRPr lang="en-US" altLang="zh-CN" sz="1600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8608" name="Line 32"/>
            <p:cNvSpPr>
              <a:spLocks noChangeShapeType="1"/>
            </p:cNvSpPr>
            <p:nvPr/>
          </p:nvSpPr>
          <p:spPr bwMode="auto">
            <a:xfrm flipV="1">
              <a:off x="4424239" y="1669656"/>
              <a:ext cx="0" cy="36315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 10"/>
          <p:cNvSpPr>
            <a:spLocks noChangeShapeType="1"/>
          </p:cNvSpPr>
          <p:nvPr/>
        </p:nvSpPr>
        <p:spPr bwMode="auto">
          <a:xfrm flipV="1">
            <a:off x="3523981" y="2428941"/>
            <a:ext cx="0" cy="2901737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 Black" panose="020B0A04020102020204" pitchFamily="34" charset="0"/>
              </a:rPr>
              <a:t>流水线时空图</a:t>
            </a:r>
          </a:p>
        </p:txBody>
      </p:sp>
      <p:sp>
        <p:nvSpPr>
          <p:cNvPr id="50211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406B9736-C5E3-4113-8FC7-9E119B552F13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4685276" y="2409832"/>
            <a:ext cx="579778" cy="581200"/>
          </a:xfrm>
          <a:prstGeom prst="rect">
            <a:avLst/>
          </a:prstGeom>
          <a:solidFill>
            <a:srgbClr val="99CC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88580" name="Rectangle 4"/>
          <p:cNvSpPr>
            <a:spLocks noChangeArrowheads="1"/>
          </p:cNvSpPr>
          <p:nvPr/>
        </p:nvSpPr>
        <p:spPr bwMode="auto">
          <a:xfrm>
            <a:off x="1774407" y="4726794"/>
            <a:ext cx="579779" cy="581200"/>
          </a:xfrm>
          <a:prstGeom prst="rect">
            <a:avLst/>
          </a:prstGeom>
          <a:solidFill>
            <a:srgbClr val="FF99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80" name="Line 5"/>
          <p:cNvSpPr>
            <a:spLocks noChangeShapeType="1"/>
          </p:cNvSpPr>
          <p:nvPr/>
        </p:nvSpPr>
        <p:spPr bwMode="auto">
          <a:xfrm>
            <a:off x="1774407" y="5307994"/>
            <a:ext cx="582241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 flipH="1" flipV="1">
            <a:off x="1772234" y="2074675"/>
            <a:ext cx="0" cy="32507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6910007" y="5350985"/>
            <a:ext cx="9023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 b="1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en-US" altLang="zh-CN" sz="1600" b="1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endParaRPr lang="en-US" altLang="zh-CN" sz="1600" b="1" i="0" baseline="-2500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>
            <a:off x="1791579" y="4716823"/>
            <a:ext cx="5197042" cy="0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 flipV="1">
            <a:off x="2354186" y="2409832"/>
            <a:ext cx="0" cy="2901737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 flipV="1">
            <a:off x="2933965" y="2409832"/>
            <a:ext cx="0" cy="2901737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 flipV="1">
            <a:off x="4103760" y="2409832"/>
            <a:ext cx="0" cy="2901737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 flipV="1">
            <a:off x="5265054" y="2991032"/>
            <a:ext cx="0" cy="2320538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88" name="Line 13"/>
          <p:cNvSpPr>
            <a:spLocks noChangeShapeType="1"/>
          </p:cNvSpPr>
          <p:nvPr/>
        </p:nvSpPr>
        <p:spPr bwMode="auto">
          <a:xfrm flipV="1">
            <a:off x="5845701" y="2409832"/>
            <a:ext cx="0" cy="2901737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89" name="Line 14"/>
          <p:cNvSpPr>
            <a:spLocks noChangeShapeType="1"/>
          </p:cNvSpPr>
          <p:nvPr/>
        </p:nvSpPr>
        <p:spPr bwMode="auto">
          <a:xfrm flipV="1">
            <a:off x="6426348" y="2409832"/>
            <a:ext cx="0" cy="2901737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90" name="Line 15"/>
          <p:cNvSpPr>
            <a:spLocks noChangeShapeType="1"/>
          </p:cNvSpPr>
          <p:nvPr/>
        </p:nvSpPr>
        <p:spPr bwMode="auto">
          <a:xfrm flipV="1">
            <a:off x="7006992" y="2404991"/>
            <a:ext cx="0" cy="2906578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91" name="Line 16"/>
          <p:cNvSpPr>
            <a:spLocks noChangeShapeType="1"/>
          </p:cNvSpPr>
          <p:nvPr/>
        </p:nvSpPr>
        <p:spPr bwMode="auto">
          <a:xfrm flipV="1">
            <a:off x="7006992" y="2382994"/>
            <a:ext cx="0" cy="2928575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92" name="Line 17"/>
          <p:cNvSpPr>
            <a:spLocks noChangeShapeType="1"/>
          </p:cNvSpPr>
          <p:nvPr/>
        </p:nvSpPr>
        <p:spPr bwMode="auto">
          <a:xfrm>
            <a:off x="1774408" y="4150591"/>
            <a:ext cx="5226917" cy="0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93" name="Line 18"/>
          <p:cNvSpPr>
            <a:spLocks noChangeShapeType="1"/>
          </p:cNvSpPr>
          <p:nvPr/>
        </p:nvSpPr>
        <p:spPr bwMode="auto">
          <a:xfrm>
            <a:off x="1774407" y="3570811"/>
            <a:ext cx="5204177" cy="0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94" name="Line 19"/>
          <p:cNvSpPr>
            <a:spLocks noChangeShapeType="1"/>
          </p:cNvSpPr>
          <p:nvPr/>
        </p:nvSpPr>
        <p:spPr bwMode="auto">
          <a:xfrm>
            <a:off x="1774408" y="2991032"/>
            <a:ext cx="5226918" cy="0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50198" name="Text Box 23"/>
          <p:cNvSpPr txBox="1">
            <a:spLocks noChangeArrowheads="1"/>
          </p:cNvSpPr>
          <p:nvPr/>
        </p:nvSpPr>
        <p:spPr bwMode="auto">
          <a:xfrm>
            <a:off x="1258573" y="4859682"/>
            <a:ext cx="709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i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endParaRPr lang="en-US" altLang="zh-CN" sz="1600" i="0" baseline="-2500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99" name="Text Box 24"/>
          <p:cNvSpPr txBox="1">
            <a:spLocks noChangeArrowheads="1"/>
          </p:cNvSpPr>
          <p:nvPr/>
        </p:nvSpPr>
        <p:spPr bwMode="auto">
          <a:xfrm>
            <a:off x="1258573" y="4279905"/>
            <a:ext cx="709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i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endParaRPr lang="en-US" altLang="zh-CN" sz="1600" i="0" baseline="-2500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200" name="Text Box 25"/>
          <p:cNvSpPr txBox="1">
            <a:spLocks noChangeArrowheads="1"/>
          </p:cNvSpPr>
          <p:nvPr/>
        </p:nvSpPr>
        <p:spPr bwMode="auto">
          <a:xfrm>
            <a:off x="1258573" y="3666019"/>
            <a:ext cx="709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</a:t>
            </a:r>
            <a:endParaRPr lang="en-US" altLang="zh-CN" sz="1600" i="0" baseline="-2500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201" name="Text Box 26"/>
          <p:cNvSpPr txBox="1">
            <a:spLocks noChangeArrowheads="1"/>
          </p:cNvSpPr>
          <p:nvPr/>
        </p:nvSpPr>
        <p:spPr bwMode="auto">
          <a:xfrm>
            <a:off x="1201097" y="3125660"/>
            <a:ext cx="850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</a:t>
            </a:r>
            <a:endParaRPr lang="en-US" altLang="zh-CN" sz="1600" i="0" baseline="-2500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202" name="Text Box 27"/>
          <p:cNvSpPr txBox="1">
            <a:spLocks noChangeArrowheads="1"/>
          </p:cNvSpPr>
          <p:nvPr/>
        </p:nvSpPr>
        <p:spPr bwMode="auto">
          <a:xfrm>
            <a:off x="1043608" y="1916832"/>
            <a:ext cx="728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 b="1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en-US" altLang="zh-CN" sz="1600" b="1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en-US" altLang="zh-CN" sz="1600" b="1" i="0" baseline="-2500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88607" name="Rectangle 31"/>
          <p:cNvSpPr>
            <a:spLocks noChangeArrowheads="1"/>
          </p:cNvSpPr>
          <p:nvPr/>
        </p:nvSpPr>
        <p:spPr bwMode="auto">
          <a:xfrm>
            <a:off x="4104629" y="2976401"/>
            <a:ext cx="579778" cy="581200"/>
          </a:xfrm>
          <a:prstGeom prst="rect">
            <a:avLst/>
          </a:prstGeom>
          <a:solidFill>
            <a:srgbClr val="99CC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V="1">
            <a:off x="4684407" y="2448051"/>
            <a:ext cx="0" cy="2863518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 flipV="1">
            <a:off x="1766342" y="2410000"/>
            <a:ext cx="5235662" cy="0"/>
          </a:xfrm>
          <a:prstGeom prst="line">
            <a:avLst/>
          </a:prstGeom>
          <a:noFill/>
          <a:ln w="19050">
            <a:solidFill>
              <a:srgbClr val="00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2355213" y="4145035"/>
            <a:ext cx="579779" cy="581200"/>
          </a:xfrm>
          <a:prstGeom prst="rect">
            <a:avLst/>
          </a:prstGeom>
          <a:solidFill>
            <a:srgbClr val="FF99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937095" y="3561420"/>
            <a:ext cx="579779" cy="581200"/>
          </a:xfrm>
          <a:prstGeom prst="rect">
            <a:avLst/>
          </a:prstGeom>
          <a:solidFill>
            <a:srgbClr val="FF99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3523981" y="2976401"/>
            <a:ext cx="579779" cy="581200"/>
          </a:xfrm>
          <a:prstGeom prst="rect">
            <a:avLst/>
          </a:prstGeom>
          <a:solidFill>
            <a:srgbClr val="FF99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4112294" y="2409832"/>
            <a:ext cx="572113" cy="573514"/>
          </a:xfrm>
          <a:prstGeom prst="rect">
            <a:avLst/>
          </a:prstGeom>
          <a:solidFill>
            <a:srgbClr val="FF99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Rectangle 31"/>
          <p:cNvSpPr>
            <a:spLocks noChangeArrowheads="1"/>
          </p:cNvSpPr>
          <p:nvPr/>
        </p:nvSpPr>
        <p:spPr bwMode="auto">
          <a:xfrm>
            <a:off x="3518995" y="3561420"/>
            <a:ext cx="584765" cy="581200"/>
          </a:xfrm>
          <a:prstGeom prst="rect">
            <a:avLst/>
          </a:prstGeom>
          <a:solidFill>
            <a:srgbClr val="99CC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2937096" y="4145035"/>
            <a:ext cx="579778" cy="581200"/>
          </a:xfrm>
          <a:prstGeom prst="rect">
            <a:avLst/>
          </a:prstGeom>
          <a:solidFill>
            <a:srgbClr val="99CC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2356675" y="4726794"/>
            <a:ext cx="579778" cy="581200"/>
          </a:xfrm>
          <a:prstGeom prst="rect">
            <a:avLst/>
          </a:prstGeom>
          <a:solidFill>
            <a:srgbClr val="99CC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1250393" y="2570999"/>
            <a:ext cx="607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WB</a:t>
            </a:r>
            <a:endParaRPr lang="en-US" altLang="zh-CN" sz="1600" i="0" baseline="-2500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5265923" y="2409832"/>
            <a:ext cx="579778" cy="581200"/>
          </a:xfrm>
          <a:prstGeom prst="rect">
            <a:avLst/>
          </a:prstGeom>
          <a:solidFill>
            <a:srgbClr val="00B0F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4685276" y="2976401"/>
            <a:ext cx="579778" cy="581200"/>
          </a:xfrm>
          <a:prstGeom prst="rect">
            <a:avLst/>
          </a:prstGeom>
          <a:solidFill>
            <a:srgbClr val="00B0F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4098247" y="3561420"/>
            <a:ext cx="586160" cy="581200"/>
          </a:xfrm>
          <a:prstGeom prst="rect">
            <a:avLst/>
          </a:prstGeom>
          <a:solidFill>
            <a:srgbClr val="00B0F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3523982" y="4145035"/>
            <a:ext cx="579778" cy="581200"/>
          </a:xfrm>
          <a:prstGeom prst="rect">
            <a:avLst/>
          </a:prstGeom>
          <a:solidFill>
            <a:srgbClr val="00B0F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2935700" y="4726794"/>
            <a:ext cx="579779" cy="581200"/>
          </a:xfrm>
          <a:prstGeom prst="rect">
            <a:avLst/>
          </a:prstGeom>
          <a:solidFill>
            <a:srgbClr val="00B0F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5846570" y="2409832"/>
            <a:ext cx="579778" cy="581200"/>
          </a:xfrm>
          <a:prstGeom prst="rect">
            <a:avLst/>
          </a:prstGeom>
          <a:solidFill>
            <a:srgbClr val="FF99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5265923" y="2976401"/>
            <a:ext cx="579778" cy="581200"/>
          </a:xfrm>
          <a:prstGeom prst="rect">
            <a:avLst/>
          </a:prstGeom>
          <a:solidFill>
            <a:srgbClr val="FF99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4685276" y="3561420"/>
            <a:ext cx="579778" cy="581200"/>
          </a:xfrm>
          <a:prstGeom prst="rect">
            <a:avLst/>
          </a:prstGeom>
          <a:solidFill>
            <a:srgbClr val="FF99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Rectangle 22"/>
          <p:cNvSpPr>
            <a:spLocks noChangeArrowheads="1"/>
          </p:cNvSpPr>
          <p:nvPr/>
        </p:nvSpPr>
        <p:spPr bwMode="auto">
          <a:xfrm>
            <a:off x="4105221" y="4145035"/>
            <a:ext cx="579186" cy="581200"/>
          </a:xfrm>
          <a:prstGeom prst="rect">
            <a:avLst/>
          </a:prstGeom>
          <a:solidFill>
            <a:srgbClr val="FF99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3516347" y="4726794"/>
            <a:ext cx="587413" cy="581200"/>
          </a:xfrm>
          <a:prstGeom prst="rect">
            <a:avLst/>
          </a:prstGeom>
          <a:solidFill>
            <a:srgbClr val="FF99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4" name="Rectangle 22"/>
          <p:cNvSpPr>
            <a:spLocks noChangeArrowheads="1"/>
          </p:cNvSpPr>
          <p:nvPr/>
        </p:nvSpPr>
        <p:spPr bwMode="auto">
          <a:xfrm>
            <a:off x="6427214" y="2409832"/>
            <a:ext cx="579778" cy="581200"/>
          </a:xfrm>
          <a:prstGeom prst="rect">
            <a:avLst/>
          </a:prstGeom>
          <a:solidFill>
            <a:srgbClr val="7030A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" name="Rectangle 22"/>
          <p:cNvSpPr>
            <a:spLocks noChangeArrowheads="1"/>
          </p:cNvSpPr>
          <p:nvPr/>
        </p:nvSpPr>
        <p:spPr bwMode="auto">
          <a:xfrm>
            <a:off x="5846570" y="2976401"/>
            <a:ext cx="579778" cy="581200"/>
          </a:xfrm>
          <a:prstGeom prst="rect">
            <a:avLst/>
          </a:prstGeom>
          <a:solidFill>
            <a:srgbClr val="7030A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5" name="Rectangle 22"/>
          <p:cNvSpPr>
            <a:spLocks noChangeArrowheads="1"/>
          </p:cNvSpPr>
          <p:nvPr/>
        </p:nvSpPr>
        <p:spPr bwMode="auto">
          <a:xfrm>
            <a:off x="5265923" y="3561420"/>
            <a:ext cx="579778" cy="581200"/>
          </a:xfrm>
          <a:prstGeom prst="rect">
            <a:avLst/>
          </a:prstGeom>
          <a:solidFill>
            <a:srgbClr val="7030A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6" name="Rectangle 22"/>
          <p:cNvSpPr>
            <a:spLocks noChangeArrowheads="1"/>
          </p:cNvSpPr>
          <p:nvPr/>
        </p:nvSpPr>
        <p:spPr bwMode="auto">
          <a:xfrm>
            <a:off x="4685276" y="4145035"/>
            <a:ext cx="579778" cy="581200"/>
          </a:xfrm>
          <a:prstGeom prst="rect">
            <a:avLst/>
          </a:prstGeom>
          <a:solidFill>
            <a:srgbClr val="7030A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7" name="Rectangle 22"/>
          <p:cNvSpPr>
            <a:spLocks noChangeArrowheads="1"/>
          </p:cNvSpPr>
          <p:nvPr/>
        </p:nvSpPr>
        <p:spPr bwMode="auto">
          <a:xfrm>
            <a:off x="4104628" y="4726794"/>
            <a:ext cx="579779" cy="581200"/>
          </a:xfrm>
          <a:prstGeom prst="rect">
            <a:avLst/>
          </a:prstGeom>
          <a:solidFill>
            <a:srgbClr val="7030A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4685275" y="4726794"/>
            <a:ext cx="579779" cy="581200"/>
          </a:xfrm>
          <a:prstGeom prst="rect">
            <a:avLst/>
          </a:prstGeom>
          <a:solidFill>
            <a:srgbClr val="FF99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Rectangle 31"/>
          <p:cNvSpPr>
            <a:spLocks noChangeArrowheads="1"/>
          </p:cNvSpPr>
          <p:nvPr/>
        </p:nvSpPr>
        <p:spPr bwMode="auto">
          <a:xfrm>
            <a:off x="5265922" y="4726794"/>
            <a:ext cx="579779" cy="581200"/>
          </a:xfrm>
          <a:prstGeom prst="rect">
            <a:avLst/>
          </a:prstGeom>
          <a:solidFill>
            <a:srgbClr val="99CC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6" name="Rectangle 22"/>
          <p:cNvSpPr>
            <a:spLocks noChangeArrowheads="1"/>
          </p:cNvSpPr>
          <p:nvPr/>
        </p:nvSpPr>
        <p:spPr bwMode="auto">
          <a:xfrm>
            <a:off x="5846569" y="4726794"/>
            <a:ext cx="579779" cy="581200"/>
          </a:xfrm>
          <a:prstGeom prst="rect">
            <a:avLst/>
          </a:prstGeom>
          <a:solidFill>
            <a:srgbClr val="00B0F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7" name="Rectangle 22"/>
          <p:cNvSpPr>
            <a:spLocks noChangeArrowheads="1"/>
          </p:cNvSpPr>
          <p:nvPr/>
        </p:nvSpPr>
        <p:spPr bwMode="auto">
          <a:xfrm>
            <a:off x="6427213" y="4726794"/>
            <a:ext cx="579779" cy="581200"/>
          </a:xfrm>
          <a:prstGeom prst="rect">
            <a:avLst/>
          </a:prstGeom>
          <a:solidFill>
            <a:srgbClr val="FF99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5265922" y="4145035"/>
            <a:ext cx="579779" cy="581200"/>
          </a:xfrm>
          <a:prstGeom prst="rect">
            <a:avLst/>
          </a:prstGeom>
          <a:solidFill>
            <a:srgbClr val="FF99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0" name="Rectangle 31"/>
          <p:cNvSpPr>
            <a:spLocks noChangeArrowheads="1"/>
          </p:cNvSpPr>
          <p:nvPr/>
        </p:nvSpPr>
        <p:spPr bwMode="auto">
          <a:xfrm>
            <a:off x="5846569" y="4145035"/>
            <a:ext cx="579779" cy="581200"/>
          </a:xfrm>
          <a:prstGeom prst="rect">
            <a:avLst/>
          </a:prstGeom>
          <a:solidFill>
            <a:srgbClr val="99CC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1" name="Rectangle 22"/>
          <p:cNvSpPr>
            <a:spLocks noChangeArrowheads="1"/>
          </p:cNvSpPr>
          <p:nvPr/>
        </p:nvSpPr>
        <p:spPr bwMode="auto">
          <a:xfrm>
            <a:off x="6427213" y="4145035"/>
            <a:ext cx="579779" cy="581200"/>
          </a:xfrm>
          <a:prstGeom prst="rect">
            <a:avLst/>
          </a:prstGeom>
          <a:solidFill>
            <a:srgbClr val="00B0F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5846569" y="3561420"/>
            <a:ext cx="579779" cy="581200"/>
          </a:xfrm>
          <a:prstGeom prst="rect">
            <a:avLst/>
          </a:prstGeom>
          <a:solidFill>
            <a:srgbClr val="FF99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3" name="Rectangle 31"/>
          <p:cNvSpPr>
            <a:spLocks noChangeArrowheads="1"/>
          </p:cNvSpPr>
          <p:nvPr/>
        </p:nvSpPr>
        <p:spPr bwMode="auto">
          <a:xfrm>
            <a:off x="6427213" y="3561420"/>
            <a:ext cx="579779" cy="581200"/>
          </a:xfrm>
          <a:prstGeom prst="rect">
            <a:avLst/>
          </a:prstGeom>
          <a:solidFill>
            <a:srgbClr val="99CC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6427213" y="2976401"/>
            <a:ext cx="579779" cy="581200"/>
          </a:xfrm>
          <a:prstGeom prst="rect">
            <a:avLst/>
          </a:prstGeom>
          <a:solidFill>
            <a:srgbClr val="FF99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i="0" baseline="-25000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en-US" altLang="zh-CN" sz="1400" i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为何要使用流水线技术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单周期</a:t>
            </a:r>
            <a:r>
              <a:rPr lang="en-US" altLang="zh-CN" dirty="0" smtClean="0"/>
              <a:t>CPI=1</a:t>
            </a:r>
          </a:p>
          <a:p>
            <a:r>
              <a:rPr lang="en-US" altLang="zh-CN" dirty="0" smtClean="0"/>
              <a:t>T=IF+ID+EX+MEM+WB</a:t>
            </a:r>
          </a:p>
          <a:p>
            <a:endParaRPr lang="en-US" altLang="zh-CN" dirty="0" smtClean="0"/>
          </a:p>
          <a:p>
            <a:r>
              <a:rPr dirty="0" smtClean="0"/>
              <a:t>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dirty="0" smtClean="0"/>
              <a:t>流水线理想性能</a:t>
            </a:r>
            <a:r>
              <a:rPr lang="en-US" altLang="zh-CN" dirty="0" smtClean="0"/>
              <a:t>T/5</a:t>
            </a:r>
            <a:r>
              <a:rPr dirty="0" smtClean="0"/>
              <a:t>，</a:t>
            </a:r>
            <a:endParaRPr lang="en-US" altLang="zh-CN" dirty="0" smtClean="0"/>
          </a:p>
          <a:p>
            <a:r>
              <a:rPr dirty="0" smtClean="0"/>
              <a:t>流水线充满后每隔一个</a:t>
            </a:r>
            <a:r>
              <a:rPr lang="en-US" altLang="zh-CN" dirty="0" smtClean="0"/>
              <a:t>T/5</a:t>
            </a:r>
            <a:r>
              <a:rPr dirty="0" smtClean="0"/>
              <a:t>，完成一条指令</a:t>
            </a:r>
            <a:endParaRPr lang="en-US" altLang="zh-CN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EDC4B2E6-DC32-42E5-A497-67CF555F9B73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33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理想流水线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832475"/>
          </a:xfrm>
        </p:spPr>
        <p:txBody>
          <a:bodyPr/>
          <a:lstStyle/>
          <a:p>
            <a:r>
              <a:rPr dirty="0" smtClean="0"/>
              <a:t>所有对象均通过同样的部件（阶段）</a:t>
            </a:r>
          </a:p>
          <a:p>
            <a:r>
              <a:rPr dirty="0" smtClean="0"/>
              <a:t>不同阶段之间无共享资源</a:t>
            </a:r>
          </a:p>
          <a:p>
            <a:r>
              <a:rPr dirty="0" smtClean="0"/>
              <a:t>各段传输延迟一致（取最慢的同步）</a:t>
            </a:r>
          </a:p>
          <a:p>
            <a:r>
              <a:rPr dirty="0" smtClean="0"/>
              <a:t>进入流水线的对象不受其他阶段的影响</a:t>
            </a:r>
          </a:p>
          <a:p>
            <a:r>
              <a:rPr dirty="0" smtClean="0"/>
              <a:t>适合工业流水线</a:t>
            </a:r>
          </a:p>
          <a:p>
            <a:endParaRPr dirty="0" smtClean="0"/>
          </a:p>
          <a:p>
            <a:endParaRPr dirty="0" smtClean="0"/>
          </a:p>
          <a:p>
            <a:endParaRPr lang="en-US" dirty="0" smtClean="0"/>
          </a:p>
          <a:p>
            <a:r>
              <a:rPr dirty="0" smtClean="0"/>
              <a:t>绿色部件为各段间接口，各段间通过接口传递什么？</a:t>
            </a:r>
          </a:p>
          <a:p>
            <a:pPr lvl="1"/>
            <a:r>
              <a:rPr dirty="0" smtClean="0"/>
              <a:t>待加工的数据、控制数据加工的控制信号、反馈信号</a:t>
            </a:r>
            <a:endParaRPr lang="en-US" altLang="zh-CN" dirty="0" smtClean="0"/>
          </a:p>
          <a:p>
            <a:pPr lvl="1"/>
            <a:r>
              <a:rPr dirty="0" smtClean="0"/>
              <a:t>否则后段无法对数据 进行处理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FCC690E-6991-4A05-AC38-5AAC33802043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34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755576" y="3645024"/>
            <a:ext cx="7070570" cy="1423882"/>
            <a:chOff x="887892" y="1124587"/>
            <a:chExt cx="7070570" cy="142388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000313" y="2478685"/>
              <a:ext cx="63535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2478333" y="1996085"/>
              <a:ext cx="0" cy="482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3956353" y="1984746"/>
              <a:ext cx="0" cy="482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5432141" y="1984746"/>
              <a:ext cx="0" cy="482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912392" y="1984746"/>
              <a:ext cx="0" cy="482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1000313" y="2000149"/>
              <a:ext cx="0" cy="482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2908306" y="1252730"/>
              <a:ext cx="613132" cy="5879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1050" i="0" dirty="0">
                  <a:ea typeface="微软雅黑" panose="020B0503020204020204" pitchFamily="34" charset="-122"/>
                </a:rPr>
                <a:t>译码</a:t>
              </a:r>
              <a:endParaRPr lang="en-US" altLang="zh-CN" sz="1050" i="0" dirty="0"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1050" i="0" dirty="0">
                  <a:ea typeface="微软雅黑" panose="020B0503020204020204" pitchFamily="34" charset="-122"/>
                </a:rPr>
                <a:t>ID</a:t>
              </a: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1439906" y="1268760"/>
              <a:ext cx="602524" cy="5933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050" i="0" dirty="0">
                  <a:latin typeface="Arial" panose="020B0604020202020204" pitchFamily="34" charset="0"/>
                </a:rPr>
                <a:t>取</a:t>
              </a:r>
              <a:r>
                <a:rPr lang="zh-CN" altLang="en-US" sz="1050" i="0" dirty="0" smtClean="0">
                  <a:latin typeface="Arial" panose="020B0604020202020204" pitchFamily="34" charset="0"/>
                </a:rPr>
                <a:t>指令</a:t>
              </a:r>
              <a:endParaRPr lang="en-US" altLang="zh-CN" sz="1050" i="0" dirty="0" smtClean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050" i="0" dirty="0" smtClean="0">
                  <a:latin typeface="Arial" panose="020B0604020202020204" pitchFamily="34" charset="0"/>
                </a:rPr>
                <a:t>IF</a:t>
              </a:r>
              <a:endParaRPr lang="en-US" altLang="zh-CN" sz="1050" i="0" dirty="0">
                <a:latin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353852" y="2286859"/>
              <a:ext cx="460382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CLK</a:t>
              </a:r>
              <a:endParaRPr lang="zh-CN" altLang="en-US" sz="1100" dirty="0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887892" y="1124587"/>
              <a:ext cx="238152" cy="882224"/>
              <a:chOff x="887892" y="1124587"/>
              <a:chExt cx="238152" cy="882224"/>
            </a:xfrm>
          </p:grpSpPr>
          <p:sp>
            <p:nvSpPr>
              <p:cNvPr id="71" name="Rectangle 16"/>
              <p:cNvSpPr>
                <a:spLocks noChangeArrowheads="1"/>
              </p:cNvSpPr>
              <p:nvPr/>
            </p:nvSpPr>
            <p:spPr bwMode="auto">
              <a:xfrm>
                <a:off x="887892" y="1124587"/>
                <a:ext cx="238152" cy="882224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200" i="0" dirty="0"/>
                  <a:t>锁存器</a:t>
                </a:r>
                <a:endParaRPr lang="en-US" altLang="zh-CN" sz="1200" i="0" dirty="0"/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>
                <a:off x="966323" y="1945860"/>
                <a:ext cx="67980" cy="58266"/>
              </a:xfrm>
              <a:prstGeom prst="triangl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356292" y="1124587"/>
              <a:ext cx="238152" cy="877468"/>
              <a:chOff x="2254884" y="1124587"/>
              <a:chExt cx="238152" cy="877468"/>
            </a:xfrm>
          </p:grpSpPr>
          <p:sp>
            <p:nvSpPr>
              <p:cNvPr id="69" name="Rectangle 16"/>
              <p:cNvSpPr>
                <a:spLocks noChangeArrowheads="1"/>
              </p:cNvSpPr>
              <p:nvPr/>
            </p:nvSpPr>
            <p:spPr bwMode="auto">
              <a:xfrm>
                <a:off x="2254884" y="1124587"/>
                <a:ext cx="238152" cy="877468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200" i="0" dirty="0"/>
                  <a:t>锁存器</a:t>
                </a:r>
                <a:endParaRPr lang="en-US" altLang="zh-CN" sz="1200" i="0" dirty="0"/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>
                <a:off x="2341348" y="1942379"/>
                <a:ext cx="67980" cy="58266"/>
              </a:xfrm>
              <a:prstGeom prst="triangl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835300" y="1124587"/>
              <a:ext cx="238152" cy="883823"/>
              <a:chOff x="3760005" y="1124587"/>
              <a:chExt cx="238152" cy="883823"/>
            </a:xfrm>
          </p:grpSpPr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>
                <a:off x="3760005" y="1124587"/>
                <a:ext cx="238152" cy="882224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zh-CN" altLang="en-US" sz="1200" i="0" dirty="0"/>
                  <a:t>锁存器</a:t>
                </a:r>
                <a:endParaRPr lang="en-US" altLang="zh-CN" sz="1200" i="0" dirty="0"/>
              </a:p>
            </p:txBody>
          </p:sp>
          <p:sp>
            <p:nvSpPr>
              <p:cNvPr id="68" name="等腰三角形 67"/>
              <p:cNvSpPr/>
              <p:nvPr/>
            </p:nvSpPr>
            <p:spPr>
              <a:xfrm>
                <a:off x="3841327" y="1950144"/>
                <a:ext cx="67980" cy="58266"/>
              </a:xfrm>
              <a:prstGeom prst="triangl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5314308" y="1124587"/>
              <a:ext cx="238152" cy="872712"/>
              <a:chOff x="5284177" y="1124587"/>
              <a:chExt cx="238152" cy="872712"/>
            </a:xfrm>
          </p:grpSpPr>
          <p:sp>
            <p:nvSpPr>
              <p:cNvPr id="65" name="Rectangle 9"/>
              <p:cNvSpPr>
                <a:spLocks noChangeArrowheads="1"/>
              </p:cNvSpPr>
              <p:nvPr/>
            </p:nvSpPr>
            <p:spPr bwMode="auto">
              <a:xfrm>
                <a:off x="5284177" y="1124587"/>
                <a:ext cx="238152" cy="87271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200" i="0" dirty="0"/>
                  <a:t>锁存器</a:t>
                </a:r>
                <a:endParaRPr lang="en-US" altLang="zh-CN" sz="1200" i="0" dirty="0"/>
              </a:p>
            </p:txBody>
          </p:sp>
          <p:sp>
            <p:nvSpPr>
              <p:cNvPr id="66" name="等腰三角形 65"/>
              <p:cNvSpPr/>
              <p:nvPr/>
            </p:nvSpPr>
            <p:spPr>
              <a:xfrm>
                <a:off x="5368020" y="1938151"/>
                <a:ext cx="67980" cy="58266"/>
              </a:xfrm>
              <a:prstGeom prst="triangl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793316" y="1124587"/>
              <a:ext cx="238152" cy="874144"/>
              <a:chOff x="6808350" y="1124587"/>
              <a:chExt cx="238152" cy="874144"/>
            </a:xfrm>
          </p:grpSpPr>
          <p:sp>
            <p:nvSpPr>
              <p:cNvPr id="63" name="Rectangle 12"/>
              <p:cNvSpPr>
                <a:spLocks noChangeArrowheads="1"/>
              </p:cNvSpPr>
              <p:nvPr/>
            </p:nvSpPr>
            <p:spPr bwMode="auto">
              <a:xfrm>
                <a:off x="6808350" y="1124587"/>
                <a:ext cx="238152" cy="87271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200" i="0" dirty="0"/>
                  <a:t>锁存器</a:t>
                </a:r>
                <a:endParaRPr lang="en-US" altLang="zh-CN" sz="1200" i="0" dirty="0"/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>
                <a:off x="6893436" y="1940465"/>
                <a:ext cx="67980" cy="58266"/>
              </a:xfrm>
              <a:prstGeom prst="triangl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1" name="直接箭头连接符 50"/>
            <p:cNvCxnSpPr/>
            <p:nvPr/>
          </p:nvCxnSpPr>
          <p:spPr>
            <a:xfrm flipV="1">
              <a:off x="1115436" y="1574555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4387314" y="1261259"/>
              <a:ext cx="613132" cy="5879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1050" i="0" dirty="0">
                  <a:ea typeface="微软雅黑" panose="020B0503020204020204" pitchFamily="34" charset="-122"/>
                </a:rPr>
                <a:t>执行</a:t>
              </a:r>
              <a:endParaRPr lang="en-US" altLang="zh-CN" sz="1050" i="0" dirty="0"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1050" i="0" dirty="0">
                  <a:ea typeface="微软雅黑" panose="020B0503020204020204" pitchFamily="34" charset="-122"/>
                </a:rPr>
                <a:t>EX</a:t>
              </a:r>
            </a:p>
          </p:txBody>
        </p:sp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5866322" y="1269788"/>
              <a:ext cx="613132" cy="5879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1050" i="0" dirty="0" smtClean="0">
                  <a:ea typeface="微软雅黑" panose="020B0503020204020204" pitchFamily="34" charset="-122"/>
                </a:rPr>
                <a:t>访存</a:t>
              </a:r>
              <a:endParaRPr lang="en-US" altLang="zh-CN" sz="1050" i="0" dirty="0" smtClean="0"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1050" i="0" dirty="0" smtClean="0">
                  <a:ea typeface="微软雅黑" panose="020B0503020204020204" pitchFamily="34" charset="-122"/>
                </a:rPr>
                <a:t>MEM</a:t>
              </a:r>
              <a:endParaRPr lang="en-US" altLang="zh-CN" sz="1050" i="0" dirty="0">
                <a:ea typeface="微软雅黑" panose="020B0503020204020204" pitchFamily="34" charset="-122"/>
              </a:endParaRPr>
            </a:p>
          </p:txBody>
        </p:sp>
        <p:sp>
          <p:nvSpPr>
            <p:cNvPr id="54" name="Rectangle 5"/>
            <p:cNvSpPr>
              <a:spLocks noChangeArrowheads="1"/>
            </p:cNvSpPr>
            <p:nvPr/>
          </p:nvSpPr>
          <p:spPr bwMode="auto">
            <a:xfrm>
              <a:off x="7345330" y="1278317"/>
              <a:ext cx="613132" cy="5879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1050" i="0" dirty="0">
                  <a:ea typeface="微软雅黑" panose="020B0503020204020204" pitchFamily="34" charset="-122"/>
                </a:rPr>
                <a:t>写回</a:t>
              </a:r>
              <a:endParaRPr lang="en-US" altLang="zh-CN" sz="1050" i="0" dirty="0"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1050" i="0" dirty="0">
                  <a:ea typeface="微软雅黑" panose="020B0503020204020204" pitchFamily="34" charset="-122"/>
                </a:rPr>
                <a:t>WB</a:t>
              </a:r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2050251" y="1563033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2596001" y="1564598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3530816" y="1553076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V="1">
              <a:off x="4076566" y="1554641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5011381" y="1543119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5557131" y="1544684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6491946" y="1533162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7037696" y="1534727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smtClean="0"/>
              <a:t>现实是残酷的</a:t>
            </a:r>
            <a:endParaRPr lang="en-US" altLang="zh-CN" smtClean="0"/>
          </a:p>
          <a:p>
            <a:r>
              <a:rPr smtClean="0"/>
              <a:t>指令不适合流水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9CF2C4D4-52F0-42D1-AF2C-6142643FEC35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指令流水线？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defRPr/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u="sng" dirty="0" smtClean="0">
                <a:solidFill>
                  <a:srgbClr val="FF0000"/>
                </a:solidFill>
              </a:rPr>
              <a:t>资源相关</a:t>
            </a:r>
          </a:p>
          <a:p>
            <a:pPr lvl="1">
              <a:defRPr/>
            </a:pPr>
            <a:r>
              <a:rPr dirty="0" smtClean="0"/>
              <a:t>取操作数与取指令都需要访问主存，</a:t>
            </a:r>
          </a:p>
          <a:p>
            <a:pPr>
              <a:defRPr/>
            </a:pPr>
            <a:r>
              <a:rPr dirty="0" smtClean="0"/>
              <a:t>数据相关</a:t>
            </a:r>
          </a:p>
          <a:p>
            <a:pPr lvl="1">
              <a:defRPr/>
            </a:pPr>
            <a:r>
              <a:rPr dirty="0" smtClean="0"/>
              <a:t>后一条指令的操作数依赖于前一条指令的执行结果</a:t>
            </a:r>
          </a:p>
          <a:p>
            <a:pPr>
              <a:defRPr/>
            </a:pPr>
            <a:r>
              <a:rPr dirty="0" smtClean="0"/>
              <a:t>分支相关</a:t>
            </a:r>
          </a:p>
          <a:p>
            <a:pPr lvl="1">
              <a:defRPr/>
            </a:pPr>
            <a:r>
              <a:rPr dirty="0" smtClean="0"/>
              <a:t>转移指令使得流水线发生中断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EC4E3C6-B289-4FEA-9189-66CDF5AD622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</a:t>
            </a:r>
            <a:r>
              <a:rPr lang="en-US" altLang="zh-CN" smtClean="0"/>
              <a:t>MIPS</a:t>
            </a:r>
            <a:r>
              <a:rPr lang="zh-CN" altLang="en-US" smtClean="0"/>
              <a:t>处理器改流水线</a:t>
            </a: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0460E6A6-BD39-4DE4-872C-4232818E88B4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37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042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2875"/>
            <a:ext cx="8315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单周期改五段流水（分段）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341438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E7043FF-F71D-4507-9F1A-940F21855C66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38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23913" y="4749800"/>
            <a:ext cx="1728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IF </a:t>
            </a:r>
            <a:r>
              <a:rPr lang="zh-CN" altLang="en-US" sz="1600" i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913063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ID </a:t>
            </a:r>
            <a:r>
              <a:rPr lang="zh-CN" altLang="en-US" sz="1600" i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784725" y="4749800"/>
            <a:ext cx="172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296025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664450" y="4757738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sp>
        <p:nvSpPr>
          <p:cNvPr id="61450" name="内容占位符 2"/>
          <p:cNvSpPr txBox="1"/>
          <p:nvPr/>
        </p:nvSpPr>
        <p:spPr bwMode="auto">
          <a:xfrm>
            <a:off x="401638" y="5516563"/>
            <a:ext cx="82184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i="0"/>
              <a:t>分段原则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消除结构相关的理想流水线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4006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dirty="0" smtClean="0"/>
              <a:t>消除通路中结构相关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指令数据存储器分离</a:t>
            </a:r>
            <a:endParaRPr lang="en-US" altLang="zh-CN" dirty="0" smtClean="0"/>
          </a:p>
          <a:p>
            <a:pPr>
              <a:defRPr/>
            </a:pPr>
            <a:r>
              <a:rPr dirty="0" smtClean="0"/>
              <a:t>将指令过程分成</a:t>
            </a:r>
            <a:r>
              <a:rPr lang="en-US" altLang="zh-CN" dirty="0" smtClean="0"/>
              <a:t>5</a:t>
            </a:r>
            <a:r>
              <a:rPr dirty="0" smtClean="0"/>
              <a:t>个阶段 （所有指令至少</a:t>
            </a:r>
            <a:r>
              <a:rPr lang="en-US" altLang="zh-CN" dirty="0" smtClean="0"/>
              <a:t>3</a:t>
            </a:r>
            <a:r>
              <a:rPr dirty="0" smtClean="0"/>
              <a:t>个阶段）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IF  ID  EX MEM WB</a:t>
            </a:r>
          </a:p>
          <a:p>
            <a:pPr>
              <a:defRPr/>
            </a:pPr>
            <a:r>
              <a:rPr dirty="0" smtClean="0"/>
              <a:t>不同阶段之间设置缓冲接口部件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构建各阶段之间的接口部件（本质是寄存器）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流水线通过接口传递与指令相关的数据信息，控制信息，反馈信息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后续部件对数据的加工处理依赖于前阶段传递过来的信息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ID</a:t>
            </a:r>
            <a:r>
              <a:rPr dirty="0" smtClean="0"/>
              <a:t>段译码生成该指令的所有控制信号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控制信号向后传递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后续部件控制信号不再单独生成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单周期</a:t>
            </a:r>
            <a:r>
              <a:rPr lang="en-US" altLang="zh-CN" dirty="0" smtClean="0"/>
              <a:t>CPU</a:t>
            </a:r>
            <a:r>
              <a:rPr dirty="0" smtClean="0"/>
              <a:t>实现中的控制器在</a:t>
            </a:r>
            <a:r>
              <a:rPr lang="en-US" altLang="zh-CN" dirty="0" smtClean="0"/>
              <a:t>ID</a:t>
            </a:r>
            <a:r>
              <a:rPr dirty="0" smtClean="0"/>
              <a:t>段复用</a:t>
            </a:r>
            <a:endParaRPr lang="en-US" altLang="zh-CN" dirty="0" smtClean="0"/>
          </a:p>
          <a:p>
            <a:pPr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教师团队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90" y="1548806"/>
            <a:ext cx="1381703" cy="184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71" y="1556792"/>
            <a:ext cx="1453406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7" y="1529018"/>
            <a:ext cx="1385965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920262" y="3461513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秦磊华 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38329" y="34615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谭志虎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1805" y="3461513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胡迪青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25" y="1529017"/>
            <a:ext cx="1388004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7544708" y="3461513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姚 杰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72238" y="3461513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蒋文斌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391288" y="4278562"/>
            <a:ext cx="8218487" cy="198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i="0" kern="0" dirty="0" smtClean="0"/>
              <a:t>各班指导教师</a:t>
            </a:r>
          </a:p>
          <a:p>
            <a:pPr lvl="1"/>
            <a:r>
              <a:rPr lang="en-US" altLang="zh-CN" sz="1800" i="0" kern="0" dirty="0" smtClean="0">
                <a:solidFill>
                  <a:srgbClr val="0000FF"/>
                </a:solidFill>
              </a:rPr>
              <a:t>1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班：秦磊华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  </a:t>
            </a:r>
            <a:r>
              <a:rPr lang="en-US" altLang="zh-CN" sz="1800" i="0" kern="0" dirty="0">
                <a:solidFill>
                  <a:srgbClr val="0000FF"/>
                </a:solidFill>
              </a:rPr>
              <a:t>2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班：谭志虎 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 </a:t>
            </a:r>
            <a:r>
              <a:rPr lang="en-US" altLang="zh-CN" sz="1800" i="0" kern="0" dirty="0">
                <a:solidFill>
                  <a:srgbClr val="0000FF"/>
                </a:solidFill>
              </a:rPr>
              <a:t>3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班：胡迪青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  </a:t>
            </a:r>
            <a:r>
              <a:rPr lang="en-US" altLang="zh-CN" sz="1800" i="0" kern="0" dirty="0">
                <a:solidFill>
                  <a:srgbClr val="0000FF"/>
                </a:solidFill>
              </a:rPr>
              <a:t>4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班：姚  杰</a:t>
            </a:r>
            <a:endParaRPr lang="en-US" altLang="zh-CN" sz="1800" i="0" kern="0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i="0" kern="0" dirty="0"/>
              <a:t>5</a:t>
            </a:r>
            <a:r>
              <a:rPr lang="zh-CN" altLang="en-US" sz="1800" i="0" kern="0" dirty="0"/>
              <a:t>班：蒋文斌   </a:t>
            </a:r>
            <a:r>
              <a:rPr lang="zh-CN" altLang="en-US" sz="1800" i="0" kern="0" dirty="0" smtClean="0"/>
              <a:t>    </a:t>
            </a:r>
            <a:r>
              <a:rPr lang="en-US" altLang="zh-CN" sz="1800" i="0" kern="0" dirty="0" smtClean="0"/>
              <a:t>6</a:t>
            </a:r>
            <a:r>
              <a:rPr lang="zh-CN" altLang="en-US" sz="1800" i="0" kern="0" dirty="0"/>
              <a:t>班：胡迪青   </a:t>
            </a:r>
            <a:r>
              <a:rPr lang="zh-CN" altLang="en-US" sz="1800" i="0" kern="0" dirty="0" smtClean="0"/>
              <a:t>    </a:t>
            </a:r>
            <a:r>
              <a:rPr lang="en-US" altLang="zh-CN" sz="1800" i="0" kern="0" dirty="0"/>
              <a:t>7</a:t>
            </a:r>
            <a:r>
              <a:rPr lang="zh-CN" altLang="en-US" sz="1800" i="0" kern="0" dirty="0"/>
              <a:t>班：谭志虎  </a:t>
            </a:r>
            <a:r>
              <a:rPr lang="zh-CN" altLang="en-US" sz="1800" i="0" kern="0" dirty="0" smtClean="0"/>
              <a:t>     </a:t>
            </a:r>
            <a:r>
              <a:rPr lang="en-US" altLang="zh-CN" sz="1800" i="0" kern="0" dirty="0"/>
              <a:t>8</a:t>
            </a:r>
            <a:r>
              <a:rPr lang="zh-CN" altLang="en-US" sz="1800" i="0" kern="0" dirty="0"/>
              <a:t>班：秦磊华 </a:t>
            </a:r>
            <a:endParaRPr lang="en-US" altLang="zh-CN" sz="1800" i="0" kern="0" dirty="0"/>
          </a:p>
          <a:p>
            <a:pPr lvl="1"/>
            <a:r>
              <a:rPr lang="en-US" altLang="zh-CN" sz="1800" i="0" kern="0" dirty="0">
                <a:solidFill>
                  <a:srgbClr val="0000FF"/>
                </a:solidFill>
              </a:rPr>
              <a:t>9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班：胡迪青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</a:t>
            </a:r>
            <a:r>
              <a:rPr lang="en-US" altLang="zh-CN" sz="1800" i="0" kern="0" dirty="0" smtClean="0">
                <a:solidFill>
                  <a:srgbClr val="0000FF"/>
                </a:solidFill>
              </a:rPr>
              <a:t>10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谭志虎      </a:t>
            </a:r>
            <a:r>
              <a:rPr lang="zh-CN" altLang="en-US" sz="1800" i="0" kern="0" dirty="0" smtClean="0"/>
              <a:t>卓越：谭志虎    </a:t>
            </a:r>
            <a:r>
              <a:rPr lang="en-US" altLang="zh-CN" sz="1800" i="0" kern="0" dirty="0" smtClean="0"/>
              <a:t>ACM</a:t>
            </a:r>
            <a:r>
              <a:rPr lang="zh-CN" altLang="en-US" sz="1800" i="0" kern="0" dirty="0" smtClean="0"/>
              <a:t>：秦磊华</a:t>
            </a:r>
            <a:endParaRPr lang="en-US" altLang="zh-CN" sz="1800" i="0" kern="0" dirty="0" smtClean="0"/>
          </a:p>
          <a:p>
            <a:pPr lvl="1"/>
            <a:r>
              <a:rPr lang="zh-CN" altLang="en-US" sz="1800" i="0" kern="0" dirty="0"/>
              <a:t>物</a:t>
            </a:r>
            <a:r>
              <a:rPr lang="zh-CN" altLang="en-US" sz="1800" i="0" kern="0" dirty="0" smtClean="0"/>
              <a:t>联网：胡迪青</a:t>
            </a:r>
            <a:endParaRPr lang="zh-CN" altLang="en-US" sz="1800" i="0" kern="0" dirty="0"/>
          </a:p>
          <a:p>
            <a:endParaRPr lang="zh-CN" altLang="en-US" i="0" kern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55" y="1549032"/>
            <a:ext cx="1386593" cy="1848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6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段流水控制信号传递</a:t>
            </a:r>
          </a:p>
        </p:txBody>
      </p:sp>
      <p:pic>
        <p:nvPicPr>
          <p:cNvPr id="6349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052513"/>
            <a:ext cx="8142287" cy="5040312"/>
          </a:xfrm>
        </p:spPr>
      </p:pic>
      <p:sp>
        <p:nvSpPr>
          <p:cNvPr id="634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BA83FB22-E462-4A98-A60C-979D46EE24D1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40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-360363" y="5300663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IF </a:t>
            </a:r>
            <a:r>
              <a:rPr lang="zh-CN" altLang="en-US" sz="1600" i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476375" y="5300663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ID </a:t>
            </a:r>
            <a:r>
              <a:rPr lang="zh-CN" altLang="en-US" sz="1600" i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646488" y="5308600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807075" y="5287963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667625" y="5308600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1100138" y="3644900"/>
            <a:ext cx="346075" cy="381000"/>
            <a:chOff x="265311" y="5063698"/>
            <a:chExt cx="346249" cy="381526"/>
          </a:xfrm>
        </p:grpSpPr>
        <p:sp>
          <p:nvSpPr>
            <p:cNvPr id="12" name="矩形 11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PC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109663" y="4244975"/>
            <a:ext cx="346075" cy="382588"/>
            <a:chOff x="265311" y="5063698"/>
            <a:chExt cx="346249" cy="381526"/>
          </a:xfrm>
        </p:grpSpPr>
        <p:sp>
          <p:nvSpPr>
            <p:cNvPr id="18" name="矩形 1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IR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3348038" y="3613150"/>
            <a:ext cx="346075" cy="381000"/>
            <a:chOff x="265311" y="5063698"/>
            <a:chExt cx="346249" cy="381526"/>
          </a:xfrm>
        </p:grpSpPr>
        <p:sp>
          <p:nvSpPr>
            <p:cNvPr id="20" name="矩形 19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PC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336925" y="4087813"/>
            <a:ext cx="346075" cy="381000"/>
            <a:chOff x="265311" y="5063698"/>
            <a:chExt cx="346249" cy="381526"/>
          </a:xfrm>
        </p:grpSpPr>
        <p:sp>
          <p:nvSpPr>
            <p:cNvPr id="24" name="矩形 2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A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3336925" y="4551363"/>
            <a:ext cx="346075" cy="382587"/>
            <a:chOff x="265311" y="5063698"/>
            <a:chExt cx="346249" cy="381526"/>
          </a:xfrm>
        </p:grpSpPr>
        <p:sp>
          <p:nvSpPr>
            <p:cNvPr id="28" name="矩形 2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B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3335338" y="5016500"/>
            <a:ext cx="346075" cy="382588"/>
            <a:chOff x="265311" y="5063698"/>
            <a:chExt cx="346249" cy="381526"/>
          </a:xfrm>
        </p:grpSpPr>
        <p:sp>
          <p:nvSpPr>
            <p:cNvPr id="31" name="矩形 30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IMM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521325" y="3592513"/>
            <a:ext cx="346075" cy="381000"/>
            <a:chOff x="265311" y="5063698"/>
            <a:chExt cx="346249" cy="381526"/>
          </a:xfrm>
        </p:grpSpPr>
        <p:sp>
          <p:nvSpPr>
            <p:cNvPr id="34" name="矩形 3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Alu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7667625" y="3579813"/>
            <a:ext cx="346075" cy="382587"/>
            <a:chOff x="265311" y="5063698"/>
            <a:chExt cx="346249" cy="381526"/>
          </a:xfrm>
        </p:grpSpPr>
        <p:sp>
          <p:nvSpPr>
            <p:cNvPr id="40" name="矩形 39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Alu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7672388" y="4097338"/>
            <a:ext cx="347662" cy="381000"/>
            <a:chOff x="265311" y="5063698"/>
            <a:chExt cx="346249" cy="381526"/>
          </a:xfrm>
        </p:grpSpPr>
        <p:sp>
          <p:nvSpPr>
            <p:cNvPr id="43" name="矩形 42"/>
            <p:cNvSpPr/>
            <p:nvPr/>
          </p:nvSpPr>
          <p:spPr>
            <a:xfrm>
              <a:off x="319067" y="5095492"/>
              <a:ext cx="216603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Md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接口定义（仅供参考）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472113"/>
          </a:xfrm>
        </p:spPr>
        <p:txBody>
          <a:bodyPr/>
          <a:lstStyle/>
          <a:p>
            <a:r>
              <a:rPr lang="en-US" altLang="zh-CN" sz="1800" smtClean="0"/>
              <a:t>IF</a:t>
            </a:r>
            <a:r>
              <a:rPr lang="en-US" altLang="zh-CN" sz="1800" smtClean="0">
                <a:sym typeface="Wingdings" panose="05000000000000000000" pitchFamily="2" charset="2"/>
              </a:rPr>
              <a:t>IF/ID   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IR</a:t>
            </a:r>
          </a:p>
          <a:p>
            <a:r>
              <a:rPr lang="en-US" altLang="zh-CN" sz="1800" smtClean="0"/>
              <a:t>ID</a:t>
            </a:r>
            <a:r>
              <a:rPr lang="en-US" altLang="zh-CN" sz="1800" smtClean="0">
                <a:sym typeface="Wingdings" panose="05000000000000000000" pitchFamily="2" charset="2"/>
              </a:rPr>
              <a:t>ID/EX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IR  WriteReg#  A  B</a:t>
            </a:r>
          </a:p>
          <a:p>
            <a:pPr lvl="1"/>
            <a:r>
              <a:rPr sz="1600" smtClean="0"/>
              <a:t>控制  </a:t>
            </a:r>
            <a:r>
              <a:rPr lang="en-US" altLang="zh-CN" sz="1600" smtClean="0"/>
              <a:t>ALU OP</a:t>
            </a:r>
            <a:r>
              <a:rPr sz="1600" smtClean="0"/>
              <a:t>、</a:t>
            </a:r>
            <a:r>
              <a:rPr lang="en-US" altLang="zh-CN" sz="1600" smtClean="0"/>
              <a:t>IMM</a:t>
            </a:r>
            <a:r>
              <a:rPr sz="1600" smtClean="0"/>
              <a:t>、</a:t>
            </a:r>
            <a:r>
              <a:rPr lang="en-US" altLang="zh-CN" sz="1600" smtClean="0"/>
              <a:t>ALUSrc</a:t>
            </a:r>
            <a:r>
              <a:rPr sz="1600" smtClean="0"/>
              <a:t>、 </a:t>
            </a:r>
            <a:r>
              <a:rPr lang="en-US" altLang="zh-CN" sz="1600" smtClean="0"/>
              <a:t>beq</a:t>
            </a:r>
            <a:r>
              <a:rPr sz="1600" smtClean="0"/>
              <a:t>，</a:t>
            </a:r>
            <a:r>
              <a:rPr lang="en-US" altLang="zh-CN" sz="1600" smtClean="0"/>
              <a:t>bne</a:t>
            </a:r>
            <a:r>
              <a:rPr sz="1600" smtClean="0"/>
              <a:t>，</a:t>
            </a:r>
            <a:r>
              <a:rPr lang="en-US" altLang="zh-CN" sz="1600" smtClean="0"/>
              <a:t>jmp</a:t>
            </a:r>
          </a:p>
          <a:p>
            <a:pPr lvl="1"/>
            <a:r>
              <a:rPr lang="en-US" altLang="zh-CN" sz="1600" smtClean="0">
                <a:solidFill>
                  <a:srgbClr val="0000FF"/>
                </a:solidFill>
              </a:rPr>
              <a:t>MemReq   MemWrite  RegWrite  MemRead</a:t>
            </a:r>
          </a:p>
          <a:p>
            <a:r>
              <a:rPr lang="en-US" altLang="zh-CN" sz="1800" smtClean="0"/>
              <a:t>EX</a:t>
            </a:r>
            <a:r>
              <a:rPr lang="en-US" altLang="zh-CN" sz="1800" smtClean="0">
                <a:sym typeface="Wingdings" panose="05000000000000000000" pitchFamily="2" charset="2"/>
              </a:rPr>
              <a:t>EX/MEM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IR </a:t>
            </a:r>
            <a:r>
              <a:rPr sz="1600" smtClean="0"/>
              <a:t> </a:t>
            </a:r>
            <a:r>
              <a:rPr lang="en-US" altLang="zh-CN" sz="1600" smtClean="0"/>
              <a:t>WriteReg#  AluResult  Rt </a:t>
            </a:r>
          </a:p>
          <a:p>
            <a:pPr lvl="1"/>
            <a:r>
              <a:rPr sz="1600" smtClean="0">
                <a:solidFill>
                  <a:srgbClr val="0000FF"/>
                </a:solidFill>
              </a:rPr>
              <a:t>控制  </a:t>
            </a:r>
            <a:r>
              <a:rPr lang="en-US" altLang="zh-CN" sz="1600" smtClean="0">
                <a:solidFill>
                  <a:srgbClr val="0000FF"/>
                </a:solidFill>
              </a:rPr>
              <a:t>MemReq   MemWrite  RegWrite  MemRead</a:t>
            </a:r>
          </a:p>
          <a:p>
            <a:r>
              <a:rPr lang="en-US" altLang="zh-CN" sz="1800" smtClean="0"/>
              <a:t>MEM</a:t>
            </a:r>
            <a:r>
              <a:rPr lang="en-US" altLang="zh-CN" sz="1800" smtClean="0">
                <a:sym typeface="Wingdings" panose="05000000000000000000" pitchFamily="2" charset="2"/>
              </a:rPr>
              <a:t>MEM/WB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WriteReg#  </a:t>
            </a:r>
            <a:r>
              <a:rPr lang="en-US" altLang="zh-CN" sz="1600" smtClean="0">
                <a:solidFill>
                  <a:srgbClr val="0000FF"/>
                </a:solidFill>
              </a:rPr>
              <a:t>WriteBackData</a:t>
            </a:r>
            <a:endParaRPr lang="en-US" altLang="zh-CN" sz="1600" smtClean="0"/>
          </a:p>
          <a:p>
            <a:pPr lvl="1"/>
            <a:r>
              <a:rPr sz="1600" smtClean="0"/>
              <a:t>控制  </a:t>
            </a:r>
            <a:r>
              <a:rPr lang="en-US" altLang="zh-CN" sz="1600" smtClean="0">
                <a:solidFill>
                  <a:srgbClr val="0000FF"/>
                </a:solidFill>
              </a:rPr>
              <a:t>RegWrite </a:t>
            </a:r>
          </a:p>
          <a:p>
            <a:pPr lvl="1"/>
            <a:endParaRPr lang="en-US" altLang="zh-CN" sz="1600" smtClean="0">
              <a:solidFill>
                <a:srgbClr val="0000FF"/>
              </a:solidFill>
            </a:endParaRPr>
          </a:p>
          <a:p>
            <a:r>
              <a:rPr lang="en-US" altLang="zh-CN" sz="1800" smtClean="0"/>
              <a:t>PC IR</a:t>
            </a:r>
            <a:r>
              <a:rPr sz="1800" smtClean="0"/>
              <a:t>请全部传递，便于流水线调试</a:t>
            </a:r>
            <a:endParaRPr lang="en-US" altLang="zh-CN" sz="1800" smtClean="0"/>
          </a:p>
          <a:p>
            <a:endParaRPr lang="en-US" altLang="zh-CN" smtClean="0">
              <a:sym typeface="Wingdings" panose="05000000000000000000" pitchFamily="2" charset="2"/>
            </a:endParaRPr>
          </a:p>
          <a:p>
            <a:endParaRPr lang="en-US" altLang="zh-CN" smtClean="0">
              <a:sym typeface="Wingdings" panose="05000000000000000000" pitchFamily="2" charset="2"/>
            </a:endParaRP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6AEFB3F-F886-4DDE-96EB-979CCA96C5C3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41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数据相关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5F946D79-2281-48BA-AB26-F121DB08E37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42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554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add $0,$1,$2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and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524750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lw $1,$2,4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$1=$1&amp;$2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5247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$1=Mem[$2+4]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相关检测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smtClean="0"/>
              <a:t>ID</a:t>
            </a:r>
            <a:r>
              <a:rPr smtClean="0"/>
              <a:t>段进行检测</a:t>
            </a:r>
            <a:endParaRPr lang="en-US" altLang="zh-CN" smtClean="0"/>
          </a:p>
          <a:p>
            <a:r>
              <a:rPr smtClean="0"/>
              <a:t>不同类型指令有区分</a:t>
            </a:r>
            <a:endParaRPr lang="en-US" altLang="zh-CN" smtClean="0"/>
          </a:p>
          <a:p>
            <a:pPr lvl="1"/>
            <a:r>
              <a:rPr lang="en-US" altLang="zh-CN" smtClean="0"/>
              <a:t>R</a:t>
            </a:r>
            <a:r>
              <a:rPr smtClean="0"/>
              <a:t>型指令</a:t>
            </a:r>
            <a:endParaRPr lang="en-US" altLang="zh-CN" smtClean="0"/>
          </a:p>
          <a:p>
            <a:pPr lvl="2"/>
            <a:r>
              <a:rPr smtClean="0"/>
              <a:t>涉及两个源操作数</a:t>
            </a:r>
            <a:r>
              <a:rPr lang="en-US" altLang="zh-CN" smtClean="0"/>
              <a:t>Rs,Rt</a:t>
            </a:r>
          </a:p>
          <a:p>
            <a:pPr lvl="1"/>
            <a:r>
              <a:rPr lang="en-US" altLang="zh-CN" smtClean="0"/>
              <a:t>I</a:t>
            </a:r>
            <a:r>
              <a:rPr smtClean="0"/>
              <a:t>型指令</a:t>
            </a:r>
            <a:endParaRPr lang="en-US" altLang="zh-CN" smtClean="0"/>
          </a:p>
          <a:p>
            <a:pPr lvl="2"/>
            <a:r>
              <a:rPr smtClean="0"/>
              <a:t>涉及一个或两个源操作数</a:t>
            </a:r>
            <a:r>
              <a:rPr lang="en-US" altLang="zh-CN" smtClean="0"/>
              <a:t>Rs</a:t>
            </a:r>
            <a:r>
              <a:rPr smtClean="0"/>
              <a:t>（</a:t>
            </a:r>
            <a:r>
              <a:rPr lang="en-US" altLang="zh-CN" smtClean="0"/>
              <a:t>Lui</a:t>
            </a:r>
            <a:r>
              <a:rPr smtClean="0"/>
              <a:t>无相关）</a:t>
            </a:r>
            <a:endParaRPr lang="en-US" altLang="zh-CN" smtClean="0"/>
          </a:p>
          <a:p>
            <a:pPr lvl="1"/>
            <a:r>
              <a:rPr smtClean="0"/>
              <a:t>其他分支指令（</a:t>
            </a:r>
            <a:r>
              <a:rPr lang="en-US" altLang="zh-CN" smtClean="0"/>
              <a:t>Beq</a:t>
            </a:r>
            <a:r>
              <a:rPr smtClean="0"/>
              <a:t>，</a:t>
            </a:r>
            <a:r>
              <a:rPr lang="en-US" altLang="zh-CN" smtClean="0"/>
              <a:t>Bne, Bgt</a:t>
            </a:r>
            <a:r>
              <a:rPr smtClean="0"/>
              <a:t>）</a:t>
            </a:r>
            <a:endParaRPr lang="en-US" altLang="zh-CN" smtClean="0"/>
          </a:p>
          <a:p>
            <a:pPr lvl="2"/>
            <a:r>
              <a:rPr smtClean="0"/>
              <a:t>涉及两个源操作数</a:t>
            </a:r>
            <a:r>
              <a:rPr lang="en-US" altLang="zh-CN" smtClean="0"/>
              <a:t>Rs,Rt</a:t>
            </a:r>
          </a:p>
          <a:p>
            <a:pPr lvl="1"/>
            <a:r>
              <a:rPr lang="en-US" altLang="zh-CN" smtClean="0"/>
              <a:t>J</a:t>
            </a:r>
            <a:r>
              <a:rPr smtClean="0"/>
              <a:t>型指令（无相关</a:t>
            </a:r>
            <a:r>
              <a:rPr lang="en-US" altLang="zh-CN" smtClean="0"/>
              <a:t>,</a:t>
            </a:r>
            <a:r>
              <a:rPr smtClean="0"/>
              <a:t>直接产生分支相关信号）</a:t>
            </a:r>
            <a:endParaRPr lang="en-US" altLang="zh-CN" smtClean="0"/>
          </a:p>
          <a:p>
            <a:pPr lvl="1"/>
            <a:r>
              <a:rPr smtClean="0"/>
              <a:t>相关数据需与后续段中的结果寄存器编号比较</a:t>
            </a:r>
            <a:endParaRPr lang="en-US" altLang="zh-CN" smtClean="0"/>
          </a:p>
          <a:p>
            <a:pPr lvl="2"/>
            <a:r>
              <a:rPr lang="en-US" altLang="zh-CN" smtClean="0"/>
              <a:t>EX.WriteReg </a:t>
            </a:r>
            <a:r>
              <a:rPr smtClean="0"/>
              <a:t>  </a:t>
            </a:r>
            <a:r>
              <a:rPr lang="en-US" altLang="zh-CN" smtClean="0"/>
              <a:t>Mem.WriteReg    WB.WriteReg  </a:t>
            </a:r>
            <a:r>
              <a:rPr smtClean="0"/>
              <a:t>？？？</a:t>
            </a:r>
          </a:p>
          <a:p>
            <a:pPr lvl="2"/>
            <a:r>
              <a:rPr smtClean="0"/>
              <a:t>写回信号</a:t>
            </a:r>
            <a:endParaRPr lang="en-US" altLang="zh-CN" smtClean="0"/>
          </a:p>
          <a:p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dirty="0"/>
              <a:t>软件方法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插入空指令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调整程序顺序，是相关性在流水线中消失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编译器完成</a:t>
            </a: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dirty="0"/>
              <a:t>硬件方法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寄存器堆写入和读出过程分离（先写后读，下跳沿写</a:t>
            </a:r>
            <a:r>
              <a:rPr dirty="0" smtClean="0"/>
              <a:t>）</a:t>
            </a:r>
            <a:endParaRPr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插入气泡</a:t>
            </a:r>
            <a:endParaRPr dirty="0"/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dirty="0"/>
              <a:t>向流水线后段插入气泡</a:t>
            </a:r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dirty="0"/>
              <a:t>向前给出流水线阻塞信号</a:t>
            </a:r>
            <a:endParaRPr lang="en-US" altLang="zh-CN" dirty="0"/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dirty="0" smtClean="0"/>
              <a:t>避免当前指令被新指令取代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数据重定向</a:t>
            </a:r>
            <a:r>
              <a:rPr lang="en-US" altLang="zh-CN" dirty="0"/>
              <a:t>bypass</a:t>
            </a:r>
          </a:p>
          <a:p>
            <a:pPr lvl="2">
              <a:defRPr/>
            </a:pPr>
            <a:r>
              <a:rPr dirty="0"/>
              <a:t>将后端处理后的数据（还没来得及写回）重定向</a:t>
            </a:r>
          </a:p>
          <a:p>
            <a:pPr>
              <a:defRPr/>
            </a:pPr>
            <a:endParaRPr dirty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3399C19-475A-47A8-9C01-72147D6EE1B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44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理想流水线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832475"/>
          </a:xfrm>
        </p:spPr>
        <p:txBody>
          <a:bodyPr/>
          <a:lstStyle/>
          <a:p>
            <a:r>
              <a:rPr dirty="0" smtClean="0"/>
              <a:t>所有对象均通过同样的部件（阶段）</a:t>
            </a:r>
          </a:p>
          <a:p>
            <a:r>
              <a:rPr dirty="0" smtClean="0"/>
              <a:t>不同阶段之间无共享资源</a:t>
            </a:r>
          </a:p>
          <a:p>
            <a:r>
              <a:rPr dirty="0" smtClean="0"/>
              <a:t>各段传输延迟一致（取最慢的同步）</a:t>
            </a:r>
          </a:p>
          <a:p>
            <a:r>
              <a:rPr dirty="0" smtClean="0"/>
              <a:t>进入流水线的对象不受其他阶段的影响</a:t>
            </a:r>
          </a:p>
          <a:p>
            <a:r>
              <a:rPr dirty="0" smtClean="0"/>
              <a:t>适合工业流水线</a:t>
            </a:r>
          </a:p>
          <a:p>
            <a:endParaRPr dirty="0" smtClean="0"/>
          </a:p>
          <a:p>
            <a:endParaRPr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理想指令流水线</a:t>
            </a:r>
            <a:endParaRPr lang="zh-CN" altLang="en-US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95536" y="2802148"/>
            <a:ext cx="8218487" cy="437126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将指令过程分成</a:t>
            </a:r>
            <a:r>
              <a:rPr lang="en-US" altLang="zh-CN" dirty="0"/>
              <a:t>5</a:t>
            </a:r>
            <a:r>
              <a:rPr lang="zh-CN" altLang="en-US" dirty="0"/>
              <a:t>个阶段 （所有指令至少</a:t>
            </a:r>
            <a:r>
              <a:rPr lang="en-US" altLang="zh-CN" dirty="0"/>
              <a:t>3</a:t>
            </a:r>
            <a:r>
              <a:rPr lang="zh-CN" altLang="en-US" dirty="0"/>
              <a:t>个阶段）</a:t>
            </a:r>
          </a:p>
          <a:p>
            <a:pPr lvl="1">
              <a:defRPr/>
            </a:pP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WB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不同阶段之间设置缓冲接口</a:t>
            </a:r>
            <a:r>
              <a:rPr lang="zh-CN" altLang="en-US" dirty="0" smtClean="0"/>
              <a:t>部件（绿色部分）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接口部件本质</a:t>
            </a:r>
            <a:r>
              <a:rPr lang="zh-CN" altLang="en-US" dirty="0"/>
              <a:t>是</a:t>
            </a:r>
            <a:r>
              <a:rPr lang="zh-CN" altLang="en-US" dirty="0" smtClean="0"/>
              <a:t>寄存器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各段通过</a:t>
            </a:r>
            <a:r>
              <a:rPr lang="zh-CN" altLang="en-US" dirty="0"/>
              <a:t>接口传递与指令相关的</a:t>
            </a:r>
            <a:r>
              <a:rPr lang="zh-CN" altLang="en-US" dirty="0" smtClean="0"/>
              <a:t>数据，控制，</a:t>
            </a:r>
            <a:r>
              <a:rPr lang="zh-CN" altLang="en-US" dirty="0"/>
              <a:t>反馈信息</a:t>
            </a:r>
          </a:p>
          <a:p>
            <a:pPr lvl="1">
              <a:defRPr/>
            </a:pPr>
            <a:r>
              <a:rPr lang="zh-CN" altLang="en-US" dirty="0" smtClean="0"/>
              <a:t>对数据</a:t>
            </a:r>
            <a:r>
              <a:rPr lang="zh-CN" altLang="en-US" dirty="0"/>
              <a:t>的加工处理依赖于</a:t>
            </a:r>
            <a:r>
              <a:rPr lang="zh-CN" altLang="en-US" dirty="0" smtClean="0"/>
              <a:t>前段接口传递</a:t>
            </a:r>
            <a:r>
              <a:rPr lang="zh-CN" altLang="en-US" dirty="0"/>
              <a:t>过来的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冒险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)</a:t>
            </a:r>
            <a:r>
              <a:rPr lang="zh-CN" altLang="en-US" dirty="0" smtClean="0"/>
              <a:t>给流水线带来诸多实际实现问题</a:t>
            </a:r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BDD6998-2548-45D9-A073-54692EDE773B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46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887892" y="1124587"/>
            <a:ext cx="7070570" cy="1423882"/>
            <a:chOff x="887892" y="1124587"/>
            <a:chExt cx="7070570" cy="1423882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1000313" y="2478685"/>
              <a:ext cx="63535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2478333" y="1996085"/>
              <a:ext cx="0" cy="482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3956353" y="1984746"/>
              <a:ext cx="0" cy="482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5432141" y="1984746"/>
              <a:ext cx="0" cy="482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6912392" y="1984746"/>
              <a:ext cx="0" cy="482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000313" y="2000149"/>
              <a:ext cx="0" cy="482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2908306" y="1252730"/>
              <a:ext cx="613132" cy="5879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1050" i="0" dirty="0">
                  <a:ea typeface="微软雅黑" panose="020B0503020204020204" pitchFamily="34" charset="-122"/>
                </a:rPr>
                <a:t>译码</a:t>
              </a:r>
              <a:endParaRPr lang="en-US" altLang="zh-CN" sz="1050" i="0" dirty="0"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1050" i="0" dirty="0">
                  <a:ea typeface="微软雅黑" panose="020B0503020204020204" pitchFamily="34" charset="-122"/>
                </a:rPr>
                <a:t>ID</a:t>
              </a: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1439906" y="1268760"/>
              <a:ext cx="602524" cy="5933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050" i="0" dirty="0">
                  <a:latin typeface="Arial" panose="020B0604020202020204" pitchFamily="34" charset="0"/>
                </a:rPr>
                <a:t>取</a:t>
              </a:r>
              <a:r>
                <a:rPr lang="zh-CN" altLang="en-US" sz="1050" i="0" dirty="0" smtClean="0">
                  <a:latin typeface="Arial" panose="020B0604020202020204" pitchFamily="34" charset="0"/>
                </a:rPr>
                <a:t>指令</a:t>
              </a:r>
              <a:endParaRPr lang="en-US" altLang="zh-CN" sz="1050" i="0" dirty="0" smtClean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050" i="0" dirty="0" smtClean="0">
                  <a:latin typeface="Arial" panose="020B0604020202020204" pitchFamily="34" charset="0"/>
                </a:rPr>
                <a:t>IF</a:t>
              </a:r>
              <a:endParaRPr lang="en-US" altLang="zh-CN" sz="1050" i="0" dirty="0">
                <a:latin typeface="Arial" panose="020B060402020202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7353852" y="2286859"/>
              <a:ext cx="460382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CLK</a:t>
              </a:r>
              <a:endParaRPr lang="zh-CN" altLang="en-US" sz="1100" dirty="0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887892" y="1124587"/>
              <a:ext cx="238152" cy="882224"/>
              <a:chOff x="887892" y="1124587"/>
              <a:chExt cx="238152" cy="882224"/>
            </a:xfrm>
          </p:grpSpPr>
          <p:sp>
            <p:nvSpPr>
              <p:cNvPr id="108" name="Rectangle 16"/>
              <p:cNvSpPr>
                <a:spLocks noChangeArrowheads="1"/>
              </p:cNvSpPr>
              <p:nvPr/>
            </p:nvSpPr>
            <p:spPr bwMode="auto">
              <a:xfrm>
                <a:off x="887892" y="1124587"/>
                <a:ext cx="238152" cy="882224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200" i="0" dirty="0" smtClean="0"/>
                  <a:t>程序计数器</a:t>
                </a:r>
                <a:endParaRPr lang="en-US" altLang="zh-CN" sz="1200" i="0" dirty="0"/>
              </a:p>
            </p:txBody>
          </p:sp>
          <p:sp>
            <p:nvSpPr>
              <p:cNvPr id="109" name="等腰三角形 108"/>
              <p:cNvSpPr/>
              <p:nvPr/>
            </p:nvSpPr>
            <p:spPr>
              <a:xfrm>
                <a:off x="966323" y="1945860"/>
                <a:ext cx="67980" cy="58266"/>
              </a:xfrm>
              <a:prstGeom prst="triangl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2356292" y="1124587"/>
              <a:ext cx="238152" cy="877468"/>
              <a:chOff x="2254884" y="1124587"/>
              <a:chExt cx="238152" cy="877468"/>
            </a:xfrm>
          </p:grpSpPr>
          <p:sp>
            <p:nvSpPr>
              <p:cNvPr id="106" name="Rectangle 16"/>
              <p:cNvSpPr>
                <a:spLocks noChangeArrowheads="1"/>
              </p:cNvSpPr>
              <p:nvPr/>
            </p:nvSpPr>
            <p:spPr bwMode="auto">
              <a:xfrm>
                <a:off x="2254884" y="1124587"/>
                <a:ext cx="238152" cy="877468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200" i="0" dirty="0"/>
                  <a:t>锁存器</a:t>
                </a:r>
                <a:endParaRPr lang="en-US" altLang="zh-CN" sz="1200" i="0" dirty="0"/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>
                <a:off x="2341348" y="1942379"/>
                <a:ext cx="67980" cy="58266"/>
              </a:xfrm>
              <a:prstGeom prst="triangl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3835300" y="1124587"/>
              <a:ext cx="238152" cy="883823"/>
              <a:chOff x="3760005" y="1124587"/>
              <a:chExt cx="238152" cy="883823"/>
            </a:xfrm>
          </p:grpSpPr>
          <p:sp>
            <p:nvSpPr>
              <p:cNvPr id="104" name="Rectangle 6"/>
              <p:cNvSpPr>
                <a:spLocks noChangeArrowheads="1"/>
              </p:cNvSpPr>
              <p:nvPr/>
            </p:nvSpPr>
            <p:spPr bwMode="auto">
              <a:xfrm>
                <a:off x="3760005" y="1124587"/>
                <a:ext cx="238152" cy="882224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zh-CN" altLang="en-US" sz="1200" i="0" dirty="0"/>
                  <a:t>锁存器</a:t>
                </a:r>
                <a:endParaRPr lang="en-US" altLang="zh-CN" sz="1200" i="0" dirty="0"/>
              </a:p>
            </p:txBody>
          </p:sp>
          <p:sp>
            <p:nvSpPr>
              <p:cNvPr id="105" name="等腰三角形 104"/>
              <p:cNvSpPr/>
              <p:nvPr/>
            </p:nvSpPr>
            <p:spPr>
              <a:xfrm>
                <a:off x="3841327" y="1950144"/>
                <a:ext cx="67980" cy="58266"/>
              </a:xfrm>
              <a:prstGeom prst="triangl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5314308" y="1124587"/>
              <a:ext cx="238152" cy="872712"/>
              <a:chOff x="5284177" y="1124587"/>
              <a:chExt cx="238152" cy="872712"/>
            </a:xfrm>
          </p:grpSpPr>
          <p:sp>
            <p:nvSpPr>
              <p:cNvPr id="102" name="Rectangle 9"/>
              <p:cNvSpPr>
                <a:spLocks noChangeArrowheads="1"/>
              </p:cNvSpPr>
              <p:nvPr/>
            </p:nvSpPr>
            <p:spPr bwMode="auto">
              <a:xfrm>
                <a:off x="5284177" y="1124587"/>
                <a:ext cx="238152" cy="87271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200" i="0" dirty="0"/>
                  <a:t>锁存器</a:t>
                </a:r>
                <a:endParaRPr lang="en-US" altLang="zh-CN" sz="1200" i="0" dirty="0"/>
              </a:p>
            </p:txBody>
          </p:sp>
          <p:sp>
            <p:nvSpPr>
              <p:cNvPr id="103" name="等腰三角形 102"/>
              <p:cNvSpPr/>
              <p:nvPr/>
            </p:nvSpPr>
            <p:spPr>
              <a:xfrm>
                <a:off x="5368020" y="1938151"/>
                <a:ext cx="67980" cy="58266"/>
              </a:xfrm>
              <a:prstGeom prst="triangl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6793316" y="1124587"/>
              <a:ext cx="238152" cy="874144"/>
              <a:chOff x="6808350" y="1124587"/>
              <a:chExt cx="238152" cy="874144"/>
            </a:xfrm>
          </p:grpSpPr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808350" y="1124587"/>
                <a:ext cx="238152" cy="87271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200" i="0" dirty="0"/>
                  <a:t>锁存器</a:t>
                </a:r>
                <a:endParaRPr lang="en-US" altLang="zh-CN" sz="1200" i="0" dirty="0"/>
              </a:p>
            </p:txBody>
          </p:sp>
          <p:sp>
            <p:nvSpPr>
              <p:cNvPr id="101" name="等腰三角形 100"/>
              <p:cNvSpPr/>
              <p:nvPr/>
            </p:nvSpPr>
            <p:spPr>
              <a:xfrm>
                <a:off x="6893436" y="1940465"/>
                <a:ext cx="67980" cy="58266"/>
              </a:xfrm>
              <a:prstGeom prst="triangl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8" name="直接箭头连接符 87"/>
            <p:cNvCxnSpPr/>
            <p:nvPr/>
          </p:nvCxnSpPr>
          <p:spPr>
            <a:xfrm flipV="1">
              <a:off x="1115436" y="1574555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4387314" y="1261259"/>
              <a:ext cx="613132" cy="5879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1050" i="0" dirty="0">
                  <a:ea typeface="微软雅黑" panose="020B0503020204020204" pitchFamily="34" charset="-122"/>
                </a:rPr>
                <a:t>执行</a:t>
              </a:r>
              <a:endParaRPr lang="en-US" altLang="zh-CN" sz="1050" i="0" dirty="0"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1050" i="0" dirty="0">
                  <a:ea typeface="微软雅黑" panose="020B0503020204020204" pitchFamily="34" charset="-122"/>
                </a:rPr>
                <a:t>EX</a:t>
              </a:r>
            </a:p>
          </p:txBody>
        </p:sp>
        <p:sp>
          <p:nvSpPr>
            <p:cNvPr id="90" name="Rectangle 5"/>
            <p:cNvSpPr>
              <a:spLocks noChangeArrowheads="1"/>
            </p:cNvSpPr>
            <p:nvPr/>
          </p:nvSpPr>
          <p:spPr bwMode="auto">
            <a:xfrm>
              <a:off x="5866322" y="1269788"/>
              <a:ext cx="613132" cy="5879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1050" i="0" dirty="0" smtClean="0">
                  <a:ea typeface="微软雅黑" panose="020B0503020204020204" pitchFamily="34" charset="-122"/>
                </a:rPr>
                <a:t>访存</a:t>
              </a:r>
              <a:endParaRPr lang="en-US" altLang="zh-CN" sz="1050" i="0" dirty="0" smtClean="0"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1050" i="0" dirty="0" smtClean="0">
                  <a:ea typeface="微软雅黑" panose="020B0503020204020204" pitchFamily="34" charset="-122"/>
                </a:rPr>
                <a:t>MEM</a:t>
              </a:r>
              <a:endParaRPr lang="en-US" altLang="zh-CN" sz="1050" i="0" dirty="0">
                <a:ea typeface="微软雅黑" panose="020B0503020204020204" pitchFamily="34" charset="-122"/>
              </a:endParaRPr>
            </a:p>
          </p:txBody>
        </p:sp>
        <p:sp>
          <p:nvSpPr>
            <p:cNvPr id="91" name="Rectangle 5"/>
            <p:cNvSpPr>
              <a:spLocks noChangeArrowheads="1"/>
            </p:cNvSpPr>
            <p:nvPr/>
          </p:nvSpPr>
          <p:spPr bwMode="auto">
            <a:xfrm>
              <a:off x="7345330" y="1278317"/>
              <a:ext cx="613132" cy="5879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1050" i="0" dirty="0">
                  <a:ea typeface="微软雅黑" panose="020B0503020204020204" pitchFamily="34" charset="-122"/>
                </a:rPr>
                <a:t>写回</a:t>
              </a:r>
              <a:endParaRPr lang="en-US" altLang="zh-CN" sz="1050" i="0" dirty="0"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1050" i="0" dirty="0">
                  <a:ea typeface="微软雅黑" panose="020B0503020204020204" pitchFamily="34" charset="-122"/>
                </a:rPr>
                <a:t>WB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>
            <a:xfrm flipV="1">
              <a:off x="2050251" y="1563033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2596001" y="1564598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flipV="1">
              <a:off x="3530816" y="1553076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V="1">
              <a:off x="4076566" y="1554641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flipV="1">
              <a:off x="5011381" y="1543119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 flipV="1">
              <a:off x="5557131" y="1544684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V="1">
              <a:off x="6491946" y="1533162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V="1">
              <a:off x="7037696" y="1534727"/>
              <a:ext cx="312002" cy="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理想指令流水线</a:t>
            </a:r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BDD6998-2548-45D9-A073-54692EDE773B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47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000313" y="2204864"/>
            <a:ext cx="1873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000313" y="2000149"/>
            <a:ext cx="0" cy="2047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3" name="Rectangle 5"/>
          <p:cNvSpPr>
            <a:spLocks noChangeArrowheads="1"/>
          </p:cNvSpPr>
          <p:nvPr/>
        </p:nvSpPr>
        <p:spPr bwMode="auto">
          <a:xfrm>
            <a:off x="2365636" y="1256362"/>
            <a:ext cx="613132" cy="587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1050" i="0" dirty="0">
                <a:ea typeface="微软雅黑" panose="020B0503020204020204" pitchFamily="34" charset="-122"/>
              </a:rPr>
              <a:t>译码</a:t>
            </a:r>
            <a:endParaRPr lang="en-US" altLang="zh-CN" sz="1050" i="0" dirty="0"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050" i="0" dirty="0">
                <a:ea typeface="微软雅黑" panose="020B0503020204020204" pitchFamily="34" charset="-122"/>
              </a:rPr>
              <a:t>ID</a:t>
            </a:r>
          </a:p>
        </p:txBody>
      </p:sp>
      <p:sp>
        <p:nvSpPr>
          <p:cNvPr id="49184" name="Rectangle 5"/>
          <p:cNvSpPr>
            <a:spLocks noChangeArrowheads="1"/>
          </p:cNvSpPr>
          <p:nvPr/>
        </p:nvSpPr>
        <p:spPr bwMode="auto">
          <a:xfrm>
            <a:off x="1439906" y="1256362"/>
            <a:ext cx="602524" cy="5933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050" i="0" dirty="0">
                <a:latin typeface="Arial" panose="020B0604020202020204" pitchFamily="34" charset="0"/>
              </a:rPr>
              <a:t>取</a:t>
            </a:r>
            <a:r>
              <a:rPr lang="zh-CN" altLang="en-US" sz="1050" i="0" dirty="0" smtClean="0">
                <a:latin typeface="Arial" panose="020B0604020202020204" pitchFamily="34" charset="0"/>
              </a:rPr>
              <a:t>指令</a:t>
            </a:r>
            <a:endParaRPr lang="en-US" altLang="zh-CN" sz="1050" i="0" dirty="0" smtClean="0"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050" i="0" dirty="0" smtClean="0">
                <a:latin typeface="Arial" panose="020B0604020202020204" pitchFamily="34" charset="0"/>
              </a:rPr>
              <a:t>IF</a:t>
            </a:r>
            <a:endParaRPr lang="en-US" altLang="zh-CN" sz="1050" i="0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2050420"/>
            <a:ext cx="460382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CLK</a:t>
            </a:r>
            <a:endParaRPr lang="zh-CN" altLang="en-US" sz="1100" dirty="0"/>
          </a:p>
        </p:txBody>
      </p:sp>
      <p:grpSp>
        <p:nvGrpSpPr>
          <p:cNvPr id="9" name="组合 8"/>
          <p:cNvGrpSpPr/>
          <p:nvPr/>
        </p:nvGrpSpPr>
        <p:grpSpPr>
          <a:xfrm>
            <a:off x="887892" y="1124587"/>
            <a:ext cx="238152" cy="882224"/>
            <a:chOff x="887892" y="1124587"/>
            <a:chExt cx="238152" cy="882224"/>
          </a:xfrm>
        </p:grpSpPr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887892" y="1124587"/>
              <a:ext cx="238152" cy="882224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0000"/>
              </a:solidFill>
              <a:miter lim="800000"/>
            </a:ln>
          </p:spPr>
          <p:txBody>
            <a:bodyPr vert="eaVert"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1200" i="0" dirty="0" smtClean="0"/>
                <a:t>程序计数器</a:t>
              </a:r>
              <a:endParaRPr lang="en-US" altLang="zh-CN" sz="1200" i="0" dirty="0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66323" y="1945860"/>
              <a:ext cx="67980" cy="58266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1123003" y="1537008"/>
            <a:ext cx="312002" cy="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3301974" y="1256362"/>
            <a:ext cx="613132" cy="587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1050" i="0" dirty="0">
                <a:ea typeface="微软雅黑" panose="020B0503020204020204" pitchFamily="34" charset="-122"/>
              </a:rPr>
              <a:t>执行</a:t>
            </a:r>
            <a:endParaRPr lang="en-US" altLang="zh-CN" sz="1050" i="0" dirty="0"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050" i="0" dirty="0">
                <a:ea typeface="微软雅黑" panose="020B0503020204020204" pitchFamily="34" charset="-122"/>
              </a:rPr>
              <a:t>EX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4238312" y="1256362"/>
            <a:ext cx="613132" cy="587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1050" i="0" dirty="0" smtClean="0">
                <a:ea typeface="微软雅黑" panose="020B0503020204020204" pitchFamily="34" charset="-122"/>
              </a:rPr>
              <a:t>访存</a:t>
            </a:r>
            <a:endParaRPr lang="en-US" altLang="zh-CN" sz="1050" i="0" dirty="0" smtClean="0"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050" i="0" dirty="0" smtClean="0">
                <a:ea typeface="微软雅黑" panose="020B0503020204020204" pitchFamily="34" charset="-122"/>
              </a:rPr>
              <a:t>MEM</a:t>
            </a:r>
            <a:endParaRPr lang="en-US" altLang="zh-CN" sz="1050" i="0" dirty="0">
              <a:ea typeface="微软雅黑" panose="020B0503020204020204" pitchFamily="34" charset="-122"/>
            </a:endParaRP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5174650" y="1256362"/>
            <a:ext cx="613132" cy="587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1050" i="0" dirty="0">
                <a:ea typeface="微软雅黑" panose="020B0503020204020204" pitchFamily="34" charset="-122"/>
              </a:rPr>
              <a:t>写回</a:t>
            </a:r>
            <a:endParaRPr lang="en-US" altLang="zh-CN" sz="1050" i="0" dirty="0"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050" i="0" dirty="0">
                <a:ea typeface="微软雅黑" panose="020B0503020204020204" pitchFamily="34" charset="-122"/>
              </a:rPr>
              <a:t>WB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2050251" y="1537008"/>
            <a:ext cx="312002" cy="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992584" y="1537008"/>
            <a:ext cx="312002" cy="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3915106" y="1537008"/>
            <a:ext cx="312002" cy="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4867016" y="1537008"/>
            <a:ext cx="312002" cy="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单周期改五段流水（分段）</a:t>
            </a:r>
          </a:p>
        </p:txBody>
      </p:sp>
      <p:pic>
        <p:nvPicPr>
          <p:cNvPr id="5427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341438"/>
            <a:ext cx="8655050" cy="4113212"/>
          </a:xfrm>
        </p:spPr>
      </p:pic>
      <p:sp>
        <p:nvSpPr>
          <p:cNvPr id="5427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CB5A5A1B-85F4-4610-8182-CC53706072B2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48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23913" y="4749800"/>
            <a:ext cx="1728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IF </a:t>
            </a:r>
            <a:r>
              <a:rPr lang="zh-CN" altLang="en-US" sz="1600" i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913063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ID </a:t>
            </a:r>
            <a:r>
              <a:rPr lang="zh-CN" altLang="en-US" sz="1600" i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784725" y="4749800"/>
            <a:ext cx="172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296025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664450" y="4757738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sp>
        <p:nvSpPr>
          <p:cNvPr id="54282" name="内容占位符 2"/>
          <p:cNvSpPr txBox="1"/>
          <p:nvPr/>
        </p:nvSpPr>
        <p:spPr bwMode="auto">
          <a:xfrm>
            <a:off x="4151828" y="5496152"/>
            <a:ext cx="448017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i="0" dirty="0"/>
              <a:t>分段</a:t>
            </a:r>
            <a:r>
              <a:rPr lang="zh-CN" altLang="en-US" sz="2000" i="0" dirty="0" smtClean="0"/>
              <a:t>原则</a:t>
            </a:r>
            <a:endParaRPr lang="en-US" altLang="zh-CN" sz="2000" i="0" dirty="0"/>
          </a:p>
          <a:p>
            <a:pPr lvl="1" algn="l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i="0" kern="0" dirty="0" smtClean="0"/>
              <a:t>各段时间均等</a:t>
            </a:r>
            <a:endParaRPr lang="en-US" altLang="zh-CN" sz="1800" i="0" kern="0" dirty="0" smtClean="0"/>
          </a:p>
          <a:p>
            <a:pPr lvl="1" algn="l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i="0" kern="0" dirty="0" smtClean="0"/>
              <a:t>流水线深度？</a:t>
            </a:r>
            <a:endParaRPr lang="en-US" altLang="zh-CN" sz="1800" i="0" kern="0" dirty="0"/>
          </a:p>
          <a:p>
            <a:pPr lvl="1" algn="l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1800" i="0" dirty="0"/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395537" y="5516563"/>
            <a:ext cx="3744416" cy="11242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i="0" kern="0" dirty="0" smtClean="0"/>
              <a:t>消除通路中资源相关</a:t>
            </a:r>
          </a:p>
          <a:p>
            <a:pPr lvl="1">
              <a:defRPr/>
            </a:pPr>
            <a:r>
              <a:rPr lang="zh-CN" altLang="en-US" i="0" kern="0" dirty="0" smtClean="0"/>
              <a:t>指令数据存储器分离</a:t>
            </a:r>
            <a:endParaRPr lang="en-US" altLang="zh-CN" i="0" kern="0" dirty="0" smtClean="0"/>
          </a:p>
          <a:p>
            <a:pPr lvl="1">
              <a:defRPr/>
            </a:pPr>
            <a:r>
              <a:rPr lang="zh-CN" altLang="en-US" i="0" kern="0" dirty="0" smtClean="0"/>
              <a:t>读写寄存器如何处理？</a:t>
            </a:r>
            <a:endParaRPr lang="en-US" altLang="zh-CN" i="0" kern="0" dirty="0" smtClean="0"/>
          </a:p>
          <a:p>
            <a:pPr lvl="1">
              <a:defRPr/>
            </a:pPr>
            <a:endParaRPr lang="zh-CN" altLang="en-US" i="0" kern="0" dirty="0" smtClean="0"/>
          </a:p>
          <a:p>
            <a:pPr>
              <a:defRPr/>
            </a:pPr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段流水控制数据与信号传递</a:t>
            </a:r>
          </a:p>
        </p:txBody>
      </p:sp>
      <p:pic>
        <p:nvPicPr>
          <p:cNvPr id="5632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813" y="868114"/>
            <a:ext cx="7901627" cy="4891336"/>
          </a:xfrm>
        </p:spPr>
      </p:pic>
      <p:sp>
        <p:nvSpPr>
          <p:cNvPr id="5632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04090627-EBAD-4767-8C6F-56FE0EF52E7F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49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-265031" y="5002478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 dirty="0">
                <a:solidFill>
                  <a:srgbClr val="FF0000"/>
                </a:solidFill>
              </a:rPr>
              <a:t>IF </a:t>
            </a:r>
            <a:r>
              <a:rPr lang="zh-CN" altLang="en-US" sz="1600" i="0" dirty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476623" y="5012283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 dirty="0">
                <a:solidFill>
                  <a:srgbClr val="FF0000"/>
                </a:solidFill>
              </a:rPr>
              <a:t>ID </a:t>
            </a:r>
            <a:r>
              <a:rPr lang="zh-CN" altLang="en-US" sz="1600" i="0" dirty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646736" y="5020220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807323" y="4999583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667873" y="5020220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1100386" y="3356520"/>
            <a:ext cx="346075" cy="381000"/>
            <a:chOff x="265311" y="5063698"/>
            <a:chExt cx="346249" cy="381526"/>
          </a:xfrm>
        </p:grpSpPr>
        <p:sp>
          <p:nvSpPr>
            <p:cNvPr id="12" name="矩形 11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PC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109911" y="3956595"/>
            <a:ext cx="346075" cy="382588"/>
            <a:chOff x="265311" y="5063698"/>
            <a:chExt cx="346249" cy="381526"/>
          </a:xfrm>
        </p:grpSpPr>
        <p:sp>
          <p:nvSpPr>
            <p:cNvPr id="18" name="矩形 1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IR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3251282" y="3332893"/>
            <a:ext cx="346075" cy="381000"/>
            <a:chOff x="265311" y="5063698"/>
            <a:chExt cx="346249" cy="381526"/>
          </a:xfrm>
        </p:grpSpPr>
        <p:sp>
          <p:nvSpPr>
            <p:cNvPr id="20" name="矩形 19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PC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263982" y="3808958"/>
            <a:ext cx="346075" cy="381000"/>
            <a:chOff x="265311" y="5063698"/>
            <a:chExt cx="346249" cy="381526"/>
          </a:xfrm>
        </p:grpSpPr>
        <p:sp>
          <p:nvSpPr>
            <p:cNvPr id="24" name="矩形 2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A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3263982" y="4272508"/>
            <a:ext cx="346075" cy="382587"/>
            <a:chOff x="265311" y="5063698"/>
            <a:chExt cx="346249" cy="381526"/>
          </a:xfrm>
        </p:grpSpPr>
        <p:sp>
          <p:nvSpPr>
            <p:cNvPr id="28" name="矩形 2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B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3262395" y="4737645"/>
            <a:ext cx="346075" cy="382588"/>
            <a:chOff x="265311" y="5063698"/>
            <a:chExt cx="346249" cy="381526"/>
          </a:xfrm>
        </p:grpSpPr>
        <p:sp>
          <p:nvSpPr>
            <p:cNvPr id="31" name="矩形 30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IMM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369936" y="3297936"/>
            <a:ext cx="346075" cy="381000"/>
            <a:chOff x="265311" y="5063698"/>
            <a:chExt cx="346249" cy="381526"/>
          </a:xfrm>
        </p:grpSpPr>
        <p:sp>
          <p:nvSpPr>
            <p:cNvPr id="34" name="矩形 3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Alu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7495381" y="3296349"/>
            <a:ext cx="346075" cy="382587"/>
            <a:chOff x="265311" y="5063698"/>
            <a:chExt cx="346249" cy="381526"/>
          </a:xfrm>
        </p:grpSpPr>
        <p:sp>
          <p:nvSpPr>
            <p:cNvPr id="40" name="矩形 39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Alu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7493794" y="3797845"/>
            <a:ext cx="347662" cy="381000"/>
            <a:chOff x="265311" y="5063698"/>
            <a:chExt cx="346249" cy="381526"/>
          </a:xfrm>
        </p:grpSpPr>
        <p:sp>
          <p:nvSpPr>
            <p:cNvPr id="43" name="矩形 42"/>
            <p:cNvSpPr/>
            <p:nvPr/>
          </p:nvSpPr>
          <p:spPr>
            <a:xfrm>
              <a:off x="319067" y="5095492"/>
              <a:ext cx="216603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Md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sp>
        <p:nvSpPr>
          <p:cNvPr id="37" name="内容占位符 2"/>
          <p:cNvSpPr txBox="1"/>
          <p:nvPr/>
        </p:nvSpPr>
        <p:spPr bwMode="auto">
          <a:xfrm>
            <a:off x="640439" y="5843090"/>
            <a:ext cx="8218487" cy="8313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i="0" kern="0" dirty="0" smtClean="0"/>
              <a:t>ID</a:t>
            </a:r>
            <a:r>
              <a:rPr lang="zh-CN" altLang="en-US" sz="2000" i="0" kern="0" dirty="0" smtClean="0"/>
              <a:t>段译码生成该指令的所有控制信号</a:t>
            </a:r>
          </a:p>
          <a:p>
            <a:pPr lvl="1">
              <a:defRPr/>
            </a:pPr>
            <a:r>
              <a:rPr lang="zh-CN" altLang="en-US" sz="1800" i="0" kern="0" dirty="0" smtClean="0"/>
              <a:t>控制信号向后传递，后续部件控制信号不再单独生成</a:t>
            </a:r>
          </a:p>
          <a:p>
            <a:pPr>
              <a:defRPr/>
            </a:pPr>
            <a:endParaRPr lang="zh-CN" altLang="en-US" sz="2000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纪律要求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543550"/>
          </a:xfrm>
        </p:spPr>
        <p:txBody>
          <a:bodyPr/>
          <a:lstStyle/>
          <a:p>
            <a:pPr>
              <a:defRPr/>
            </a:pPr>
            <a:r>
              <a:rPr dirty="0" smtClean="0"/>
              <a:t>严格考勤   周一</a:t>
            </a:r>
            <a:r>
              <a:rPr lang="en-US" altLang="zh-CN" dirty="0" smtClean="0"/>
              <a:t>~</a:t>
            </a:r>
            <a:r>
              <a:rPr dirty="0" smtClean="0"/>
              <a:t>周五 </a:t>
            </a:r>
            <a:r>
              <a:rPr lang="en-US" altLang="zh-CN" dirty="0" smtClean="0"/>
              <a:t>8:00-11:00   14:00-17:00</a:t>
            </a:r>
          </a:p>
          <a:p>
            <a:pPr lvl="1">
              <a:defRPr/>
            </a:pPr>
            <a:r>
              <a:rPr dirty="0" smtClean="0"/>
              <a:t>迟到，早退按缺勤处理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10</a:t>
            </a:r>
            <a:r>
              <a:rPr lang="zh-CN" altLang="en-US" dirty="0" smtClean="0"/>
              <a:t>天</a:t>
            </a:r>
            <a:r>
              <a:rPr lang="en-US" altLang="zh-CN" dirty="0" smtClean="0"/>
              <a:t>18</a:t>
            </a:r>
            <a:r>
              <a:rPr lang="zh-CN" altLang="en-US" dirty="0" smtClean="0"/>
              <a:t>次考勤</a:t>
            </a:r>
            <a:r>
              <a:rPr lang="en-US" altLang="zh-CN" dirty="0" smtClean="0"/>
              <a:t>14</a:t>
            </a:r>
            <a:r>
              <a:rPr lang="zh-CN" altLang="en-US" dirty="0" smtClean="0"/>
              <a:t>次为满分 （周四下午不来）</a:t>
            </a:r>
          </a:p>
          <a:p>
            <a:pPr lvl="1">
              <a:defRPr/>
            </a:pPr>
            <a:r>
              <a:rPr dirty="0" smtClean="0">
                <a:sym typeface="+mn-ea"/>
              </a:rPr>
              <a:t>报告完成后，可不考勤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不来的要通过</a:t>
            </a:r>
            <a:r>
              <a:rPr lang="en-US" dirty="0" smtClean="0"/>
              <a:t>tower</a:t>
            </a:r>
            <a:r>
              <a:rPr lang="zh-CN" altLang="en-US" dirty="0" smtClean="0"/>
              <a:t>发帖</a:t>
            </a:r>
            <a:r>
              <a:rPr dirty="0" smtClean="0"/>
              <a:t>请假</a:t>
            </a:r>
            <a:endParaRPr lang="en-US" dirty="0" smtClean="0"/>
          </a:p>
          <a:p>
            <a:pPr lvl="1">
              <a:defRPr/>
            </a:pPr>
            <a:r>
              <a:rPr lang="zh-CN" altLang="en-US" dirty="0"/>
              <a:t>代</a:t>
            </a:r>
            <a:r>
              <a:rPr lang="zh-CN" altLang="en-US" dirty="0" smtClean="0"/>
              <a:t>签到（作弊处理，直接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分）</a:t>
            </a:r>
            <a:endParaRPr dirty="0" smtClean="0"/>
          </a:p>
          <a:p>
            <a:pPr>
              <a:defRPr/>
            </a:pPr>
            <a:r>
              <a:rPr dirty="0" smtClean="0"/>
              <a:t>每日提交工作进度（一起写）</a:t>
            </a:r>
            <a:endParaRPr lang="en-US" altLang="zh-CN" dirty="0"/>
          </a:p>
          <a:p>
            <a:pPr lvl="1">
              <a:defRPr/>
            </a:pPr>
            <a:r>
              <a:rPr dirty="0" smtClean="0"/>
              <a:t>每日</a:t>
            </a:r>
            <a:r>
              <a:rPr lang="en-US" altLang="zh-CN" dirty="0" smtClean="0"/>
              <a:t>24:00</a:t>
            </a:r>
            <a:r>
              <a:rPr dirty="0" smtClean="0"/>
              <a:t>之前提交当日进度，未提交按缺勤处理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边实验，边写报告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在课设报告中</a:t>
            </a:r>
            <a:r>
              <a:rPr dirty="0" smtClean="0"/>
              <a:t>记录当日故障，解决方法</a:t>
            </a:r>
            <a:endParaRPr lang="en-US" altLang="zh-CN" dirty="0" smtClean="0"/>
          </a:p>
          <a:p>
            <a:pPr marL="0" lvl="1" indent="0">
              <a:buNone/>
              <a:defRPr/>
            </a:pPr>
            <a:endParaRPr lang="en-US" altLang="zh-CN" sz="240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09F2A60-37EB-4BF1-A2D5-B2CC40660FC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流水线的相关冲突（</a:t>
            </a:r>
            <a:r>
              <a:rPr lang="en-US" altLang="zh-CN" dirty="0" err="1" smtClean="0"/>
              <a:t>hazzard</a:t>
            </a:r>
            <a:r>
              <a:rPr lang="zh-CN" altLang="en-US" dirty="0" smtClean="0"/>
              <a:t>）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资源相关</a:t>
            </a:r>
          </a:p>
          <a:p>
            <a:pPr lvl="1"/>
            <a:r>
              <a:rPr lang="zh-CN" altLang="en-US" dirty="0" smtClean="0"/>
              <a:t>取操作数与取指令都需要访问主存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多周期方案中计算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、分支地址，运算指令  复用</a:t>
            </a:r>
            <a:r>
              <a:rPr lang="en-US" altLang="zh-CN" dirty="0" smtClean="0"/>
              <a:t>ALU</a:t>
            </a:r>
          </a:p>
          <a:p>
            <a:pPr lvl="1"/>
            <a:r>
              <a:rPr lang="zh-CN" altLang="en-US" dirty="0" smtClean="0"/>
              <a:t>增加部件消除</a:t>
            </a:r>
          </a:p>
          <a:p>
            <a:r>
              <a:rPr lang="zh-CN" altLang="en-US" dirty="0" smtClean="0"/>
              <a:t>数据相关</a:t>
            </a:r>
          </a:p>
          <a:p>
            <a:pPr lvl="1"/>
            <a:r>
              <a:rPr lang="zh-CN" altLang="en-US" dirty="0" smtClean="0"/>
              <a:t>指令操作数依赖于前一条指令的执行结果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引起流水线停顿直到数据写回</a:t>
            </a:r>
          </a:p>
          <a:p>
            <a:r>
              <a:rPr lang="zh-CN" altLang="en-US" dirty="0" smtClean="0"/>
              <a:t>分支相关</a:t>
            </a:r>
          </a:p>
          <a:p>
            <a:pPr lvl="1"/>
            <a:r>
              <a:rPr lang="zh-CN" altLang="en-US" dirty="0" smtClean="0"/>
              <a:t>转移指令使得流水线发生中断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提前取出指令作废，流水线清空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50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数据相关</a:t>
            </a: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21B6FC0-32DE-468F-ACDF-909B2EBAC152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51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5837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add $0,$1,$2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and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524750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lw $1,$2,4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$1=$1&amp;$2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5247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$1=Mem[$2+4]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744442" y="2708920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ID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段取操作数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6009332"/>
            <a:ext cx="8218487" cy="1164084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ID</a:t>
            </a:r>
            <a:r>
              <a:rPr lang="zh-CN" altLang="en-US" dirty="0" smtClean="0"/>
              <a:t>段所需数据可能还未及时写回，涉及前续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数据相关处理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增加相关检测判定逻辑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当前指令读寄存器编号与后续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条指令写寄存器编号相同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当前指令可能有</a:t>
            </a:r>
            <a:r>
              <a:rPr lang="en-US" altLang="zh-CN" dirty="0" smtClean="0"/>
              <a:t>0~2</a:t>
            </a:r>
            <a:r>
              <a:rPr lang="zh-CN" altLang="en-US" dirty="0" smtClean="0"/>
              <a:t>个读寄存器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条指令可能有</a:t>
            </a:r>
            <a:r>
              <a:rPr lang="en-US" altLang="zh-CN" dirty="0" smtClean="0"/>
              <a:t>0~1</a:t>
            </a:r>
            <a:r>
              <a:rPr lang="zh-CN" altLang="en-US" dirty="0" smtClean="0"/>
              <a:t>个写寄存器</a:t>
            </a:r>
            <a:endParaRPr lang="en-US" altLang="zh-CN" dirty="0" smtClean="0"/>
          </a:p>
          <a:p>
            <a:r>
              <a:rPr lang="zh-CN" altLang="en-US" dirty="0" smtClean="0"/>
              <a:t>相关处理逻辑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流水线停顿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数据重定向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52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相关检测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ID</a:t>
            </a:r>
            <a:r>
              <a:rPr dirty="0" smtClean="0"/>
              <a:t>段进行检测</a:t>
            </a:r>
            <a:endParaRPr lang="en-US" altLang="zh-CN" dirty="0" smtClean="0"/>
          </a:p>
          <a:p>
            <a:r>
              <a:rPr dirty="0" smtClean="0"/>
              <a:t>不同类型指令有区分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dirty="0" smtClean="0"/>
              <a:t>型指令</a:t>
            </a:r>
            <a:endParaRPr lang="en-US" altLang="zh-CN" dirty="0" smtClean="0"/>
          </a:p>
          <a:p>
            <a:pPr lvl="2"/>
            <a:r>
              <a:rPr dirty="0" smtClean="0"/>
              <a:t>涉及两个源操作数</a:t>
            </a:r>
            <a:r>
              <a:rPr lang="en-US" altLang="zh-CN" dirty="0" err="1" smtClean="0"/>
              <a:t>Rs,Rt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</a:t>
            </a:r>
            <a:r>
              <a:rPr dirty="0" smtClean="0"/>
              <a:t>型指令</a:t>
            </a:r>
            <a:endParaRPr lang="en-US" altLang="zh-CN" dirty="0" smtClean="0"/>
          </a:p>
          <a:p>
            <a:pPr lvl="2"/>
            <a:r>
              <a:rPr dirty="0" smtClean="0"/>
              <a:t>涉及一个或两个源操作数</a:t>
            </a:r>
            <a:r>
              <a:rPr lang="en-US" altLang="zh-CN" dirty="0" err="1"/>
              <a:t>Rs,Rt</a:t>
            </a:r>
            <a:endParaRPr lang="en-US" altLang="zh-CN" dirty="0"/>
          </a:p>
          <a:p>
            <a:pPr lvl="1"/>
            <a:r>
              <a:rPr dirty="0" smtClean="0"/>
              <a:t>其他分支指令（</a:t>
            </a:r>
            <a:r>
              <a:rPr lang="en-US" altLang="zh-CN" dirty="0" err="1" smtClean="0"/>
              <a:t>Beq</a:t>
            </a:r>
            <a:r>
              <a:rPr dirty="0" smtClean="0"/>
              <a:t>，</a:t>
            </a:r>
            <a:r>
              <a:rPr lang="en-US" altLang="zh-CN" dirty="0" err="1" smtClean="0"/>
              <a:t>Bne</a:t>
            </a:r>
            <a:r>
              <a:rPr dirty="0" smtClean="0"/>
              <a:t>）</a:t>
            </a:r>
            <a:endParaRPr lang="en-US" altLang="zh-CN" dirty="0" smtClean="0"/>
          </a:p>
          <a:p>
            <a:pPr lvl="2"/>
            <a:r>
              <a:rPr dirty="0" smtClean="0"/>
              <a:t>涉及两个源操作数</a:t>
            </a:r>
            <a:r>
              <a:rPr lang="en-US" altLang="zh-CN" dirty="0" err="1" smtClean="0"/>
              <a:t>Rs,Rt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</a:t>
            </a:r>
            <a:r>
              <a:rPr dirty="0" smtClean="0"/>
              <a:t>型指令（无相关</a:t>
            </a:r>
            <a:r>
              <a:rPr lang="en-US" altLang="zh-CN" dirty="0" smtClean="0"/>
              <a:t>,</a:t>
            </a:r>
            <a:r>
              <a:rPr dirty="0" smtClean="0"/>
              <a:t>直接产生分支相关信号）</a:t>
            </a:r>
            <a:endParaRPr lang="en-US" altLang="zh-CN" dirty="0" smtClean="0"/>
          </a:p>
          <a:p>
            <a:pPr lvl="1"/>
            <a:r>
              <a:rPr dirty="0" smtClean="0"/>
              <a:t>相关数据需与后续段中的结果寄存器编号比较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EX.WriteReg</a:t>
            </a:r>
            <a:r>
              <a:rPr lang="en-US" altLang="zh-CN" dirty="0" smtClean="0"/>
              <a:t> </a:t>
            </a:r>
            <a:r>
              <a:rPr dirty="0" smtClean="0"/>
              <a:t>  </a:t>
            </a:r>
            <a:r>
              <a:rPr lang="en-US" altLang="zh-CN" dirty="0" err="1" smtClean="0"/>
              <a:t>Mem.WriteReg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WB.WriteReg</a:t>
            </a:r>
            <a:r>
              <a:rPr lang="en-US" altLang="zh-CN" dirty="0" smtClean="0"/>
              <a:t>  </a:t>
            </a:r>
          </a:p>
          <a:p>
            <a:pPr lvl="2"/>
            <a:r>
              <a:rPr dirty="0" smtClean="0"/>
              <a:t>写回信号</a:t>
            </a:r>
            <a:endParaRPr lang="en-US" altLang="zh-CN" dirty="0" smtClean="0"/>
          </a:p>
          <a:p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数据相关处理机制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dirty="0" smtClean="0"/>
              <a:t>软件方法</a:t>
            </a:r>
            <a:r>
              <a:rPr lang="zh-CN" altLang="en-US" dirty="0" smtClean="0"/>
              <a:t>（编译器完成）</a:t>
            </a:r>
            <a:endParaRPr dirty="0" smtClean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插入空指令</a:t>
            </a:r>
            <a:endParaRPr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调整程序顺序</a:t>
            </a:r>
            <a:r>
              <a:rPr dirty="0" smtClean="0"/>
              <a:t>，</a:t>
            </a:r>
            <a:r>
              <a:rPr lang="zh-CN" altLang="en-US" dirty="0" smtClean="0"/>
              <a:t>使</a:t>
            </a:r>
            <a:r>
              <a:rPr dirty="0" smtClean="0"/>
              <a:t>相关性在流水线中消失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dirty="0" smtClean="0"/>
              <a:t>硬件方法</a:t>
            </a:r>
            <a:endParaRPr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寄存器堆写入和读出过程分离（先写后读，下跳沿写）</a:t>
            </a:r>
            <a:endParaRPr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插入气泡</a:t>
            </a:r>
            <a:r>
              <a:rPr lang="zh-CN" altLang="en-US" dirty="0" smtClean="0"/>
              <a:t>（空操作）</a:t>
            </a:r>
            <a:endParaRPr dirty="0"/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sz="1800" dirty="0" smtClean="0"/>
              <a:t>向后段插入气泡</a:t>
            </a:r>
            <a:r>
              <a:rPr lang="zh-CN" altLang="en-US" sz="1800" dirty="0" smtClean="0">
                <a:solidFill>
                  <a:srgbClr val="FF0000"/>
                </a:solidFill>
              </a:rPr>
              <a:t>（接口信号清零，最关键的是写回信号）</a:t>
            </a:r>
            <a:endParaRPr sz="1800" dirty="0">
              <a:solidFill>
                <a:srgbClr val="FF0000"/>
              </a:solidFill>
            </a:endParaRPr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sz="1800" dirty="0" smtClean="0"/>
              <a:t>向前给出阻塞信号</a:t>
            </a:r>
            <a:r>
              <a:rPr lang="zh-CN" altLang="en-US" sz="1800" dirty="0">
                <a:solidFill>
                  <a:srgbClr val="FF0000"/>
                </a:solidFill>
              </a:rPr>
              <a:t>（流水线停顿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r>
              <a:rPr sz="1800" dirty="0" smtClean="0"/>
              <a:t>避免当前指令被新指令取代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数据重定向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（数据旁路）</a:t>
            </a:r>
            <a:endParaRPr lang="en-US" altLang="zh-CN" dirty="0"/>
          </a:p>
          <a:p>
            <a:pPr lvl="2">
              <a:defRPr/>
            </a:pPr>
            <a:r>
              <a:rPr sz="1800" dirty="0"/>
              <a:t>将后端处理后的数据（还没来得及写回）</a:t>
            </a:r>
            <a:r>
              <a:rPr sz="1800" dirty="0" smtClean="0"/>
              <a:t>重定向</a:t>
            </a:r>
            <a:endParaRPr lang="en-US" sz="1800" dirty="0" smtClean="0"/>
          </a:p>
          <a:p>
            <a:pPr lvl="2">
              <a:defRPr/>
            </a:pPr>
            <a:r>
              <a:rPr lang="zh-CN" altLang="en-US" sz="1800" dirty="0" smtClean="0"/>
              <a:t>数据在哪就从哪送到运算器</a:t>
            </a:r>
            <a:endParaRPr sz="1800" dirty="0"/>
          </a:p>
          <a:p>
            <a:pPr>
              <a:defRPr/>
            </a:pPr>
            <a:endParaRPr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41A740E-49FA-40B0-AD78-4A87C4B6CF35}" type="slidenum"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54</a:t>
            </a:fld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7CBB1FC-EE12-46DE-88A8-D648CFB20B92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55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861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add $0,$1,$2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and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$3,$</a:t>
            </a:r>
            <a:r>
              <a:rPr lang="en-US" altLang="zh-CN" sz="1400" i="0" dirty="0">
                <a:solidFill>
                  <a:srgbClr val="FF0000"/>
                </a:solidFill>
              </a:rPr>
              <a:t>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$3=$</a:t>
            </a:r>
            <a:r>
              <a:rPr lang="en-US" altLang="zh-CN" sz="1400" i="0" dirty="0">
                <a:solidFill>
                  <a:srgbClr val="FF0000"/>
                </a:solidFill>
              </a:rPr>
              <a:t>1&amp;$2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913360" y="1750219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785316" y="1738710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913360" y="5382487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785316" y="5370978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A64178A-F981-47C6-886C-20DEA03FC698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56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9636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add $0,$1,$2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气泡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667625" y="1742517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and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$3,$</a:t>
            </a:r>
            <a:r>
              <a:rPr lang="en-US" altLang="zh-CN" sz="1400" i="0" dirty="0">
                <a:solidFill>
                  <a:srgbClr val="FF0000"/>
                </a:solidFill>
              </a:rPr>
              <a:t>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596336" y="5379244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$3=$</a:t>
            </a:r>
            <a:r>
              <a:rPr lang="en-US" altLang="zh-CN" sz="1400" i="0" dirty="0">
                <a:solidFill>
                  <a:srgbClr val="FF0000"/>
                </a:solidFill>
              </a:rPr>
              <a:t>1&amp;$2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14638" y="1719498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14638" y="5350904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721612" y="1742517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765677" y="5358606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436364" y="1725269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436364" y="5356675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74037" y="224710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前段停顿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66980" y="27480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后段插气泡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4036" y="253683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等待数据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4" grpId="0" animBg="1"/>
      <p:bldP spid="25" grpId="0" animBg="1"/>
      <p:bldP spid="2" grpId="0"/>
      <p:bldP spid="26" grpId="0"/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8B35602-9A0A-400B-B76D-1AEA8CF2BF5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57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7066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651750" y="1768475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580313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77328" y="1760774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821393" y="5376863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550664" y="176077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94729" y="537686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978162" y="1757984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959570" y="1756965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972303" y="5366302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953711" y="5365283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8B35602-9A0A-400B-B76D-1AEA8CF2BF5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58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7066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77328" y="1760774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821393" y="5376863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550664" y="176077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94729" y="537686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963528" y="175798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err="1" smtClean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007593" y="537407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8B35602-9A0A-400B-B76D-1AEA8CF2BF5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59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7066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537034" y="170080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4524002" y="5397092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50664" y="176077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94729" y="537686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963528" y="175798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err="1" smtClean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007593" y="537407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2794482" y="170411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New </a:t>
            </a:r>
            <a:r>
              <a:rPr lang="en-US" altLang="zh-CN" sz="1400" i="0" dirty="0" err="1">
                <a:solidFill>
                  <a:srgbClr val="FF0000"/>
                </a:solidFill>
              </a:rPr>
              <a:t>inctruction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成绩评定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成绩构成</a:t>
            </a:r>
            <a:endParaRPr altLang="zh-CN" dirty="0" smtClean="0"/>
          </a:p>
          <a:p>
            <a:pPr lvl="1"/>
            <a:r>
              <a:rPr altLang="zh-CN" dirty="0" smtClean="0"/>
              <a:t>设计过程和结果占</a:t>
            </a:r>
            <a:r>
              <a:rPr lang="en-US" altLang="zh-CN" dirty="0" smtClean="0"/>
              <a:t>70%</a:t>
            </a:r>
          </a:p>
          <a:p>
            <a:pPr lvl="1"/>
            <a:r>
              <a:rPr altLang="zh-CN" dirty="0" smtClean="0"/>
              <a:t>报告部分占</a:t>
            </a:r>
            <a:r>
              <a:rPr lang="en-US" altLang="zh-CN" dirty="0" smtClean="0"/>
              <a:t>          30%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dirty="0" smtClean="0"/>
              <a:t>缺勤直接负分（</a:t>
            </a:r>
            <a:r>
              <a:rPr lang="en-US" altLang="zh-CN" dirty="0" smtClean="0"/>
              <a:t>10%</a:t>
            </a:r>
            <a:r>
              <a:rPr dirty="0" smtClean="0"/>
              <a:t>），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缺勤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r>
              <a:rPr lang="zh-CN" altLang="en-US" dirty="0"/>
              <a:t>，不扣分</a:t>
            </a:r>
          </a:p>
          <a:p>
            <a:pPr lvl="2"/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zh-CN" altLang="en-US" dirty="0" smtClean="0"/>
              <a:t>，代签扣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分，不来</a:t>
            </a:r>
            <a:r>
              <a:rPr lang="en-US" altLang="zh-CN" dirty="0" smtClean="0"/>
              <a:t>tower</a:t>
            </a:r>
            <a:r>
              <a:rPr lang="zh-CN" altLang="en-US" dirty="0" smtClean="0"/>
              <a:t>发帖请假</a:t>
            </a:r>
            <a:endParaRPr lang="zh-CN" altLang="en-US" dirty="0"/>
          </a:p>
          <a:p>
            <a:pPr lvl="2"/>
            <a:r>
              <a:rPr lang="en-US" altLang="zh-CN" dirty="0" smtClean="0"/>
              <a:t>7</a:t>
            </a:r>
            <a:r>
              <a:rPr lang="zh-CN" altLang="en-US" dirty="0" smtClean="0"/>
              <a:t>次</a:t>
            </a:r>
            <a:r>
              <a:rPr lang="zh-CN" altLang="en-US" dirty="0"/>
              <a:t>以上按缺勤</a:t>
            </a:r>
            <a:r>
              <a:rPr lang="en-US" altLang="zh-CN" dirty="0"/>
              <a:t>1/3</a:t>
            </a:r>
            <a:r>
              <a:rPr lang="zh-CN" altLang="en-US" dirty="0"/>
              <a:t>记，无最终成绩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抄袭或被抄袭  </a:t>
            </a:r>
            <a:r>
              <a:rPr lang="en-US" altLang="zh-CN" dirty="0"/>
              <a:t>0</a:t>
            </a:r>
            <a:r>
              <a:rPr lang="zh-CN" altLang="en-US" dirty="0" smtClean="0"/>
              <a:t>分，报告查重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单周期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版本代码可以共享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流水阶段代码不得共享</a:t>
            </a:r>
            <a:endParaRPr lang="zh-CN" altLang="en-US" dirty="0"/>
          </a:p>
          <a:p>
            <a:pPr marL="914400" lvl="2" indent="0">
              <a:buNone/>
            </a:pPr>
            <a:r>
              <a:rPr dirty="0" smtClean="0">
                <a:solidFill>
                  <a:schemeClr val="bg1"/>
                </a:solidFill>
              </a:rPr>
              <a:t>缺勤</a:t>
            </a:r>
            <a:r>
              <a:rPr lang="en-US" altLang="zh-CN" dirty="0" smtClean="0">
                <a:solidFill>
                  <a:schemeClr val="bg1"/>
                </a:solidFill>
              </a:rPr>
              <a:t>1/3</a:t>
            </a:r>
            <a:r>
              <a:rPr dirty="0" smtClean="0">
                <a:solidFill>
                  <a:schemeClr val="bg1"/>
                </a:solidFill>
              </a:rPr>
              <a:t>记，无最终成绩。</a:t>
            </a:r>
            <a:endParaRPr altLang="zh-CN" dirty="0" smtClean="0">
              <a:solidFill>
                <a:schemeClr val="bg1"/>
              </a:solidFill>
            </a:endParaRPr>
          </a:p>
          <a:p>
            <a:endParaRPr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511046F-2086-45B6-BCCE-A62E0EB66C2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气泡处理流程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60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1" y="1397000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1" y="176896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24001" y="1057726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IF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WB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34346" y="213980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34346" y="251064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34346" y="288148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34346" y="325232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534346" y="3623164"/>
          <a:ext cx="29759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34346" y="399400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534346" y="4361680"/>
          <a:ext cx="2975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 j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534346" y="4729844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 j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534346" y="5094844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6j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40284" y="5459844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6j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546222" y="5833360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16</a:t>
                      </a:r>
                      <a:endParaRPr lang="zh-CN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 j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572000" y="2510644"/>
            <a:ext cx="20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指令</a:t>
            </a:r>
            <a:r>
              <a:rPr lang="en-US" altLang="zh-CN" i="0" dirty="0" smtClean="0"/>
              <a:t>4</a:t>
            </a:r>
            <a:r>
              <a:rPr lang="zh-CN" altLang="en-US" i="0" dirty="0" smtClean="0"/>
              <a:t>与</a:t>
            </a:r>
            <a:r>
              <a:rPr lang="en-US" altLang="zh-CN" i="0" dirty="0" smtClean="0"/>
              <a:t>3</a:t>
            </a:r>
            <a:r>
              <a:rPr lang="zh-CN" altLang="en-US" i="0" dirty="0" smtClean="0"/>
              <a:t>数据相关</a:t>
            </a:r>
            <a:endParaRPr lang="zh-CN" altLang="en-US" i="0" dirty="0"/>
          </a:p>
        </p:txBody>
      </p:sp>
      <p:sp>
        <p:nvSpPr>
          <p:cNvPr id="21" name="文本框 20"/>
          <p:cNvSpPr txBox="1"/>
          <p:nvPr/>
        </p:nvSpPr>
        <p:spPr>
          <a:xfrm>
            <a:off x="4572000" y="472551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i="0" dirty="0" smtClean="0"/>
              <a:t>指令</a:t>
            </a:r>
            <a:r>
              <a:rPr lang="en-US" altLang="zh-CN" i="0" dirty="0" smtClean="0"/>
              <a:t>6</a:t>
            </a:r>
            <a:r>
              <a:rPr lang="zh-CN" altLang="en-US" i="0" dirty="0" smtClean="0"/>
              <a:t>为跳转指令</a:t>
            </a:r>
            <a:endParaRPr lang="zh-CN" altLang="en-US" i="0" dirty="0"/>
          </a:p>
        </p:txBody>
      </p:sp>
      <p:sp>
        <p:nvSpPr>
          <p:cNvPr id="22" name="文本框 21"/>
          <p:cNvSpPr txBox="1"/>
          <p:nvPr/>
        </p:nvSpPr>
        <p:spPr>
          <a:xfrm>
            <a:off x="4531666" y="5517232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i="0" dirty="0" smtClean="0"/>
              <a:t>清空误取的指令，同步</a:t>
            </a:r>
            <a:r>
              <a:rPr lang="en-US" altLang="zh-CN" i="0" dirty="0" smtClean="0"/>
              <a:t>/</a:t>
            </a:r>
            <a:r>
              <a:rPr lang="zh-CN" altLang="en-US" i="0" dirty="0" smtClean="0"/>
              <a:t>异步清空？</a:t>
            </a:r>
            <a:endParaRPr lang="zh-CN" altLang="en-US" i="0" dirty="0"/>
          </a:p>
        </p:txBody>
      </p:sp>
      <p:sp>
        <p:nvSpPr>
          <p:cNvPr id="23" name="文本框 22"/>
          <p:cNvSpPr txBox="1"/>
          <p:nvPr/>
        </p:nvSpPr>
        <p:spPr>
          <a:xfrm>
            <a:off x="4572000" y="3250662"/>
            <a:ext cx="27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相关插入气泡，前段暂停</a:t>
            </a:r>
            <a:endParaRPr lang="zh-CN" altLang="en-US" i="0" dirty="0"/>
          </a:p>
        </p:txBody>
      </p:sp>
      <p:sp>
        <p:nvSpPr>
          <p:cNvPr id="24" name="文本框 23"/>
          <p:cNvSpPr txBox="1"/>
          <p:nvPr/>
        </p:nvSpPr>
        <p:spPr>
          <a:xfrm>
            <a:off x="4572000" y="3606394"/>
            <a:ext cx="27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仍然相关，继续插入气泡</a:t>
            </a:r>
            <a:endParaRPr lang="zh-CN" altLang="en-US" i="0" dirty="0"/>
          </a:p>
        </p:txBody>
      </p:sp>
      <p:sp>
        <p:nvSpPr>
          <p:cNvPr id="25" name="文本框 24"/>
          <p:cNvSpPr txBox="1"/>
          <p:nvPr/>
        </p:nvSpPr>
        <p:spPr>
          <a:xfrm>
            <a:off x="4570776" y="3977269"/>
            <a:ext cx="27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仍然相关，继续插入气泡</a:t>
            </a:r>
            <a:endParaRPr lang="zh-CN" altLang="en-US" i="0" dirty="0"/>
          </a:p>
        </p:txBody>
      </p:sp>
      <p:sp>
        <p:nvSpPr>
          <p:cNvPr id="26" name="文本框 25"/>
          <p:cNvSpPr txBox="1"/>
          <p:nvPr/>
        </p:nvSpPr>
        <p:spPr>
          <a:xfrm>
            <a:off x="4544792" y="43561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相关解除，流水线继续</a:t>
            </a:r>
            <a:endParaRPr lang="zh-CN" altLang="en-US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4574954" y="2854802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指令</a:t>
            </a:r>
            <a:r>
              <a:rPr lang="en-US" altLang="zh-CN" i="0" dirty="0" smtClean="0"/>
              <a:t>4 ID</a:t>
            </a:r>
            <a:r>
              <a:rPr lang="zh-CN" altLang="en-US" i="0" dirty="0" smtClean="0"/>
              <a:t>段不能取到正确数据</a:t>
            </a:r>
            <a:endParaRPr lang="zh-CN" alt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分支相关</a:t>
            </a:r>
          </a:p>
        </p:txBody>
      </p:sp>
      <p:pic>
        <p:nvPicPr>
          <p:cNvPr id="6349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25" y="1268413"/>
            <a:ext cx="8655050" cy="4113212"/>
          </a:xfrm>
        </p:spPr>
      </p:pic>
      <p:sp>
        <p:nvSpPr>
          <p:cNvPr id="6349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E1AEB04-05E7-4869-8396-88F4C5DDFA25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61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Jmp 0001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0001</a:t>
            </a:r>
            <a:r>
              <a:rPr lang="en-US" altLang="zh-CN" sz="1400" i="0">
                <a:solidFill>
                  <a:srgbClr val="FF0000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04531" y="179826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sub </a:t>
            </a:r>
            <a:r>
              <a:rPr lang="en-US" altLang="zh-CN" sz="1400" i="0" dirty="0">
                <a:solidFill>
                  <a:srgbClr val="FF0000"/>
                </a:solidFill>
              </a:rPr>
              <a:t>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37707" y="221670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无用指令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59632" y="249289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无用指令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87094" y="1750219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分支相关</a:t>
            </a:r>
          </a:p>
        </p:txBody>
      </p:sp>
      <p:pic>
        <p:nvPicPr>
          <p:cNvPr id="6349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25" y="1268413"/>
            <a:ext cx="8655050" cy="4113212"/>
          </a:xfrm>
        </p:spPr>
      </p:pic>
      <p:sp>
        <p:nvSpPr>
          <p:cNvPr id="6349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E1AEB04-05E7-4869-8396-88F4C5DDFA25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62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510336" y="177281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273800" y="17973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>
                <a:solidFill>
                  <a:srgbClr val="FF0000"/>
                </a:solidFill>
              </a:rPr>
              <a:t>Jmp</a:t>
            </a:r>
            <a:r>
              <a:rPr lang="en-US" altLang="zh-CN" sz="1400" i="0" dirty="0">
                <a:solidFill>
                  <a:srgbClr val="FF0000"/>
                </a:solidFill>
              </a:rPr>
              <a:t> 0001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202363" y="54057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0001</a:t>
            </a:r>
            <a:r>
              <a:rPr lang="en-US" altLang="zh-CN" sz="1400" i="0">
                <a:solidFill>
                  <a:srgbClr val="FF0000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04531" y="179826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正确指令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740356" y="177281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64943" y="1761305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945468" y="1768390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插入气泡总结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气泡</a:t>
            </a:r>
            <a:r>
              <a:rPr lang="en-US" altLang="zh-CN" dirty="0" smtClean="0"/>
              <a:t>=</a:t>
            </a:r>
            <a:r>
              <a:rPr lang="zh-CN" altLang="en-US" dirty="0" smtClean="0"/>
              <a:t>空操作</a:t>
            </a:r>
            <a:endParaRPr lang="en-US" altLang="zh-CN" dirty="0" smtClean="0"/>
          </a:p>
          <a:p>
            <a:r>
              <a:rPr lang="zh-CN" altLang="en-US" dirty="0" smtClean="0"/>
              <a:t>数据相关时需插入气泡</a:t>
            </a:r>
            <a:endParaRPr lang="zh-CN" altLang="en-US" dirty="0"/>
          </a:p>
          <a:p>
            <a:pPr lvl="1"/>
            <a:r>
              <a:rPr lang="zh-CN" altLang="en-US" dirty="0"/>
              <a:t>向后段</a:t>
            </a:r>
            <a:r>
              <a:rPr lang="zh-CN" altLang="en-US" dirty="0" smtClean="0"/>
              <a:t>插入一个气泡</a:t>
            </a:r>
            <a:r>
              <a:rPr lang="zh-CN" altLang="en-US" dirty="0"/>
              <a:t>（接口信号清零，最关键的是写回信号）</a:t>
            </a:r>
          </a:p>
          <a:p>
            <a:pPr lvl="1"/>
            <a:r>
              <a:rPr lang="zh-CN" altLang="en-US" dirty="0"/>
              <a:t>向前给出阻塞信号（流水线停顿）避免当前指令被新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r>
              <a:rPr lang="zh-CN" altLang="en-US" dirty="0" smtClean="0"/>
              <a:t>分支相关时</a:t>
            </a:r>
          </a:p>
          <a:p>
            <a:pPr lvl="1"/>
            <a:r>
              <a:rPr lang="zh-CN" altLang="en-US" dirty="0" smtClean="0"/>
              <a:t>向前段发出清零信号，清除误取的指令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后续指令继续执行</a:t>
            </a:r>
          </a:p>
          <a:p>
            <a:r>
              <a:rPr lang="zh-CN" altLang="en-US" dirty="0" smtClean="0"/>
              <a:t>气泡过多，效率较低</a:t>
            </a:r>
            <a:endParaRPr lang="en-US" altLang="zh-CN" dirty="0" smtClean="0"/>
          </a:p>
          <a:p>
            <a:r>
              <a:rPr lang="zh-CN" altLang="en-US" dirty="0" smtClean="0"/>
              <a:t>进一步优化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</a:t>
            </a:r>
            <a:r>
              <a:rPr lang="zh-CN" altLang="en-US" dirty="0"/>
              <a:t>堆写入和读出过程分离（先写后读，下跳沿写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数据重定向（</a:t>
            </a:r>
            <a:r>
              <a:rPr lang="en-US" altLang="zh-CN" dirty="0" smtClean="0"/>
              <a:t>forwarding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63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数据重定向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25" y="1268413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64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and </a:t>
            </a:r>
            <a:r>
              <a:rPr lang="en-US" altLang="zh-CN" sz="1400" i="0" smtClean="0">
                <a:solidFill>
                  <a:srgbClr val="FF0000"/>
                </a:solidFill>
              </a:rPr>
              <a:t>$1,$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3,$4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516813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>
                <a:solidFill>
                  <a:srgbClr val="00B0F0"/>
                </a:solidFill>
              </a:rPr>
              <a:t>lw</a:t>
            </a:r>
            <a:r>
              <a:rPr lang="en-US" altLang="zh-CN" sz="1400" i="0" dirty="0">
                <a:solidFill>
                  <a:srgbClr val="00B0F0"/>
                </a:solidFill>
              </a:rPr>
              <a:t> </a:t>
            </a:r>
            <a:r>
              <a:rPr lang="en-US" altLang="zh-CN" sz="1400" i="0" dirty="0" smtClean="0">
                <a:solidFill>
                  <a:srgbClr val="00B0F0"/>
                </a:solidFill>
              </a:rPr>
              <a:t>$2,$3,4</a:t>
            </a:r>
            <a:endParaRPr lang="zh-CN" altLang="en-US" sz="1400" i="0" dirty="0">
              <a:solidFill>
                <a:srgbClr val="00B0F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$1=$3&amp;$4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5247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00B0F0"/>
                </a:solidFill>
              </a:rPr>
              <a:t>$2=Mem[$3+4</a:t>
            </a:r>
            <a:r>
              <a:rPr lang="en-US" altLang="zh-CN" sz="1400" i="0" dirty="0">
                <a:solidFill>
                  <a:srgbClr val="00B0F0"/>
                </a:solidFill>
              </a:rPr>
              <a:t>]</a:t>
            </a:r>
            <a:endParaRPr lang="zh-CN" altLang="en-US" sz="1400" i="0" dirty="0">
              <a:solidFill>
                <a:srgbClr val="00B0F0"/>
              </a:solidFill>
            </a:endParaRPr>
          </a:p>
        </p:txBody>
      </p:sp>
      <p:sp>
        <p:nvSpPr>
          <p:cNvPr id="2" name="弧形 1"/>
          <p:cNvSpPr/>
          <p:nvPr/>
        </p:nvSpPr>
        <p:spPr>
          <a:xfrm>
            <a:off x="5220072" y="2954337"/>
            <a:ext cx="1368151" cy="802166"/>
          </a:xfrm>
          <a:prstGeom prst="arc">
            <a:avLst>
              <a:gd name="adj1" fmla="val 11588496"/>
              <a:gd name="adj2" fmla="val 1466506"/>
            </a:avLst>
          </a:prstGeom>
          <a:ln w="3492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弧形 14"/>
          <p:cNvSpPr/>
          <p:nvPr/>
        </p:nvSpPr>
        <p:spPr>
          <a:xfrm flipV="1">
            <a:off x="5148263" y="3502025"/>
            <a:ext cx="3013075" cy="719138"/>
          </a:xfrm>
          <a:prstGeom prst="arc">
            <a:avLst>
              <a:gd name="adj1" fmla="val 11052364"/>
              <a:gd name="adj2" fmla="val 599535"/>
            </a:avLst>
          </a:prstGeom>
          <a:ln w="34925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flipV="1">
            <a:off x="5220071" y="3585607"/>
            <a:ext cx="2967337" cy="1284765"/>
          </a:xfrm>
          <a:prstGeom prst="arc">
            <a:avLst>
              <a:gd name="adj1" fmla="val 10507202"/>
              <a:gd name="adj2" fmla="val 20879148"/>
            </a:avLst>
          </a:prstGeom>
          <a:ln w="34925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Use</a:t>
            </a:r>
            <a:r>
              <a:rPr lang="zh-CN" altLang="en-US" dirty="0" smtClean="0"/>
              <a:t>相关（</a:t>
            </a:r>
            <a:r>
              <a:rPr lang="zh-CN" altLang="en-US" dirty="0" smtClean="0">
                <a:solidFill>
                  <a:srgbClr val="FF0000"/>
                </a:solidFill>
              </a:rPr>
              <a:t>不能重定向</a:t>
            </a:r>
            <a:r>
              <a:rPr lang="zh-CN" altLang="en-US" dirty="0" smtClean="0"/>
              <a:t>）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154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65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761037" y="1552979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345213" y="156417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</a:rPr>
              <a:t>$1,$2,4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689600" y="516136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$1=$1 | 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456069" y="514390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$1=Mem[$2+4]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5" name="弧形 14"/>
          <p:cNvSpPr/>
          <p:nvPr/>
        </p:nvSpPr>
        <p:spPr>
          <a:xfrm flipV="1">
            <a:off x="5337301" y="3281766"/>
            <a:ext cx="2519362" cy="719138"/>
          </a:xfrm>
          <a:prstGeom prst="arc">
            <a:avLst>
              <a:gd name="adj1" fmla="val 11052364"/>
              <a:gd name="adj2" fmla="val 596115"/>
            </a:avLst>
          </a:prstGeom>
          <a:ln w="3492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5618337"/>
            <a:ext cx="8218488" cy="656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dirty="0" smtClean="0"/>
              <a:t>执行段路径时间过长</a:t>
            </a:r>
            <a:r>
              <a:rPr lang="en-US" altLang="zh-CN" i="0" kern="0" dirty="0" smtClean="0"/>
              <a:t>=</a:t>
            </a:r>
            <a:r>
              <a:rPr lang="zh-CN" altLang="en-US" i="0" kern="0" dirty="0" smtClean="0"/>
              <a:t>访存时间</a:t>
            </a:r>
            <a:r>
              <a:rPr lang="en-US" altLang="zh-CN" i="0" kern="0" dirty="0" smtClean="0"/>
              <a:t>+ALU</a:t>
            </a:r>
            <a:r>
              <a:rPr lang="zh-CN" altLang="en-US" i="0" kern="0" dirty="0" smtClean="0"/>
              <a:t>时间</a:t>
            </a:r>
            <a:endParaRPr lang="en-US" altLang="zh-CN" i="0" kern="0" dirty="0" smtClean="0"/>
          </a:p>
          <a:p>
            <a:r>
              <a:rPr lang="zh-CN" altLang="en-US" i="0" kern="0" dirty="0" smtClean="0"/>
              <a:t>正确方法：</a:t>
            </a:r>
            <a:r>
              <a:rPr lang="en-US" altLang="zh-CN" i="0" kern="0" dirty="0" smtClean="0"/>
              <a:t>ID</a:t>
            </a:r>
            <a:r>
              <a:rPr lang="zh-CN" altLang="en-US" i="0" kern="0" dirty="0" smtClean="0"/>
              <a:t>段发现</a:t>
            </a:r>
            <a:r>
              <a:rPr lang="en-US" altLang="zh-CN" i="0" kern="0" dirty="0" smtClean="0"/>
              <a:t>Load-Use</a:t>
            </a:r>
            <a:r>
              <a:rPr lang="zh-CN" altLang="en-US" i="0" kern="0" dirty="0" smtClean="0"/>
              <a:t>相关，</a:t>
            </a:r>
            <a:r>
              <a:rPr lang="zh-CN" altLang="en-US" b="1" i="0" u="sng" kern="0" dirty="0" smtClean="0">
                <a:solidFill>
                  <a:srgbClr val="FF0000"/>
                </a:solidFill>
              </a:rPr>
              <a:t>插入一个气泡</a:t>
            </a:r>
          </a:p>
        </p:txBody>
      </p:sp>
      <p:sp>
        <p:nvSpPr>
          <p:cNvPr id="3" name="乘号 2"/>
          <p:cNvSpPr/>
          <p:nvPr/>
        </p:nvSpPr>
        <p:spPr>
          <a:xfrm>
            <a:off x="6921574" y="3600295"/>
            <a:ext cx="576064" cy="6480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Use</a:t>
            </a:r>
            <a:r>
              <a:rPr lang="zh-CN" altLang="en-US" dirty="0" smtClean="0"/>
              <a:t>相关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154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66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792430" y="156417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688806" y="1549722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</a:rPr>
              <a:t>$1,$2,4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003937" y="5107180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$1=$1 | 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731137" y="5092724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$1=Mem[$2+4]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5536" y="5618337"/>
            <a:ext cx="8218488" cy="656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dirty="0" smtClean="0"/>
              <a:t>ID</a:t>
            </a:r>
            <a:r>
              <a:rPr lang="zh-CN" altLang="en-US" i="0" kern="0" dirty="0" smtClean="0"/>
              <a:t>段发现</a:t>
            </a:r>
            <a:r>
              <a:rPr lang="en-US" altLang="zh-CN" i="0" kern="0" dirty="0" smtClean="0"/>
              <a:t>Load-Use</a:t>
            </a:r>
            <a:r>
              <a:rPr lang="zh-CN" altLang="en-US" i="0" kern="0" dirty="0" smtClean="0"/>
              <a:t>相关，插入一个气泡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Use</a:t>
            </a:r>
            <a:r>
              <a:rPr lang="zh-CN" altLang="en-US" dirty="0" smtClean="0"/>
              <a:t>相关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154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67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792430" y="156417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688806" y="1549722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（气泡）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003937" y="5107180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$1=$1 | 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731137" y="5092724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（气泡）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5536" y="5618337"/>
            <a:ext cx="8218488" cy="656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dirty="0" smtClean="0"/>
              <a:t>ID</a:t>
            </a:r>
            <a:r>
              <a:rPr lang="zh-CN" altLang="en-US" i="0" kern="0" dirty="0" smtClean="0"/>
              <a:t>段发现</a:t>
            </a:r>
            <a:r>
              <a:rPr lang="en-US" altLang="zh-CN" i="0" kern="0" dirty="0" smtClean="0"/>
              <a:t>Load-Use</a:t>
            </a:r>
            <a:r>
              <a:rPr lang="zh-CN" altLang="en-US" i="0" kern="0" dirty="0" smtClean="0"/>
              <a:t>相关，插入一个气泡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385996" y="512667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$1=Mem[$2+4]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395581" y="1535561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</a:rPr>
              <a:t>$1,$2,4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全冒险处理机制的流水</a:t>
            </a:r>
            <a:r>
              <a:rPr lang="en-US" altLang="zh-CN" smtClean="0"/>
              <a:t>CPU</a:t>
            </a:r>
            <a:endParaRPr lang="zh-CN" altLang="en-US" smtClean="0"/>
          </a:p>
        </p:txBody>
      </p:sp>
      <p:pic>
        <p:nvPicPr>
          <p:cNvPr id="75779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25538"/>
            <a:ext cx="9240838" cy="5354637"/>
          </a:xfrm>
        </p:spPr>
      </p:pic>
      <p:sp>
        <p:nvSpPr>
          <p:cNvPr id="7578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5D72206E-D76F-47CE-86E4-4B1087CDB549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68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411760" y="817761"/>
            <a:ext cx="4896544" cy="30777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分支指令在哪个阶段完成？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Why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？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LOGISIM</a:t>
            </a:r>
            <a:r>
              <a:rPr lang="zh-CN" altLang="en-US" dirty="0" smtClean="0"/>
              <a:t>流水示意图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6" y="908720"/>
            <a:ext cx="8432105" cy="379444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69</a:t>
            </a:fld>
            <a:r>
              <a:rPr lang="en-US" altLang="zh-CN" smtClean="0"/>
              <a:t>- </a:t>
            </a:r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95536" y="4814962"/>
            <a:ext cx="8218488" cy="12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dirty="0" smtClean="0"/>
              <a:t>接口部件封装尽可能封装的长一点，分段清晰。</a:t>
            </a:r>
            <a:endParaRPr lang="en-US" altLang="zh-CN" i="0" kern="0" dirty="0" smtClean="0"/>
          </a:p>
          <a:p>
            <a:r>
              <a:rPr lang="zh-CN" altLang="en-US" i="0" kern="0" dirty="0" smtClean="0"/>
              <a:t>连接清晰，不滥用隧道</a:t>
            </a:r>
            <a:endParaRPr lang="en-US" altLang="zh-CN" i="0" kern="0" dirty="0" smtClean="0"/>
          </a:p>
          <a:p>
            <a:r>
              <a:rPr lang="zh-CN" altLang="en-US" i="0" kern="0" dirty="0" smtClean="0"/>
              <a:t>布局合理，适度封装</a:t>
            </a:r>
          </a:p>
          <a:p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课程设计的总体时间为</a:t>
            </a:r>
            <a:r>
              <a:rPr lang="en-US" altLang="zh-CN" dirty="0" smtClean="0"/>
              <a:t>2</a:t>
            </a:r>
            <a:r>
              <a:rPr altLang="zh-CN" dirty="0" smtClean="0"/>
              <a:t>周，具体安排如下</a:t>
            </a:r>
            <a:r>
              <a:rPr lang="en-US" altLang="zh-CN" dirty="0" smtClean="0"/>
              <a:t>: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</a:t>
            </a:r>
            <a:r>
              <a:rPr altLang="zh-CN" dirty="0" smtClean="0"/>
              <a:t>天：到实验室布置任务和集中讲解；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1~3</a:t>
            </a:r>
            <a:r>
              <a:rPr altLang="zh-CN" dirty="0" smtClean="0"/>
              <a:t>天：学生查阅资料，开始方案设计；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4</a:t>
            </a:r>
            <a:r>
              <a:rPr altLang="zh-CN" dirty="0" smtClean="0"/>
              <a:t>天：中期检查，单周期</a:t>
            </a:r>
            <a:r>
              <a:rPr lang="zh-CN" altLang="en-US" dirty="0" smtClean="0"/>
              <a:t>上板</a:t>
            </a:r>
            <a:r>
              <a:rPr altLang="zh-CN" dirty="0" smtClean="0"/>
              <a:t>验收检查</a:t>
            </a:r>
            <a:r>
              <a:rPr lang="zh-CN" altLang="en-US" dirty="0" smtClean="0"/>
              <a:t>（含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测试）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阶段性成果</a:t>
            </a:r>
            <a:r>
              <a:rPr dirty="0" smtClean="0"/>
              <a:t>随时检查；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10</a:t>
            </a:r>
            <a:r>
              <a:rPr altLang="zh-CN" dirty="0" smtClean="0"/>
              <a:t>天：最终结果验收。</a:t>
            </a:r>
          </a:p>
          <a:p>
            <a:r>
              <a:rPr lang="zh-CN" altLang="en-US" dirty="0" smtClean="0"/>
              <a:t>报告不得超过</a:t>
            </a:r>
            <a:r>
              <a:rPr lang="en-US" altLang="zh-CN" dirty="0" smtClean="0">
                <a:solidFill>
                  <a:srgbClr val="0000FF"/>
                </a:solidFill>
              </a:rPr>
              <a:t>60</a:t>
            </a:r>
            <a:r>
              <a:rPr lang="zh-CN" altLang="en-US" dirty="0" smtClean="0"/>
              <a:t>页，第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周周一交报告</a:t>
            </a:r>
            <a:endParaRPr lang="en-US" altLang="zh-CN" dirty="0" smtClean="0"/>
          </a:p>
          <a:p>
            <a:r>
              <a:rPr lang="zh-CN" altLang="en-US" dirty="0" smtClean="0"/>
              <a:t>按班为单位提交电子版即可，具体规范见任务书</a:t>
            </a:r>
            <a:endParaRPr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7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流水需要考虑的问题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 smtClean="0"/>
              <a:t>流水分段原则（各段时间均衡，否则按慢速同步）</a:t>
            </a:r>
            <a:endParaRPr lang="en-US" altLang="zh-CN" dirty="0" smtClean="0"/>
          </a:p>
          <a:p>
            <a:r>
              <a:rPr lang="zh-CN" altLang="en-US" dirty="0" smtClean="0"/>
              <a:t>分支指令在那个阶段完成，为什么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无误取的实现虽然在</a:t>
            </a:r>
            <a:r>
              <a:rPr lang="en-US" altLang="zh-CN" dirty="0" err="1" smtClean="0"/>
              <a:t>logsim</a:t>
            </a:r>
            <a:r>
              <a:rPr lang="zh-CN" altLang="en-US" dirty="0" smtClean="0"/>
              <a:t>中可实现，但实际不可行，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译码段与写回段之间的数据相关是否必须插入气泡？</a:t>
            </a:r>
            <a:endParaRPr lang="en-US" altLang="zh-CN" dirty="0" smtClean="0"/>
          </a:p>
          <a:p>
            <a:r>
              <a:rPr lang="en-US" altLang="zh-CN" dirty="0" err="1" smtClean="0"/>
              <a:t>Syscall</a:t>
            </a:r>
            <a:r>
              <a:rPr lang="zh-CN" altLang="en-US" dirty="0" smtClean="0"/>
              <a:t>是否有数据相关，如何处理？</a:t>
            </a:r>
            <a:endParaRPr lang="en-US" altLang="zh-CN" dirty="0" smtClean="0"/>
          </a:p>
          <a:p>
            <a:r>
              <a:rPr lang="en-US" altLang="zh-CN" dirty="0"/>
              <a:t>Load Use</a:t>
            </a:r>
            <a:r>
              <a:rPr lang="zh-CN" altLang="en-US" dirty="0"/>
              <a:t>冲突能否重定向解决</a:t>
            </a:r>
            <a:r>
              <a:rPr lang="en-US" altLang="zh-CN" dirty="0"/>
              <a:t>,why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流水线中断时中断哪条指令，如果有两条指令同时完成如何处理？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dirty="0" smtClean="0"/>
          </a:p>
          <a:p>
            <a:endParaRPr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E4FA6DE5-705A-4898-AC75-8E907B0EB41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70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动态分支预测要求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688632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BHT</a:t>
            </a:r>
            <a:r>
              <a:rPr lang="zh-CN" altLang="en-US" dirty="0" smtClean="0"/>
              <a:t>表（</a:t>
            </a:r>
            <a:r>
              <a:rPr lang="en-US" altLang="zh-CN" dirty="0" smtClean="0"/>
              <a:t>Branch History Table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个表项，表</a:t>
            </a:r>
            <a:r>
              <a:rPr lang="zh-CN" altLang="en-US" dirty="0"/>
              <a:t>项</a:t>
            </a:r>
            <a:r>
              <a:rPr lang="zh-CN" altLang="en-US" dirty="0" smtClean="0"/>
              <a:t>内容如下</a:t>
            </a:r>
            <a:endParaRPr lang="en-US" altLang="zh-CN" dirty="0"/>
          </a:p>
          <a:p>
            <a:pPr lvl="2"/>
            <a:r>
              <a:rPr lang="en-US" altLang="zh-CN" dirty="0"/>
              <a:t>Valid</a:t>
            </a:r>
            <a:r>
              <a:rPr lang="zh-CN" altLang="en-US" dirty="0"/>
              <a:t>位，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 err="1"/>
              <a:t>BranchAddr</a:t>
            </a:r>
            <a:r>
              <a:rPr lang="zh-CN" altLang="en-US" dirty="0"/>
              <a:t>，双预测位，</a:t>
            </a:r>
            <a:r>
              <a:rPr lang="en-US" altLang="zh-CN" dirty="0"/>
              <a:t>LRU</a:t>
            </a:r>
            <a:r>
              <a:rPr lang="zh-CN" altLang="en-US" dirty="0"/>
              <a:t>调度标记</a:t>
            </a:r>
            <a:endParaRPr lang="en-US" altLang="zh-CN" dirty="0"/>
          </a:p>
          <a:p>
            <a:r>
              <a:rPr lang="zh-CN" altLang="en-US" dirty="0" smtClean="0"/>
              <a:t>预测思路</a:t>
            </a:r>
            <a:endParaRPr lang="en-US" altLang="zh-CN" dirty="0" smtClean="0"/>
          </a:p>
          <a:p>
            <a:pPr lvl="1"/>
            <a:r>
              <a:rPr lang="zh-CN" altLang="en-US" dirty="0"/>
              <a:t>以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为关键字到</a:t>
            </a:r>
            <a:r>
              <a:rPr lang="en-US" altLang="zh-CN" dirty="0" smtClean="0"/>
              <a:t>BHT</a:t>
            </a:r>
            <a:r>
              <a:rPr lang="zh-CN" altLang="en-US" dirty="0" smtClean="0"/>
              <a:t>表做全相联比较查找，如果命中，直接根据预测位给出下一条指令正确地址（取指令阶段，与取指令并行）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执行阶段遇到跳转指令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BHT</a:t>
            </a:r>
            <a:r>
              <a:rPr lang="zh-CN" altLang="en-US" dirty="0" smtClean="0"/>
              <a:t>命中，根据跳转情况更新预测位，</a:t>
            </a:r>
            <a:r>
              <a:rPr lang="en-US" altLang="zh-CN" dirty="0" smtClean="0"/>
              <a:t>LRU</a:t>
            </a:r>
            <a:r>
              <a:rPr lang="zh-CN" altLang="en-US" dirty="0" smtClean="0"/>
              <a:t>调度标记清零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BHT</a:t>
            </a:r>
            <a:r>
              <a:rPr lang="zh-CN" altLang="en-US" dirty="0" smtClean="0"/>
              <a:t>不命中，将对应指令信息放入</a:t>
            </a:r>
            <a:r>
              <a:rPr lang="en-US" altLang="zh-CN" dirty="0" smtClean="0"/>
              <a:t>BHT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关键技术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全相联存储器实现，</a:t>
            </a:r>
            <a:r>
              <a:rPr lang="en-US" altLang="zh-CN" dirty="0" smtClean="0"/>
              <a:t>LRU</a:t>
            </a:r>
            <a:r>
              <a:rPr lang="zh-CN" altLang="en-US" dirty="0" smtClean="0"/>
              <a:t>调度实现</a:t>
            </a:r>
            <a:endParaRPr lang="en-US" altLang="zh-CN" dirty="0" smtClean="0"/>
          </a:p>
          <a:p>
            <a:pPr lvl="1"/>
            <a:r>
              <a:rPr lang="zh-CN" altLang="en-US" dirty="0"/>
              <a:t>双</a:t>
            </a:r>
            <a:r>
              <a:rPr lang="zh-CN" altLang="en-US" dirty="0" smtClean="0"/>
              <a:t>位预测状态机实现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71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72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58392"/>
            <a:ext cx="8218487" cy="328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课程设计团队天梯赛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每班</a:t>
            </a:r>
            <a:r>
              <a:rPr lang="en-US" altLang="zh-CN" dirty="0" smtClean="0"/>
              <a:t>4-5</a:t>
            </a:r>
            <a:r>
              <a:rPr lang="zh-CN" altLang="en-US" dirty="0" smtClean="0"/>
              <a:t>只队伍，各班前两名团队有分数奖励（</a:t>
            </a:r>
            <a:r>
              <a:rPr lang="en-US" altLang="zh-CN" dirty="0" smtClean="0"/>
              <a:t>3/2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原不及格的队员成绩不计入团队总成绩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重修生</a:t>
            </a:r>
            <a:r>
              <a:rPr lang="en-US" altLang="zh-CN" dirty="0" smtClean="0"/>
              <a:t>/</a:t>
            </a:r>
            <a:r>
              <a:rPr lang="zh-CN" altLang="en-US" dirty="0" smtClean="0"/>
              <a:t>留级生</a:t>
            </a:r>
            <a:r>
              <a:rPr lang="zh-CN" altLang="en-US" dirty="0"/>
              <a:t>不计</a:t>
            </a:r>
            <a:r>
              <a:rPr lang="zh-CN" altLang="en-US" dirty="0" smtClean="0"/>
              <a:t>入团队总成绩</a:t>
            </a:r>
            <a:endParaRPr lang="en-US" altLang="zh-CN" dirty="0"/>
          </a:p>
          <a:p>
            <a:r>
              <a:rPr lang="zh-CN" altLang="en-US" dirty="0" smtClean="0"/>
              <a:t>合作学习，互帮互助，团队精神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每日上午</a:t>
            </a:r>
            <a:r>
              <a:rPr lang="en-US" altLang="zh-CN" dirty="0" smtClean="0"/>
              <a:t>8:00-8:30</a:t>
            </a:r>
            <a:r>
              <a:rPr lang="zh-CN" altLang="en-US" dirty="0" smtClean="0"/>
              <a:t>团队会议，轮值主席，轮值记录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团队内有抄袭者团队全体罚分（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各团队自选团队杰出贡献奖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人（加</a:t>
            </a:r>
            <a:r>
              <a:rPr lang="en-US" altLang="zh-CN" dirty="0" smtClean="0"/>
              <a:t>3/2</a:t>
            </a:r>
            <a:r>
              <a:rPr lang="zh-CN" altLang="en-US" dirty="0" smtClean="0"/>
              <a:t>分</a:t>
            </a:r>
            <a:r>
              <a:rPr lang="zh-CN" altLang="en-US" dirty="0"/>
              <a:t>奖励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会议记录不完整团队取消团队贡献奖和天梯赛奖励</a:t>
            </a:r>
            <a:endParaRPr lang="en-US" altLang="zh-CN" dirty="0"/>
          </a:p>
          <a:p>
            <a:r>
              <a:rPr lang="zh-CN" altLang="en-US" dirty="0" smtClean="0"/>
              <a:t>奖励分数加到总分中，加爆为止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8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任务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开发板设计</a:t>
            </a:r>
            <a:r>
              <a:rPr lang="en-US" altLang="zh-CN" dirty="0"/>
              <a:t>5</a:t>
            </a:r>
            <a:r>
              <a:rPr lang="zh-CN" altLang="en-US" dirty="0"/>
              <a:t>段流水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27+4</a:t>
            </a:r>
            <a:r>
              <a:rPr lang="zh-CN" altLang="en-US" dirty="0" smtClean="0"/>
              <a:t>条教师指定的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指令（每人一个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位代号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支持中断处理机制</a:t>
            </a:r>
            <a:endParaRPr lang="zh-CN" altLang="en-US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5</a:t>
            </a:r>
            <a:r>
              <a:rPr lang="zh-CN" altLang="en-US" dirty="0"/>
              <a:t>段流水机制，可处理数据冒险，结构冒险，分支冒险</a:t>
            </a:r>
          </a:p>
          <a:p>
            <a:pPr lvl="1"/>
            <a:r>
              <a:rPr lang="zh-CN" altLang="en-US" dirty="0"/>
              <a:t>扩展功能</a:t>
            </a:r>
            <a:r>
              <a:rPr lang="zh-CN" altLang="en-US" dirty="0" smtClean="0"/>
              <a:t>（中断机制，动态</a:t>
            </a:r>
            <a:r>
              <a:rPr lang="zh-CN" altLang="en-US" dirty="0"/>
              <a:t>分支预测）</a:t>
            </a:r>
          </a:p>
          <a:p>
            <a:pPr lvl="1"/>
            <a:r>
              <a:rPr lang="zh-CN" altLang="en-US" dirty="0"/>
              <a:t>能正确运行标准测试</a:t>
            </a:r>
            <a:r>
              <a:rPr lang="zh-CN" altLang="en-US" dirty="0" smtClean="0"/>
              <a:t>程序和自</a:t>
            </a:r>
            <a:r>
              <a:rPr lang="zh-CN" altLang="en-US" dirty="0"/>
              <a:t>编测试</a:t>
            </a:r>
            <a:r>
              <a:rPr lang="zh-CN" altLang="en-US" dirty="0" smtClean="0"/>
              <a:t>程序（测试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指令）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自动统计功能</a:t>
            </a:r>
          </a:p>
          <a:p>
            <a:pPr lvl="2"/>
            <a:r>
              <a:rPr lang="zh-CN" altLang="en-US" dirty="0" smtClean="0"/>
              <a:t>运行</a:t>
            </a:r>
            <a:r>
              <a:rPr dirty="0" smtClean="0"/>
              <a:t>周期</a:t>
            </a:r>
            <a:r>
              <a:rPr lang="zh-CN" altLang="en-US" dirty="0" smtClean="0"/>
              <a:t>数</a:t>
            </a:r>
            <a:endParaRPr lang="en-US" dirty="0" smtClean="0"/>
          </a:p>
          <a:p>
            <a:pPr lvl="2"/>
            <a:r>
              <a:rPr lang="zh-CN" altLang="en-US" dirty="0" smtClean="0"/>
              <a:t>插入气泡数，</a:t>
            </a:r>
            <a:r>
              <a:rPr lang="en-US" altLang="zh-CN" dirty="0" smtClean="0"/>
              <a:t>Load Use</a:t>
            </a:r>
            <a:r>
              <a:rPr lang="zh-CN" altLang="en-US" dirty="0" smtClean="0"/>
              <a:t>冲突次数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无条件跳转次数，有条件成功跳转次数，失败跳转次数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分支预测成功，失败次数等（分支预测相关）</a:t>
            </a:r>
            <a:endParaRPr lang="en-US" altLang="zh-CN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576</TotalTime>
  <Words>3953</Words>
  <Application>Microsoft Office PowerPoint</Application>
  <PresentationFormat>全屏显示(4:3)</PresentationFormat>
  <Paragraphs>902</Paragraphs>
  <Slides>72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7" baseType="lpstr">
      <vt:lpstr>黑体</vt:lpstr>
      <vt:lpstr>华文细黑</vt:lpstr>
      <vt:lpstr>华文新魏</vt:lpstr>
      <vt:lpstr>华文中宋</vt:lpstr>
      <vt:lpstr>宋体</vt:lpstr>
      <vt:lpstr>微软雅黑</vt:lpstr>
      <vt:lpstr>Arial</vt:lpstr>
      <vt:lpstr>Arial Black</vt:lpstr>
      <vt:lpstr>Tahoma</vt:lpstr>
      <vt:lpstr>Verdana</vt:lpstr>
      <vt:lpstr>Wingdings</vt:lpstr>
      <vt:lpstr>2_nordridesign</vt:lpstr>
      <vt:lpstr>1_nordridesign</vt:lpstr>
      <vt:lpstr>1_Profile</vt:lpstr>
      <vt:lpstr>Picture</vt:lpstr>
      <vt:lpstr>PowerPoint 演示文稿</vt:lpstr>
      <vt:lpstr>准备工作</vt:lpstr>
      <vt:lpstr>教学目标</vt:lpstr>
      <vt:lpstr>教师团队</vt:lpstr>
      <vt:lpstr>纪律要求 </vt:lpstr>
      <vt:lpstr>成绩评定</vt:lpstr>
      <vt:lpstr>进度安排</vt:lpstr>
      <vt:lpstr>课程设计团队天梯赛</vt:lpstr>
      <vt:lpstr>课程设计任务</vt:lpstr>
      <vt:lpstr>课程设计实验环境</vt:lpstr>
      <vt:lpstr>课程设计路径及评分标准(百分制)</vt:lpstr>
      <vt:lpstr>我们的口号</vt:lpstr>
      <vt:lpstr>各阶段检查要求</vt:lpstr>
      <vt:lpstr>各阶段检查要求</vt:lpstr>
      <vt:lpstr>注意事项</vt:lpstr>
      <vt:lpstr>注意事项</vt:lpstr>
      <vt:lpstr>注意事项</vt:lpstr>
      <vt:lpstr>注意事项</vt:lpstr>
      <vt:lpstr>PowerPoint 演示文稿</vt:lpstr>
      <vt:lpstr>中断实现规范</vt:lpstr>
      <vt:lpstr>中断电路检查规范</vt:lpstr>
      <vt:lpstr>中断请求信号生成电路参考</vt:lpstr>
      <vt:lpstr>中断机制18问</vt:lpstr>
      <vt:lpstr>中断机制18问</vt:lpstr>
      <vt:lpstr>中断机制18问</vt:lpstr>
      <vt:lpstr>中断仲裁电路（单级中断无INM）</vt:lpstr>
      <vt:lpstr>PowerPoint 演示文稿</vt:lpstr>
      <vt:lpstr>PowerPoint 演示文稿</vt:lpstr>
      <vt:lpstr>流水线原理</vt:lpstr>
      <vt:lpstr>指令周期细分</vt:lpstr>
      <vt:lpstr>非流水线时空图</vt:lpstr>
      <vt:lpstr>流水线时空图</vt:lpstr>
      <vt:lpstr>为何要使用流水线技术</vt:lpstr>
      <vt:lpstr>理想流水线</vt:lpstr>
      <vt:lpstr>PowerPoint 演示文稿</vt:lpstr>
      <vt:lpstr>指令流水线？</vt:lpstr>
      <vt:lpstr>单周期MIPS处理器改流水线</vt:lpstr>
      <vt:lpstr>单周期改五段流水（分段）</vt:lpstr>
      <vt:lpstr>消除结构相关的理想流水线</vt:lpstr>
      <vt:lpstr>5段流水控制信号传递</vt:lpstr>
      <vt:lpstr>接口定义（仅供参考）</vt:lpstr>
      <vt:lpstr>数据相关</vt:lpstr>
      <vt:lpstr>相关检测</vt:lpstr>
      <vt:lpstr>数据相关</vt:lpstr>
      <vt:lpstr>理想流水线</vt:lpstr>
      <vt:lpstr>理想指令流水线</vt:lpstr>
      <vt:lpstr>理想指令流水线</vt:lpstr>
      <vt:lpstr>单周期改五段流水（分段）</vt:lpstr>
      <vt:lpstr>5段流水控制数据与信号传递</vt:lpstr>
      <vt:lpstr>流水线的相关冲突（hazzard）</vt:lpstr>
      <vt:lpstr>数据相关</vt:lpstr>
      <vt:lpstr>数据相关处理</vt:lpstr>
      <vt:lpstr>相关检测</vt:lpstr>
      <vt:lpstr>数据相关处理机制</vt:lpstr>
      <vt:lpstr>插入气泡</vt:lpstr>
      <vt:lpstr>插入气泡</vt:lpstr>
      <vt:lpstr>插入气泡</vt:lpstr>
      <vt:lpstr>插入气泡</vt:lpstr>
      <vt:lpstr>插入气泡</vt:lpstr>
      <vt:lpstr>气泡处理流程</vt:lpstr>
      <vt:lpstr>分支相关</vt:lpstr>
      <vt:lpstr>分支相关</vt:lpstr>
      <vt:lpstr>插入气泡总结</vt:lpstr>
      <vt:lpstr>数据重定向</vt:lpstr>
      <vt:lpstr>Load Use相关（不能重定向）</vt:lpstr>
      <vt:lpstr>Load Use相关</vt:lpstr>
      <vt:lpstr>Load Use相关</vt:lpstr>
      <vt:lpstr>全冒险处理机制的流水CPU</vt:lpstr>
      <vt:lpstr>LOGISIM流水示意图</vt:lpstr>
      <vt:lpstr>流水需要考虑的问题</vt:lpstr>
      <vt:lpstr>动态分支预测要求</vt:lpstr>
      <vt:lpstr>PowerPoint 演示文稿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Tiger</cp:lastModifiedBy>
  <cp:revision>1096</cp:revision>
  <dcterms:created xsi:type="dcterms:W3CDTF">2009-09-14T03:13:00Z</dcterms:created>
  <dcterms:modified xsi:type="dcterms:W3CDTF">2018-02-24T09:32:50Z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