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75"/>
  </p:notesMasterIdLst>
  <p:handoutMasterIdLst>
    <p:handoutMasterId r:id="rId76"/>
  </p:handoutMasterIdLst>
  <p:sldIdLst>
    <p:sldId id="551" r:id="rId4"/>
    <p:sldId id="1536" r:id="rId5"/>
    <p:sldId id="1749" r:id="rId6"/>
    <p:sldId id="1503" r:id="rId7"/>
    <p:sldId id="1465" r:id="rId8"/>
    <p:sldId id="1466" r:id="rId9"/>
    <p:sldId id="1600" r:id="rId10"/>
    <p:sldId id="1461" r:id="rId11"/>
    <p:sldId id="1460" r:id="rId12"/>
    <p:sldId id="1606" r:id="rId13"/>
    <p:sldId id="1681" r:id="rId14"/>
    <p:sldId id="1746" r:id="rId15"/>
    <p:sldId id="1747" r:id="rId16"/>
    <p:sldId id="1513" r:id="rId17"/>
    <p:sldId id="1687" r:id="rId18"/>
    <p:sldId id="1688" r:id="rId19"/>
    <p:sldId id="1689" r:id="rId20"/>
    <p:sldId id="1693" r:id="rId21"/>
    <p:sldId id="1695" r:id="rId22"/>
    <p:sldId id="1696" r:id="rId23"/>
    <p:sldId id="1697" r:id="rId24"/>
    <p:sldId id="1690" r:id="rId25"/>
    <p:sldId id="1691" r:id="rId26"/>
    <p:sldId id="1692" r:id="rId27"/>
    <p:sldId id="1602" r:id="rId28"/>
    <p:sldId id="1603" r:id="rId29"/>
    <p:sldId id="1694" r:id="rId30"/>
    <p:sldId id="1514" r:id="rId31"/>
    <p:sldId id="1515" r:id="rId32"/>
    <p:sldId id="1517" r:id="rId33"/>
    <p:sldId id="1551" r:id="rId34"/>
    <p:sldId id="1537" r:id="rId35"/>
    <p:sldId id="1523" r:id="rId36"/>
    <p:sldId id="1538" r:id="rId37"/>
    <p:sldId id="1521" r:id="rId38"/>
    <p:sldId id="1522" r:id="rId39"/>
    <p:sldId id="1524" r:id="rId40"/>
    <p:sldId id="1525" r:id="rId41"/>
    <p:sldId id="1526" r:id="rId42"/>
    <p:sldId id="1527" r:id="rId43"/>
    <p:sldId id="1528" r:id="rId44"/>
    <p:sldId id="1529" r:id="rId45"/>
    <p:sldId id="1530" r:id="rId46"/>
    <p:sldId id="1552" r:id="rId47"/>
    <p:sldId id="1553" r:id="rId48"/>
    <p:sldId id="1554" r:id="rId49"/>
    <p:sldId id="1555" r:id="rId50"/>
    <p:sldId id="1556" r:id="rId51"/>
    <p:sldId id="1557" r:id="rId52"/>
    <p:sldId id="1558" r:id="rId53"/>
    <p:sldId id="1559" r:id="rId54"/>
    <p:sldId id="1576" r:id="rId55"/>
    <p:sldId id="1577" r:id="rId56"/>
    <p:sldId id="1578" r:id="rId57"/>
    <p:sldId id="1579" r:id="rId58"/>
    <p:sldId id="1580" r:id="rId59"/>
    <p:sldId id="1581" r:id="rId60"/>
    <p:sldId id="1750" r:id="rId61"/>
    <p:sldId id="1751" r:id="rId62"/>
    <p:sldId id="1583" r:id="rId63"/>
    <p:sldId id="1584" r:id="rId64"/>
    <p:sldId id="1585" r:id="rId65"/>
    <p:sldId id="1586" r:id="rId66"/>
    <p:sldId id="1587" r:id="rId67"/>
    <p:sldId id="1588" r:id="rId68"/>
    <p:sldId id="1589" r:id="rId69"/>
    <p:sldId id="1596" r:id="rId70"/>
    <p:sldId id="1597" r:id="rId71"/>
    <p:sldId id="1598" r:id="rId72"/>
    <p:sldId id="1686" r:id="rId73"/>
    <p:sldId id="1748" r:id="rId74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3366CC"/>
    <a:srgbClr val="0099FF"/>
    <a:srgbClr val="86BC64"/>
    <a:srgbClr val="0E706E"/>
    <a:srgbClr val="FF9999"/>
    <a:srgbClr val="0D7157"/>
    <a:srgbClr val="FF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6" autoAdjust="0"/>
    <p:restoredTop sz="87772" autoAdjust="0"/>
  </p:normalViewPr>
  <p:slideViewPr>
    <p:cSldViewPr>
      <p:cViewPr>
        <p:scale>
          <a:sx n="66" d="100"/>
          <a:sy n="66" d="100"/>
        </p:scale>
        <p:origin x="2670" y="1068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2018/2/25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669290" indent="-257175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029335" indent="-205740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441450" indent="-205740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853565" indent="-205740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265045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677160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088640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500755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9D3C67-C948-4D9A-9979-B49B29D4C651}" type="slidenum"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</a:rPr>
              <a:t>48</a:t>
            </a:fld>
            <a:endParaRPr lang="en-US" altLang="zh-CN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18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00405" indent="-269240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077595" indent="-215265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508760" indent="-215265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1939925" indent="-215265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370455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801620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232785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663950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fld id="{44799E48-D669-48C7-B227-E101B190558E}" type="slidenum"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en-US" altLang="zh-CN" sz="11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59" name="矩形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27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CE2BF8-7B8D-44E3-92EE-5C3067DEEE52}" type="slidenum">
              <a:rPr lang="en-US" altLang="zh-CN" sz="1100" i="0" smtClean="0"/>
              <a:t>28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4D8D43-B4FE-4C9D-9660-E5CE3AE88197}" type="slidenum">
              <a:rPr lang="en-US" altLang="zh-CN" sz="1100" i="0" smtClean="0"/>
              <a:t>29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29A2C-C7C5-495D-A014-B2139C7AF0D4}" type="slidenum">
              <a:rPr lang="en-US" altLang="zh-CN" sz="1100" i="0" smtClean="0"/>
              <a:t>30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29A2C-C7C5-495D-A014-B2139C7AF0D4}" type="slidenum">
              <a:rPr lang="en-US" altLang="zh-CN" sz="1100" i="0" smtClean="0"/>
              <a:t>31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9B77AA-D4DC-4A0B-9454-6C380FE9EACA}" type="slidenum">
              <a:rPr lang="en-US" altLang="zh-CN" sz="1100" i="0" smtClean="0"/>
              <a:t>35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7" name="Picture 131" descr="j0242087[1]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280828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10</a:t>
            </a:fld>
            <a:r>
              <a:rPr lang="en-US" altLang="zh-CN" smtClean="0"/>
              <a:t>- </a:t>
            </a:r>
            <a:endParaRPr lang="en-US" altLang="zh-CN"/>
          </a:p>
        </p:txBody>
      </p:sp>
      <p:cxnSp>
        <p:nvCxnSpPr>
          <p:cNvPr id="35" name="Straight Connector 25"/>
          <p:cNvCxnSpPr/>
          <p:nvPr/>
        </p:nvCxnSpPr>
        <p:spPr>
          <a:xfrm flipV="1">
            <a:off x="2064932" y="1535150"/>
            <a:ext cx="1586108" cy="298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625255" y="1523354"/>
            <a:ext cx="1527513" cy="11796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8" name="Elbow Connector 44"/>
          <p:cNvCxnSpPr/>
          <p:nvPr/>
        </p:nvCxnSpPr>
        <p:spPr>
          <a:xfrm rot="5400000">
            <a:off x="6792191" y="1881667"/>
            <a:ext cx="1770940" cy="1029261"/>
          </a:xfrm>
          <a:prstGeom prst="bentConnector3">
            <a:avLst>
              <a:gd name="adj1" fmla="val 99685"/>
            </a:avLst>
          </a:prstGeom>
          <a:noFill/>
          <a:ln w="38100" cap="flat" cmpd="sng" algn="ctr">
            <a:solidFill>
              <a:srgbClr val="F8D35E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Connector 67"/>
          <p:cNvCxnSpPr/>
          <p:nvPr/>
        </p:nvCxnSpPr>
        <p:spPr>
          <a:xfrm flipH="1">
            <a:off x="4625255" y="3298742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40" name="Straight Connector 68"/>
          <p:cNvCxnSpPr/>
          <p:nvPr/>
        </p:nvCxnSpPr>
        <p:spPr>
          <a:xfrm>
            <a:off x="1969487" y="5047246"/>
            <a:ext cx="1091421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dash"/>
            <a:miter lim="800000"/>
            <a:headEnd type="oval"/>
            <a:tailEnd type="triangle"/>
          </a:ln>
          <a:effectLst/>
        </p:spPr>
      </p:cxnSp>
      <p:cxnSp>
        <p:nvCxnSpPr>
          <p:cNvPr id="54" name="Elbow Connector 44"/>
          <p:cNvCxnSpPr/>
          <p:nvPr/>
        </p:nvCxnSpPr>
        <p:spPr>
          <a:xfrm rot="5400000">
            <a:off x="1328091" y="4532659"/>
            <a:ext cx="497048" cy="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8D35E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Straight Connector 34"/>
          <p:cNvCxnSpPr/>
          <p:nvPr/>
        </p:nvCxnSpPr>
        <p:spPr>
          <a:xfrm>
            <a:off x="3991061" y="5054881"/>
            <a:ext cx="1288697" cy="0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dash"/>
            <a:miter lim="800000"/>
            <a:headEnd type="oval"/>
            <a:tailEnd type="triangle"/>
          </a:ln>
          <a:effectLst/>
        </p:spPr>
      </p:cxnSp>
      <p:grpSp>
        <p:nvGrpSpPr>
          <p:cNvPr id="115" name="组合 114"/>
          <p:cNvGrpSpPr/>
          <p:nvPr/>
        </p:nvGrpSpPr>
        <p:grpSpPr>
          <a:xfrm>
            <a:off x="3651039" y="3078490"/>
            <a:ext cx="2448273" cy="1460737"/>
            <a:chOff x="5362008" y="3145871"/>
            <a:chExt cx="2448273" cy="1460737"/>
          </a:xfrm>
          <a:solidFill>
            <a:schemeClr val="bg1"/>
          </a:solidFill>
        </p:grpSpPr>
        <p:sp>
          <p:nvSpPr>
            <p:cNvPr id="50" name="文本框 49"/>
            <p:cNvSpPr txBox="1"/>
            <p:nvPr/>
          </p:nvSpPr>
          <p:spPr>
            <a:xfrm>
              <a:off x="5362008" y="3577323"/>
              <a:ext cx="193266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54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62009" y="3854094"/>
              <a:ext cx="2448272" cy="7525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重定向机制设计，</a:t>
              </a: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5702030" y="3145871"/>
              <a:ext cx="406553" cy="406551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580252" y="1285100"/>
            <a:ext cx="1871681" cy="1763828"/>
            <a:chOff x="1059260" y="1343408"/>
            <a:chExt cx="1871681" cy="1763828"/>
          </a:xfrm>
        </p:grpSpPr>
        <p:sp>
          <p:nvSpPr>
            <p:cNvPr id="41" name="文本框 40"/>
            <p:cNvSpPr txBox="1"/>
            <p:nvPr/>
          </p:nvSpPr>
          <p:spPr>
            <a:xfrm>
              <a:off x="1059261" y="1857399"/>
              <a:ext cx="1754505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42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59260" y="2134662"/>
              <a:ext cx="1871681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设计中断相关硬件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设计中断演示程序（及格了）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245"/>
            <p:cNvSpPr/>
            <p:nvPr/>
          </p:nvSpPr>
          <p:spPr bwMode="auto">
            <a:xfrm>
              <a:off x="1379752" y="1343408"/>
              <a:ext cx="414992" cy="41499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FF7C8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271801" y="4802478"/>
            <a:ext cx="2205371" cy="1514575"/>
            <a:chOff x="4409553" y="4818984"/>
            <a:chExt cx="2205371" cy="1514575"/>
          </a:xfrm>
        </p:grpSpPr>
        <p:sp>
          <p:nvSpPr>
            <p:cNvPr id="67" name="文本框 66"/>
            <p:cNvSpPr txBox="1"/>
            <p:nvPr/>
          </p:nvSpPr>
          <p:spPr>
            <a:xfrm>
              <a:off x="4427984" y="5334708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+6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409553" y="5581045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分支预测机制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boss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来了！！！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15"/>
            <p:cNvSpPr>
              <a:spLocks noEditPoints="1"/>
            </p:cNvSpPr>
            <p:nvPr/>
          </p:nvSpPr>
          <p:spPr bwMode="auto">
            <a:xfrm>
              <a:off x="4570811" y="4818984"/>
              <a:ext cx="398312" cy="485063"/>
            </a:xfrm>
            <a:custGeom>
              <a:avLst/>
              <a:gdLst>
                <a:gd name="T0" fmla="*/ 18 w 36"/>
                <a:gd name="T1" fmla="*/ 5 h 44"/>
                <a:gd name="T2" fmla="*/ 36 w 36"/>
                <a:gd name="T3" fmla="*/ 23 h 44"/>
                <a:gd name="T4" fmla="*/ 22 w 36"/>
                <a:gd name="T5" fmla="*/ 40 h 44"/>
                <a:gd name="T6" fmla="*/ 31 w 36"/>
                <a:gd name="T7" fmla="*/ 43 h 44"/>
                <a:gd name="T8" fmla="*/ 31 w 36"/>
                <a:gd name="T9" fmla="*/ 44 h 44"/>
                <a:gd name="T10" fmla="*/ 5 w 36"/>
                <a:gd name="T11" fmla="*/ 44 h 44"/>
                <a:gd name="T12" fmla="*/ 5 w 36"/>
                <a:gd name="T13" fmla="*/ 43 h 44"/>
                <a:gd name="T14" fmla="*/ 13 w 36"/>
                <a:gd name="T15" fmla="*/ 40 h 44"/>
                <a:gd name="T16" fmla="*/ 0 w 36"/>
                <a:gd name="T17" fmla="*/ 23 h 44"/>
                <a:gd name="T18" fmla="*/ 18 w 36"/>
                <a:gd name="T19" fmla="*/ 5 h 44"/>
                <a:gd name="T20" fmla="*/ 18 w 36"/>
                <a:gd name="T21" fmla="*/ 5 h 44"/>
                <a:gd name="T22" fmla="*/ 17 w 36"/>
                <a:gd name="T23" fmla="*/ 21 h 44"/>
                <a:gd name="T24" fmla="*/ 16 w 36"/>
                <a:gd name="T25" fmla="*/ 16 h 44"/>
                <a:gd name="T26" fmla="*/ 18 w 36"/>
                <a:gd name="T27" fmla="*/ 14 h 44"/>
                <a:gd name="T28" fmla="*/ 19 w 36"/>
                <a:gd name="T29" fmla="*/ 16 h 44"/>
                <a:gd name="T30" fmla="*/ 18 w 36"/>
                <a:gd name="T31" fmla="*/ 21 h 44"/>
                <a:gd name="T32" fmla="*/ 19 w 36"/>
                <a:gd name="T33" fmla="*/ 23 h 44"/>
                <a:gd name="T34" fmla="*/ 19 w 36"/>
                <a:gd name="T35" fmla="*/ 24 h 44"/>
                <a:gd name="T36" fmla="*/ 24 w 36"/>
                <a:gd name="T37" fmla="*/ 28 h 44"/>
                <a:gd name="T38" fmla="*/ 27 w 36"/>
                <a:gd name="T39" fmla="*/ 32 h 44"/>
                <a:gd name="T40" fmla="*/ 22 w 36"/>
                <a:gd name="T41" fmla="*/ 29 h 44"/>
                <a:gd name="T42" fmla="*/ 19 w 36"/>
                <a:gd name="T43" fmla="*/ 24 h 44"/>
                <a:gd name="T44" fmla="*/ 18 w 36"/>
                <a:gd name="T45" fmla="*/ 25 h 44"/>
                <a:gd name="T46" fmla="*/ 16 w 36"/>
                <a:gd name="T47" fmla="*/ 23 h 44"/>
                <a:gd name="T48" fmla="*/ 17 w 36"/>
                <a:gd name="T49" fmla="*/ 21 h 44"/>
                <a:gd name="T50" fmla="*/ 17 w 36"/>
                <a:gd name="T51" fmla="*/ 21 h 44"/>
                <a:gd name="T52" fmla="*/ 4 w 36"/>
                <a:gd name="T53" fmla="*/ 22 h 44"/>
                <a:gd name="T54" fmla="*/ 6 w 36"/>
                <a:gd name="T55" fmla="*/ 22 h 44"/>
                <a:gd name="T56" fmla="*/ 6 w 36"/>
                <a:gd name="T57" fmla="*/ 24 h 44"/>
                <a:gd name="T58" fmla="*/ 4 w 36"/>
                <a:gd name="T59" fmla="*/ 24 h 44"/>
                <a:gd name="T60" fmla="*/ 17 w 36"/>
                <a:gd name="T61" fmla="*/ 37 h 44"/>
                <a:gd name="T62" fmla="*/ 17 w 36"/>
                <a:gd name="T63" fmla="*/ 35 h 44"/>
                <a:gd name="T64" fmla="*/ 18 w 36"/>
                <a:gd name="T65" fmla="*/ 35 h 44"/>
                <a:gd name="T66" fmla="*/ 18 w 36"/>
                <a:gd name="T67" fmla="*/ 37 h 44"/>
                <a:gd name="T68" fmla="*/ 32 w 36"/>
                <a:gd name="T69" fmla="*/ 24 h 44"/>
                <a:gd name="T70" fmla="*/ 29 w 36"/>
                <a:gd name="T71" fmla="*/ 24 h 44"/>
                <a:gd name="T72" fmla="*/ 29 w 36"/>
                <a:gd name="T73" fmla="*/ 22 h 44"/>
                <a:gd name="T74" fmla="*/ 32 w 36"/>
                <a:gd name="T75" fmla="*/ 22 h 44"/>
                <a:gd name="T76" fmla="*/ 18 w 36"/>
                <a:gd name="T77" fmla="*/ 9 h 44"/>
                <a:gd name="T78" fmla="*/ 18 w 36"/>
                <a:gd name="T79" fmla="*/ 11 h 44"/>
                <a:gd name="T80" fmla="*/ 17 w 36"/>
                <a:gd name="T81" fmla="*/ 11 h 44"/>
                <a:gd name="T82" fmla="*/ 17 w 36"/>
                <a:gd name="T83" fmla="*/ 9 h 44"/>
                <a:gd name="T84" fmla="*/ 4 w 36"/>
                <a:gd name="T85" fmla="*/ 22 h 44"/>
                <a:gd name="T86" fmla="*/ 4 w 36"/>
                <a:gd name="T87" fmla="*/ 22 h 44"/>
                <a:gd name="T88" fmla="*/ 17 w 36"/>
                <a:gd name="T89" fmla="*/ 0 h 44"/>
                <a:gd name="T90" fmla="*/ 19 w 36"/>
                <a:gd name="T91" fmla="*/ 0 h 44"/>
                <a:gd name="T92" fmla="*/ 20 w 36"/>
                <a:gd name="T93" fmla="*/ 2 h 44"/>
                <a:gd name="T94" fmla="*/ 20 w 36"/>
                <a:gd name="T95" fmla="*/ 4 h 44"/>
                <a:gd name="T96" fmla="*/ 18 w 36"/>
                <a:gd name="T97" fmla="*/ 3 h 44"/>
                <a:gd name="T98" fmla="*/ 15 w 36"/>
                <a:gd name="T99" fmla="*/ 4 h 44"/>
                <a:gd name="T100" fmla="*/ 15 w 36"/>
                <a:gd name="T101" fmla="*/ 2 h 44"/>
                <a:gd name="T102" fmla="*/ 17 w 36"/>
                <a:gd name="T103" fmla="*/ 0 h 44"/>
                <a:gd name="T104" fmla="*/ 17 w 36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" h="44">
                  <a:moveTo>
                    <a:pt x="18" y="5"/>
                  </a:moveTo>
                  <a:cubicBezTo>
                    <a:pt x="27" y="5"/>
                    <a:pt x="36" y="13"/>
                    <a:pt x="36" y="23"/>
                  </a:cubicBezTo>
                  <a:cubicBezTo>
                    <a:pt x="36" y="31"/>
                    <a:pt x="30" y="39"/>
                    <a:pt x="22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6" y="39"/>
                    <a:pt x="0" y="31"/>
                    <a:pt x="0" y="23"/>
                  </a:cubicBezTo>
                  <a:cubicBezTo>
                    <a:pt x="0" y="13"/>
                    <a:pt x="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lose/>
                  <a:moveTo>
                    <a:pt x="17" y="21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7" y="25"/>
                    <a:pt x="16" y="24"/>
                    <a:pt x="16" y="23"/>
                  </a:cubicBezTo>
                  <a:cubicBezTo>
                    <a:pt x="16" y="22"/>
                    <a:pt x="16" y="22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lose/>
                  <a:moveTo>
                    <a:pt x="4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31"/>
                    <a:pt x="10" y="36"/>
                    <a:pt x="17" y="37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5" y="36"/>
                    <a:pt x="31" y="31"/>
                    <a:pt x="3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15"/>
                    <a:pt x="25" y="9"/>
                    <a:pt x="18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0" y="9"/>
                    <a:pt x="4" y="15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1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219921" y="3068960"/>
            <a:ext cx="2463704" cy="1426910"/>
            <a:chOff x="5470459" y="1393360"/>
            <a:chExt cx="2463704" cy="1426910"/>
          </a:xfrm>
        </p:grpSpPr>
        <p:sp>
          <p:nvSpPr>
            <p:cNvPr id="44" name="文本框 43"/>
            <p:cNvSpPr txBox="1"/>
            <p:nvPr/>
          </p:nvSpPr>
          <p:spPr>
            <a:xfrm>
              <a:off x="5470459" y="1824047"/>
              <a:ext cx="1512168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85891" y="2067756"/>
              <a:ext cx="2448272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插入气泡解决数据冲突（跑起来了耶）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 rot="2908013">
              <a:off x="5690482" y="1379420"/>
              <a:ext cx="435910" cy="463789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17842" y="1351987"/>
            <a:ext cx="2728244" cy="1469030"/>
            <a:chOff x="5866544" y="1351507"/>
            <a:chExt cx="2728244" cy="1469030"/>
          </a:xfrm>
        </p:grpSpPr>
        <p:cxnSp>
          <p:nvCxnSpPr>
            <p:cNvPr id="37" name="Straight Connector 39"/>
            <p:cNvCxnSpPr/>
            <p:nvPr/>
          </p:nvCxnSpPr>
          <p:spPr>
            <a:xfrm>
              <a:off x="6911732" y="1534670"/>
              <a:ext cx="1028640" cy="298"/>
            </a:xfrm>
            <a:prstGeom prst="line">
              <a:avLst/>
            </a:prstGeom>
            <a:noFill/>
            <a:ln w="38100" cap="rnd" cmpd="sng" algn="ctr">
              <a:solidFill>
                <a:srgbClr val="F8D35E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sp>
          <p:nvSpPr>
            <p:cNvPr id="43" name="文本框 42"/>
            <p:cNvSpPr txBox="1"/>
            <p:nvPr/>
          </p:nvSpPr>
          <p:spPr>
            <a:xfrm>
              <a:off x="5866544" y="1794329"/>
              <a:ext cx="2728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47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874142" y="2068023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好矬，只能跑几条指令）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6171862" y="1351507"/>
              <a:ext cx="411817" cy="379351"/>
              <a:chOff x="4076704" y="3759197"/>
              <a:chExt cx="1530351" cy="1409703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99" name="Freeform 244"/>
              <p:cNvSpPr>
                <a:spLocks noEditPoints="1"/>
              </p:cNvSpPr>
              <p:nvPr/>
            </p:nvSpPr>
            <p:spPr bwMode="auto">
              <a:xfrm>
                <a:off x="4692656" y="3759197"/>
                <a:ext cx="914399" cy="915985"/>
              </a:xfrm>
              <a:custGeom>
                <a:avLst/>
                <a:gdLst>
                  <a:gd name="T0" fmla="*/ 221 w 244"/>
                  <a:gd name="T1" fmla="*/ 22 h 244"/>
                  <a:gd name="T2" fmla="*/ 141 w 244"/>
                  <a:gd name="T3" fmla="*/ 22 h 244"/>
                  <a:gd name="T4" fmla="*/ 0 w 244"/>
                  <a:gd name="T5" fmla="*/ 164 h 244"/>
                  <a:gd name="T6" fmla="*/ 80 w 244"/>
                  <a:gd name="T7" fmla="*/ 244 h 244"/>
                  <a:gd name="T8" fmla="*/ 221 w 244"/>
                  <a:gd name="T9" fmla="*/ 102 h 244"/>
                  <a:gd name="T10" fmla="*/ 221 w 244"/>
                  <a:gd name="T11" fmla="*/ 22 h 244"/>
                  <a:gd name="T12" fmla="*/ 48 w 244"/>
                  <a:gd name="T13" fmla="*/ 165 h 244"/>
                  <a:gd name="T14" fmla="*/ 38 w 244"/>
                  <a:gd name="T15" fmla="*/ 156 h 244"/>
                  <a:gd name="T16" fmla="*/ 158 w 244"/>
                  <a:gd name="T17" fmla="*/ 36 h 244"/>
                  <a:gd name="T18" fmla="*/ 168 w 244"/>
                  <a:gd name="T19" fmla="*/ 36 h 244"/>
                  <a:gd name="T20" fmla="*/ 168 w 244"/>
                  <a:gd name="T21" fmla="*/ 46 h 244"/>
                  <a:gd name="T22" fmla="*/ 48 w 244"/>
                  <a:gd name="T23" fmla="*/ 165 h 244"/>
                  <a:gd name="T24" fmla="*/ 68 w 244"/>
                  <a:gd name="T25" fmla="*/ 185 h 244"/>
                  <a:gd name="T26" fmla="*/ 58 w 244"/>
                  <a:gd name="T27" fmla="*/ 176 h 244"/>
                  <a:gd name="T28" fmla="*/ 188 w 244"/>
                  <a:gd name="T29" fmla="*/ 46 h 244"/>
                  <a:gd name="T30" fmla="*/ 197 w 244"/>
                  <a:gd name="T31" fmla="*/ 46 h 244"/>
                  <a:gd name="T32" fmla="*/ 197 w 244"/>
                  <a:gd name="T33" fmla="*/ 56 h 244"/>
                  <a:gd name="T34" fmla="*/ 68 w 244"/>
                  <a:gd name="T35" fmla="*/ 185 h 244"/>
                  <a:gd name="T36" fmla="*/ 88 w 244"/>
                  <a:gd name="T37" fmla="*/ 205 h 244"/>
                  <a:gd name="T38" fmla="*/ 78 w 244"/>
                  <a:gd name="T39" fmla="*/ 196 h 244"/>
                  <a:gd name="T40" fmla="*/ 198 w 244"/>
                  <a:gd name="T41" fmla="*/ 76 h 244"/>
                  <a:gd name="T42" fmla="*/ 207 w 244"/>
                  <a:gd name="T43" fmla="*/ 76 h 244"/>
                  <a:gd name="T44" fmla="*/ 207 w 244"/>
                  <a:gd name="T45" fmla="*/ 86 h 244"/>
                  <a:gd name="T46" fmla="*/ 88 w 244"/>
                  <a:gd name="T47" fmla="*/ 20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4" h="244">
                    <a:moveTo>
                      <a:pt x="221" y="22"/>
                    </a:moveTo>
                    <a:cubicBezTo>
                      <a:pt x="199" y="0"/>
                      <a:pt x="163" y="0"/>
                      <a:pt x="141" y="2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221" y="102"/>
                      <a:pt x="221" y="102"/>
                      <a:pt x="221" y="102"/>
                    </a:cubicBezTo>
                    <a:cubicBezTo>
                      <a:pt x="244" y="80"/>
                      <a:pt x="244" y="44"/>
                      <a:pt x="221" y="22"/>
                    </a:cubicBezTo>
                    <a:close/>
                    <a:moveTo>
                      <a:pt x="48" y="165"/>
                    </a:moveTo>
                    <a:cubicBezTo>
                      <a:pt x="38" y="156"/>
                      <a:pt x="38" y="156"/>
                      <a:pt x="38" y="15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1" y="34"/>
                      <a:pt x="165" y="34"/>
                      <a:pt x="168" y="36"/>
                    </a:cubicBezTo>
                    <a:cubicBezTo>
                      <a:pt x="170" y="39"/>
                      <a:pt x="170" y="43"/>
                      <a:pt x="168" y="46"/>
                    </a:cubicBezTo>
                    <a:lnTo>
                      <a:pt x="48" y="165"/>
                    </a:lnTo>
                    <a:close/>
                    <a:moveTo>
                      <a:pt x="68" y="185"/>
                    </a:moveTo>
                    <a:cubicBezTo>
                      <a:pt x="58" y="176"/>
                      <a:pt x="58" y="176"/>
                      <a:pt x="58" y="176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91" y="44"/>
                      <a:pt x="195" y="44"/>
                      <a:pt x="197" y="46"/>
                    </a:cubicBezTo>
                    <a:cubicBezTo>
                      <a:pt x="200" y="49"/>
                      <a:pt x="200" y="53"/>
                      <a:pt x="197" y="56"/>
                    </a:cubicBezTo>
                    <a:lnTo>
                      <a:pt x="68" y="185"/>
                    </a:lnTo>
                    <a:close/>
                    <a:moveTo>
                      <a:pt x="88" y="205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198" y="76"/>
                      <a:pt x="198" y="76"/>
                      <a:pt x="198" y="76"/>
                    </a:cubicBezTo>
                    <a:cubicBezTo>
                      <a:pt x="200" y="73"/>
                      <a:pt x="205" y="73"/>
                      <a:pt x="207" y="76"/>
                    </a:cubicBezTo>
                    <a:cubicBezTo>
                      <a:pt x="210" y="79"/>
                      <a:pt x="210" y="83"/>
                      <a:pt x="207" y="86"/>
                    </a:cubicBezTo>
                    <a:lnTo>
                      <a:pt x="88" y="20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5"/>
              <p:cNvSpPr/>
              <p:nvPr/>
            </p:nvSpPr>
            <p:spPr bwMode="auto">
              <a:xfrm>
                <a:off x="4194356" y="4441821"/>
                <a:ext cx="633416" cy="628647"/>
              </a:xfrm>
              <a:custGeom>
                <a:avLst/>
                <a:gdLst>
                  <a:gd name="T0" fmla="*/ 257 w 399"/>
                  <a:gd name="T1" fmla="*/ 236 h 396"/>
                  <a:gd name="T2" fmla="*/ 241 w 399"/>
                  <a:gd name="T3" fmla="*/ 219 h 396"/>
                  <a:gd name="T4" fmla="*/ 399 w 399"/>
                  <a:gd name="T5" fmla="*/ 61 h 396"/>
                  <a:gd name="T6" fmla="*/ 335 w 399"/>
                  <a:gd name="T7" fmla="*/ 0 h 396"/>
                  <a:gd name="T8" fmla="*/ 179 w 399"/>
                  <a:gd name="T9" fmla="*/ 156 h 396"/>
                  <a:gd name="T10" fmla="*/ 160 w 399"/>
                  <a:gd name="T11" fmla="*/ 139 h 396"/>
                  <a:gd name="T12" fmla="*/ 125 w 399"/>
                  <a:gd name="T13" fmla="*/ 160 h 396"/>
                  <a:gd name="T14" fmla="*/ 0 w 399"/>
                  <a:gd name="T15" fmla="*/ 359 h 396"/>
                  <a:gd name="T16" fmla="*/ 38 w 399"/>
                  <a:gd name="T17" fmla="*/ 396 h 396"/>
                  <a:gd name="T18" fmla="*/ 236 w 399"/>
                  <a:gd name="T19" fmla="*/ 274 h 396"/>
                  <a:gd name="T20" fmla="*/ 257 w 399"/>
                  <a:gd name="T21" fmla="*/ 23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396">
                    <a:moveTo>
                      <a:pt x="257" y="236"/>
                    </a:moveTo>
                    <a:lnTo>
                      <a:pt x="241" y="219"/>
                    </a:lnTo>
                    <a:lnTo>
                      <a:pt x="399" y="61"/>
                    </a:lnTo>
                    <a:lnTo>
                      <a:pt x="335" y="0"/>
                    </a:lnTo>
                    <a:lnTo>
                      <a:pt x="179" y="156"/>
                    </a:lnTo>
                    <a:lnTo>
                      <a:pt x="160" y="139"/>
                    </a:lnTo>
                    <a:lnTo>
                      <a:pt x="125" y="160"/>
                    </a:lnTo>
                    <a:lnTo>
                      <a:pt x="0" y="359"/>
                    </a:lnTo>
                    <a:lnTo>
                      <a:pt x="38" y="396"/>
                    </a:lnTo>
                    <a:lnTo>
                      <a:pt x="236" y="274"/>
                    </a:lnTo>
                    <a:lnTo>
                      <a:pt x="257" y="2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6"/>
              <p:cNvSpPr/>
              <p:nvPr/>
            </p:nvSpPr>
            <p:spPr bwMode="auto">
              <a:xfrm>
                <a:off x="4076704" y="3771898"/>
                <a:ext cx="671513" cy="669923"/>
              </a:xfrm>
              <a:custGeom>
                <a:avLst/>
                <a:gdLst>
                  <a:gd name="T0" fmla="*/ 90 w 179"/>
                  <a:gd name="T1" fmla="*/ 0 h 179"/>
                  <a:gd name="T2" fmla="*/ 67 w 179"/>
                  <a:gd name="T3" fmla="*/ 3 h 179"/>
                  <a:gd name="T4" fmla="*/ 70 w 179"/>
                  <a:gd name="T5" fmla="*/ 5 h 179"/>
                  <a:gd name="T6" fmla="*/ 102 w 179"/>
                  <a:gd name="T7" fmla="*/ 37 h 179"/>
                  <a:gd name="T8" fmla="*/ 102 w 179"/>
                  <a:gd name="T9" fmla="*/ 96 h 179"/>
                  <a:gd name="T10" fmla="*/ 42 w 179"/>
                  <a:gd name="T11" fmla="*/ 96 h 179"/>
                  <a:gd name="T12" fmla="*/ 10 w 179"/>
                  <a:gd name="T13" fmla="*/ 64 h 179"/>
                  <a:gd name="T14" fmla="*/ 6 w 179"/>
                  <a:gd name="T15" fmla="*/ 59 h 179"/>
                  <a:gd name="T16" fmla="*/ 0 w 179"/>
                  <a:gd name="T17" fmla="*/ 89 h 179"/>
                  <a:gd name="T18" fmla="*/ 90 w 179"/>
                  <a:gd name="T19" fmla="*/ 179 h 179"/>
                  <a:gd name="T20" fmla="*/ 179 w 179"/>
                  <a:gd name="T21" fmla="*/ 89 h 179"/>
                  <a:gd name="T22" fmla="*/ 90 w 179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82" y="0"/>
                      <a:pt x="75" y="1"/>
                      <a:pt x="67" y="3"/>
                    </a:cubicBezTo>
                    <a:cubicBezTo>
                      <a:pt x="68" y="4"/>
                      <a:pt x="69" y="4"/>
                      <a:pt x="70" y="5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18" y="53"/>
                      <a:pt x="118" y="80"/>
                      <a:pt x="102" y="96"/>
                    </a:cubicBezTo>
                    <a:cubicBezTo>
                      <a:pt x="85" y="113"/>
                      <a:pt x="59" y="113"/>
                      <a:pt x="42" y="96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7" y="61"/>
                      <a:pt x="6" y="59"/>
                    </a:cubicBezTo>
                    <a:cubicBezTo>
                      <a:pt x="2" y="68"/>
                      <a:pt x="0" y="79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47"/>
              <p:cNvSpPr>
                <a:spLocks noEditPoints="1"/>
              </p:cNvSpPr>
              <p:nvPr/>
            </p:nvSpPr>
            <p:spPr bwMode="auto">
              <a:xfrm>
                <a:off x="4905375" y="4565648"/>
                <a:ext cx="604835" cy="603252"/>
              </a:xfrm>
              <a:custGeom>
                <a:avLst/>
                <a:gdLst>
                  <a:gd name="T0" fmla="*/ 142 w 161"/>
                  <a:gd name="T1" fmla="*/ 142 h 161"/>
                  <a:gd name="T2" fmla="*/ 142 w 161"/>
                  <a:gd name="T3" fmla="*/ 71 h 161"/>
                  <a:gd name="T4" fmla="*/ 70 w 161"/>
                  <a:gd name="T5" fmla="*/ 0 h 161"/>
                  <a:gd name="T6" fmla="*/ 0 w 161"/>
                  <a:gd name="T7" fmla="*/ 70 h 161"/>
                  <a:gd name="T8" fmla="*/ 72 w 161"/>
                  <a:gd name="T9" fmla="*/ 142 h 161"/>
                  <a:gd name="T10" fmla="*/ 142 w 161"/>
                  <a:gd name="T11" fmla="*/ 142 h 161"/>
                  <a:gd name="T12" fmla="*/ 94 w 161"/>
                  <a:gd name="T13" fmla="*/ 94 h 161"/>
                  <a:gd name="T14" fmla="*/ 123 w 161"/>
                  <a:gd name="T15" fmla="*/ 94 h 161"/>
                  <a:gd name="T16" fmla="*/ 123 w 161"/>
                  <a:gd name="T17" fmla="*/ 123 h 161"/>
                  <a:gd name="T18" fmla="*/ 94 w 161"/>
                  <a:gd name="T19" fmla="*/ 123 h 161"/>
                  <a:gd name="T20" fmla="*/ 94 w 161"/>
                  <a:gd name="T21" fmla="*/ 9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61">
                    <a:moveTo>
                      <a:pt x="142" y="142"/>
                    </a:moveTo>
                    <a:cubicBezTo>
                      <a:pt x="161" y="122"/>
                      <a:pt x="161" y="91"/>
                      <a:pt x="142" y="7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72" y="142"/>
                      <a:pt x="72" y="142"/>
                      <a:pt x="72" y="142"/>
                    </a:cubicBezTo>
                    <a:cubicBezTo>
                      <a:pt x="91" y="161"/>
                      <a:pt x="122" y="161"/>
                      <a:pt x="142" y="142"/>
                    </a:cubicBezTo>
                    <a:close/>
                    <a:moveTo>
                      <a:pt x="94" y="94"/>
                    </a:moveTo>
                    <a:cubicBezTo>
                      <a:pt x="102" y="86"/>
                      <a:pt x="115" y="86"/>
                      <a:pt x="123" y="94"/>
                    </a:cubicBezTo>
                    <a:cubicBezTo>
                      <a:pt x="131" y="102"/>
                      <a:pt x="131" y="115"/>
                      <a:pt x="123" y="123"/>
                    </a:cubicBezTo>
                    <a:cubicBezTo>
                      <a:pt x="115" y="131"/>
                      <a:pt x="102" y="131"/>
                      <a:pt x="94" y="123"/>
                    </a:cubicBezTo>
                    <a:cubicBezTo>
                      <a:pt x="86" y="115"/>
                      <a:pt x="86" y="102"/>
                      <a:pt x="94" y="9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995669" y="4792154"/>
            <a:ext cx="2241550" cy="1558329"/>
            <a:chOff x="2080175" y="4780343"/>
            <a:chExt cx="2241550" cy="1558329"/>
          </a:xfrm>
        </p:grpSpPr>
        <p:sp>
          <p:nvSpPr>
            <p:cNvPr id="63" name="文本框 62"/>
            <p:cNvSpPr txBox="1"/>
            <p:nvPr/>
          </p:nvSpPr>
          <p:spPr>
            <a:xfrm>
              <a:off x="2080175" y="5309298"/>
              <a:ext cx="224155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断流水线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080175" y="5586158"/>
              <a:ext cx="224155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 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（是不是有点小牛叉）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11"/>
            <p:cNvSpPr>
              <a:spLocks noEditPoints="1"/>
            </p:cNvSpPr>
            <p:nvPr/>
          </p:nvSpPr>
          <p:spPr bwMode="auto">
            <a:xfrm>
              <a:off x="2274137" y="4780343"/>
              <a:ext cx="497663" cy="510184"/>
            </a:xfrm>
            <a:custGeom>
              <a:avLst/>
              <a:gdLst>
                <a:gd name="T0" fmla="*/ 33 w 67"/>
                <a:gd name="T1" fmla="*/ 32 h 69"/>
                <a:gd name="T2" fmla="*/ 37 w 67"/>
                <a:gd name="T3" fmla="*/ 36 h 69"/>
                <a:gd name="T4" fmla="*/ 41 w 67"/>
                <a:gd name="T5" fmla="*/ 46 h 69"/>
                <a:gd name="T6" fmla="*/ 40 w 67"/>
                <a:gd name="T7" fmla="*/ 56 h 69"/>
                <a:gd name="T8" fmla="*/ 32 w 67"/>
                <a:gd name="T9" fmla="*/ 62 h 69"/>
                <a:gd name="T10" fmla="*/ 24 w 67"/>
                <a:gd name="T11" fmla="*/ 65 h 69"/>
                <a:gd name="T12" fmla="*/ 15 w 67"/>
                <a:gd name="T13" fmla="*/ 64 h 69"/>
                <a:gd name="T14" fmla="*/ 9 w 67"/>
                <a:gd name="T15" fmla="*/ 60 h 69"/>
                <a:gd name="T16" fmla="*/ 5 w 67"/>
                <a:gd name="T17" fmla="*/ 54 h 69"/>
                <a:gd name="T18" fmla="*/ 4 w 67"/>
                <a:gd name="T19" fmla="*/ 45 h 69"/>
                <a:gd name="T20" fmla="*/ 8 w 67"/>
                <a:gd name="T21" fmla="*/ 37 h 69"/>
                <a:gd name="T22" fmla="*/ 13 w 67"/>
                <a:gd name="T23" fmla="*/ 29 h 69"/>
                <a:gd name="T24" fmla="*/ 24 w 67"/>
                <a:gd name="T25" fmla="*/ 28 h 69"/>
                <a:gd name="T26" fmla="*/ 53 w 67"/>
                <a:gd name="T27" fmla="*/ 14 h 69"/>
                <a:gd name="T28" fmla="*/ 46 w 67"/>
                <a:gd name="T29" fmla="*/ 16 h 69"/>
                <a:gd name="T30" fmla="*/ 43 w 67"/>
                <a:gd name="T31" fmla="*/ 18 h 69"/>
                <a:gd name="T32" fmla="*/ 39 w 67"/>
                <a:gd name="T33" fmla="*/ 25 h 69"/>
                <a:gd name="T34" fmla="*/ 39 w 67"/>
                <a:gd name="T35" fmla="*/ 32 h 69"/>
                <a:gd name="T36" fmla="*/ 44 w 67"/>
                <a:gd name="T37" fmla="*/ 37 h 69"/>
                <a:gd name="T38" fmla="*/ 50 w 67"/>
                <a:gd name="T39" fmla="*/ 40 h 69"/>
                <a:gd name="T40" fmla="*/ 56 w 67"/>
                <a:gd name="T41" fmla="*/ 40 h 69"/>
                <a:gd name="T42" fmla="*/ 60 w 67"/>
                <a:gd name="T43" fmla="*/ 38 h 69"/>
                <a:gd name="T44" fmla="*/ 64 w 67"/>
                <a:gd name="T45" fmla="*/ 34 h 69"/>
                <a:gd name="T46" fmla="*/ 65 w 67"/>
                <a:gd name="T47" fmla="*/ 28 h 69"/>
                <a:gd name="T48" fmla="*/ 63 w 67"/>
                <a:gd name="T49" fmla="*/ 22 h 69"/>
                <a:gd name="T50" fmla="*/ 60 w 67"/>
                <a:gd name="T51" fmla="*/ 16 h 69"/>
                <a:gd name="T52" fmla="*/ 57 w 67"/>
                <a:gd name="T53" fmla="*/ 25 h 69"/>
                <a:gd name="T54" fmla="*/ 49 w 67"/>
                <a:gd name="T55" fmla="*/ 31 h 69"/>
                <a:gd name="T56" fmla="*/ 55 w 67"/>
                <a:gd name="T57" fmla="*/ 27 h 69"/>
                <a:gd name="T58" fmla="*/ 51 w 67"/>
                <a:gd name="T59" fmla="*/ 30 h 69"/>
                <a:gd name="T60" fmla="*/ 55 w 67"/>
                <a:gd name="T61" fmla="*/ 27 h 69"/>
                <a:gd name="T62" fmla="*/ 52 w 67"/>
                <a:gd name="T63" fmla="*/ 36 h 69"/>
                <a:gd name="T64" fmla="*/ 54 w 67"/>
                <a:gd name="T65" fmla="*/ 20 h 69"/>
                <a:gd name="T66" fmla="*/ 28 w 67"/>
                <a:gd name="T67" fmla="*/ 1 h 69"/>
                <a:gd name="T68" fmla="*/ 21 w 67"/>
                <a:gd name="T69" fmla="*/ 3 h 69"/>
                <a:gd name="T70" fmla="*/ 18 w 67"/>
                <a:gd name="T71" fmla="*/ 5 h 69"/>
                <a:gd name="T72" fmla="*/ 14 w 67"/>
                <a:gd name="T73" fmla="*/ 12 h 69"/>
                <a:gd name="T74" fmla="*/ 14 w 67"/>
                <a:gd name="T75" fmla="*/ 19 h 69"/>
                <a:gd name="T76" fmla="*/ 19 w 67"/>
                <a:gd name="T77" fmla="*/ 23 h 69"/>
                <a:gd name="T78" fmla="*/ 25 w 67"/>
                <a:gd name="T79" fmla="*/ 26 h 69"/>
                <a:gd name="T80" fmla="*/ 31 w 67"/>
                <a:gd name="T81" fmla="*/ 26 h 69"/>
                <a:gd name="T82" fmla="*/ 35 w 67"/>
                <a:gd name="T83" fmla="*/ 24 h 69"/>
                <a:gd name="T84" fmla="*/ 39 w 67"/>
                <a:gd name="T85" fmla="*/ 20 h 69"/>
                <a:gd name="T86" fmla="*/ 40 w 67"/>
                <a:gd name="T87" fmla="*/ 14 h 69"/>
                <a:gd name="T88" fmla="*/ 38 w 67"/>
                <a:gd name="T89" fmla="*/ 8 h 69"/>
                <a:gd name="T90" fmla="*/ 35 w 67"/>
                <a:gd name="T91" fmla="*/ 2 h 69"/>
                <a:gd name="T92" fmla="*/ 32 w 67"/>
                <a:gd name="T93" fmla="*/ 12 h 69"/>
                <a:gd name="T94" fmla="*/ 24 w 67"/>
                <a:gd name="T95" fmla="*/ 18 h 69"/>
                <a:gd name="T96" fmla="*/ 30 w 67"/>
                <a:gd name="T97" fmla="*/ 13 h 69"/>
                <a:gd name="T98" fmla="*/ 26 w 67"/>
                <a:gd name="T99" fmla="*/ 16 h 69"/>
                <a:gd name="T100" fmla="*/ 30 w 67"/>
                <a:gd name="T101" fmla="*/ 13 h 69"/>
                <a:gd name="T102" fmla="*/ 27 w 67"/>
                <a:gd name="T103" fmla="*/ 23 h 69"/>
                <a:gd name="T104" fmla="*/ 29 w 67"/>
                <a:gd name="T105" fmla="*/ 7 h 69"/>
                <a:gd name="T106" fmla="*/ 14 w 67"/>
                <a:gd name="T107" fmla="*/ 48 h 69"/>
                <a:gd name="T108" fmla="*/ 28 w 67"/>
                <a:gd name="T109" fmla="*/ 48 h 69"/>
                <a:gd name="T110" fmla="*/ 21 w 67"/>
                <a:gd name="T111" fmla="*/ 45 h 69"/>
                <a:gd name="T112" fmla="*/ 21 w 67"/>
                <a:gd name="T113" fmla="*/ 52 h 69"/>
                <a:gd name="T114" fmla="*/ 29 w 67"/>
                <a:gd name="T115" fmla="*/ 40 h 69"/>
                <a:gd name="T116" fmla="*/ 13 w 67"/>
                <a:gd name="T117" fmla="*/ 56 h 69"/>
                <a:gd name="T118" fmla="*/ 29 w 67"/>
                <a:gd name="T11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69">
                  <a:moveTo>
                    <a:pt x="24" y="31"/>
                  </a:moveTo>
                  <a:cubicBezTo>
                    <a:pt x="25" y="32"/>
                    <a:pt x="26" y="32"/>
                    <a:pt x="27" y="32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1" y="30"/>
                    <a:pt x="32" y="31"/>
                    <a:pt x="33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3" y="36"/>
                    <a:pt x="33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7"/>
                    <a:pt x="39" y="39"/>
                    <a:pt x="40" y="40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8" y="44"/>
                    <a:pt x="38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8"/>
                    <a:pt x="42" y="49"/>
                    <a:pt x="41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7" y="53"/>
                    <a:pt x="37" y="54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9" y="58"/>
                    <a:pt x="38" y="60"/>
                    <a:pt x="37" y="61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3" y="61"/>
                    <a:pt x="32" y="61"/>
                    <a:pt x="32" y="62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2" y="66"/>
                    <a:pt x="30" y="67"/>
                    <a:pt x="29" y="67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5"/>
                    <a:pt x="25" y="65"/>
                    <a:pt x="24" y="65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2" y="69"/>
                    <a:pt x="20" y="69"/>
                    <a:pt x="18" y="69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7" y="65"/>
                    <a:pt x="16" y="65"/>
                    <a:pt x="15" y="64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7"/>
                    <a:pt x="10" y="66"/>
                    <a:pt x="9" y="65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1"/>
                    <a:pt x="9" y="61"/>
                    <a:pt x="9" y="60"/>
                  </a:cubicBezTo>
                  <a:cubicBezTo>
                    <a:pt x="8" y="60"/>
                    <a:pt x="8" y="60"/>
                    <a:pt x="8" y="59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59"/>
                    <a:pt x="2" y="58"/>
                    <a:pt x="2" y="56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4" y="53"/>
                    <a:pt x="4" y="52"/>
                    <a:pt x="4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49"/>
                    <a:pt x="0" y="47"/>
                    <a:pt x="1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3"/>
                    <a:pt x="5" y="4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8"/>
                    <a:pt x="3" y="37"/>
                    <a:pt x="5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9" y="36"/>
                  </a:cubicBezTo>
                  <a:cubicBezTo>
                    <a:pt x="9" y="36"/>
                    <a:pt x="10" y="35"/>
                    <a:pt x="10" y="3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1" y="30"/>
                    <a:pt x="13" y="2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1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2" y="28"/>
                    <a:pt x="24" y="28"/>
                  </a:cubicBezTo>
                  <a:cubicBezTo>
                    <a:pt x="24" y="31"/>
                    <a:pt x="24" y="31"/>
                    <a:pt x="24" y="31"/>
                  </a:cubicBezTo>
                  <a:close/>
                  <a:moveTo>
                    <a:pt x="56" y="17"/>
                  </a:move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4" y="14"/>
                    <a:pt x="53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7" y="15"/>
                    <a:pt x="46" y="16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9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1" y="20"/>
                    <a:pt x="41" y="21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1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6"/>
                    <a:pt x="38" y="27"/>
                    <a:pt x="39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40" y="34"/>
                    <a:pt x="41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6"/>
                  </a:cubicBezTo>
                  <a:cubicBezTo>
                    <a:pt x="44" y="36"/>
                    <a:pt x="44" y="36"/>
                    <a:pt x="44" y="37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5" y="40"/>
                    <a:pt x="46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8" y="39"/>
                    <a:pt x="49" y="39"/>
                    <a:pt x="50" y="4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2"/>
                    <a:pt x="52" y="43"/>
                    <a:pt x="53" y="42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5" y="40"/>
                    <a:pt x="56" y="4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8" y="42"/>
                    <a:pt x="59" y="41"/>
                    <a:pt x="60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2"/>
                    <a:pt x="64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29"/>
                    <a:pt x="67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7"/>
                    <a:pt x="65" y="26"/>
                    <a:pt x="64" y="25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3"/>
                    <a:pt x="66" y="22"/>
                    <a:pt x="65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1"/>
                    <a:pt x="62" y="21"/>
                    <a:pt x="62" y="21"/>
                  </a:cubicBezTo>
                  <a:cubicBezTo>
                    <a:pt x="62" y="20"/>
                    <a:pt x="62" y="20"/>
                    <a:pt x="61" y="2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7"/>
                    <a:pt x="61" y="16"/>
                    <a:pt x="60" y="1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7"/>
                    <a:pt x="57" y="17"/>
                    <a:pt x="56" y="17"/>
                  </a:cubicBezTo>
                  <a:close/>
                  <a:moveTo>
                    <a:pt x="53" y="23"/>
                  </a:moveTo>
                  <a:cubicBezTo>
                    <a:pt x="55" y="23"/>
                    <a:pt x="56" y="24"/>
                    <a:pt x="57" y="25"/>
                  </a:cubicBezTo>
                  <a:cubicBezTo>
                    <a:pt x="58" y="26"/>
                    <a:pt x="58" y="27"/>
                    <a:pt x="58" y="29"/>
                  </a:cubicBezTo>
                  <a:cubicBezTo>
                    <a:pt x="58" y="30"/>
                    <a:pt x="57" y="31"/>
                    <a:pt x="56" y="32"/>
                  </a:cubicBezTo>
                  <a:cubicBezTo>
                    <a:pt x="55" y="33"/>
                    <a:pt x="54" y="33"/>
                    <a:pt x="52" y="33"/>
                  </a:cubicBezTo>
                  <a:cubicBezTo>
                    <a:pt x="51" y="33"/>
                    <a:pt x="50" y="32"/>
                    <a:pt x="49" y="31"/>
                  </a:cubicBezTo>
                  <a:cubicBezTo>
                    <a:pt x="48" y="30"/>
                    <a:pt x="48" y="29"/>
                    <a:pt x="48" y="28"/>
                  </a:cubicBezTo>
                  <a:cubicBezTo>
                    <a:pt x="48" y="26"/>
                    <a:pt x="49" y="25"/>
                    <a:pt x="50" y="24"/>
                  </a:cubicBezTo>
                  <a:cubicBezTo>
                    <a:pt x="51" y="23"/>
                    <a:pt x="52" y="23"/>
                    <a:pt x="53" y="23"/>
                  </a:cubicBezTo>
                  <a:close/>
                  <a:moveTo>
                    <a:pt x="55" y="27"/>
                  </a:moveTo>
                  <a:cubicBezTo>
                    <a:pt x="55" y="27"/>
                    <a:pt x="55" y="28"/>
                    <a:pt x="55" y="28"/>
                  </a:cubicBezTo>
                  <a:cubicBezTo>
                    <a:pt x="55" y="29"/>
                    <a:pt x="55" y="30"/>
                    <a:pt x="54" y="30"/>
                  </a:cubicBezTo>
                  <a:cubicBezTo>
                    <a:pt x="54" y="30"/>
                    <a:pt x="53" y="31"/>
                    <a:pt x="53" y="31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1" y="29"/>
                    <a:pt x="50" y="29"/>
                    <a:pt x="51" y="28"/>
                  </a:cubicBezTo>
                  <a:cubicBezTo>
                    <a:pt x="51" y="27"/>
                    <a:pt x="51" y="27"/>
                    <a:pt x="51" y="26"/>
                  </a:cubicBezTo>
                  <a:cubicBezTo>
                    <a:pt x="52" y="26"/>
                    <a:pt x="52" y="26"/>
                    <a:pt x="53" y="26"/>
                  </a:cubicBezTo>
                  <a:cubicBezTo>
                    <a:pt x="54" y="26"/>
                    <a:pt x="54" y="26"/>
                    <a:pt x="55" y="27"/>
                  </a:cubicBezTo>
                  <a:close/>
                  <a:moveTo>
                    <a:pt x="59" y="23"/>
                  </a:moveTo>
                  <a:cubicBezTo>
                    <a:pt x="60" y="25"/>
                    <a:pt x="61" y="27"/>
                    <a:pt x="61" y="29"/>
                  </a:cubicBezTo>
                  <a:cubicBezTo>
                    <a:pt x="60" y="31"/>
                    <a:pt x="59" y="33"/>
                    <a:pt x="58" y="34"/>
                  </a:cubicBezTo>
                  <a:cubicBezTo>
                    <a:pt x="56" y="36"/>
                    <a:pt x="54" y="36"/>
                    <a:pt x="52" y="36"/>
                  </a:cubicBezTo>
                  <a:cubicBezTo>
                    <a:pt x="50" y="36"/>
                    <a:pt x="48" y="35"/>
                    <a:pt x="47" y="33"/>
                  </a:cubicBezTo>
                  <a:cubicBezTo>
                    <a:pt x="45" y="32"/>
                    <a:pt x="45" y="30"/>
                    <a:pt x="45" y="27"/>
                  </a:cubicBezTo>
                  <a:cubicBezTo>
                    <a:pt x="45" y="25"/>
                    <a:pt x="46" y="23"/>
                    <a:pt x="48" y="22"/>
                  </a:cubicBezTo>
                  <a:cubicBezTo>
                    <a:pt x="50" y="21"/>
                    <a:pt x="52" y="20"/>
                    <a:pt x="54" y="20"/>
                  </a:cubicBezTo>
                  <a:cubicBezTo>
                    <a:pt x="56" y="21"/>
                    <a:pt x="58" y="22"/>
                    <a:pt x="59" y="23"/>
                  </a:cubicBezTo>
                  <a:close/>
                  <a:moveTo>
                    <a:pt x="31" y="3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2" y="2"/>
                    <a:pt x="21" y="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6" y="7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4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7"/>
                    <a:pt x="16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6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6"/>
                    <a:pt x="20" y="27"/>
                    <a:pt x="21" y="2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7" y="29"/>
                    <a:pt x="28" y="2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30" y="27"/>
                    <a:pt x="31" y="2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5"/>
                    <a:pt x="35" y="24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19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3"/>
                    <a:pt x="40" y="13"/>
                    <a:pt x="40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0"/>
                    <a:pt x="41" y="9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7" y="8"/>
                    <a:pt x="37" y="7"/>
                  </a:cubicBezTo>
                  <a:cubicBezTo>
                    <a:pt x="37" y="7"/>
                    <a:pt x="37" y="7"/>
                    <a:pt x="36" y="7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6" y="3"/>
                    <a:pt x="35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3"/>
                  </a:cubicBezTo>
                  <a:close/>
                  <a:moveTo>
                    <a:pt x="28" y="10"/>
                  </a:moveTo>
                  <a:cubicBezTo>
                    <a:pt x="30" y="10"/>
                    <a:pt x="31" y="11"/>
                    <a:pt x="32" y="12"/>
                  </a:cubicBezTo>
                  <a:cubicBezTo>
                    <a:pt x="33" y="13"/>
                    <a:pt x="33" y="14"/>
                    <a:pt x="33" y="15"/>
                  </a:cubicBezTo>
                  <a:cubicBezTo>
                    <a:pt x="33" y="17"/>
                    <a:pt x="32" y="18"/>
                    <a:pt x="31" y="19"/>
                  </a:cubicBezTo>
                  <a:cubicBezTo>
                    <a:pt x="30" y="20"/>
                    <a:pt x="29" y="20"/>
                    <a:pt x="27" y="20"/>
                  </a:cubicBezTo>
                  <a:cubicBezTo>
                    <a:pt x="26" y="20"/>
                    <a:pt x="25" y="19"/>
                    <a:pt x="24" y="18"/>
                  </a:cubicBezTo>
                  <a:cubicBezTo>
                    <a:pt x="23" y="17"/>
                    <a:pt x="23" y="16"/>
                    <a:pt x="23" y="14"/>
                  </a:cubicBezTo>
                  <a:cubicBezTo>
                    <a:pt x="23" y="13"/>
                    <a:pt x="24" y="12"/>
                    <a:pt x="25" y="11"/>
                  </a:cubicBezTo>
                  <a:cubicBezTo>
                    <a:pt x="26" y="10"/>
                    <a:pt x="27" y="10"/>
                    <a:pt x="28" y="10"/>
                  </a:cubicBezTo>
                  <a:close/>
                  <a:moveTo>
                    <a:pt x="30" y="13"/>
                  </a:moveTo>
                  <a:cubicBezTo>
                    <a:pt x="30" y="14"/>
                    <a:pt x="30" y="14"/>
                    <a:pt x="30" y="15"/>
                  </a:cubicBezTo>
                  <a:cubicBezTo>
                    <a:pt x="30" y="16"/>
                    <a:pt x="30" y="16"/>
                    <a:pt x="29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26" y="14"/>
                    <a:pt x="26" y="13"/>
                    <a:pt x="26" y="13"/>
                  </a:cubicBezTo>
                  <a:cubicBezTo>
                    <a:pt x="27" y="13"/>
                    <a:pt x="28" y="12"/>
                    <a:pt x="28" y="13"/>
                  </a:cubicBezTo>
                  <a:cubicBezTo>
                    <a:pt x="29" y="13"/>
                    <a:pt x="29" y="13"/>
                    <a:pt x="30" y="13"/>
                  </a:cubicBezTo>
                  <a:close/>
                  <a:moveTo>
                    <a:pt x="34" y="10"/>
                  </a:moveTo>
                  <a:cubicBezTo>
                    <a:pt x="35" y="11"/>
                    <a:pt x="36" y="14"/>
                    <a:pt x="36" y="16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1" y="22"/>
                    <a:pt x="29" y="23"/>
                    <a:pt x="27" y="23"/>
                  </a:cubicBezTo>
                  <a:cubicBezTo>
                    <a:pt x="25" y="22"/>
                    <a:pt x="23" y="21"/>
                    <a:pt x="22" y="20"/>
                  </a:cubicBezTo>
                  <a:cubicBezTo>
                    <a:pt x="21" y="18"/>
                    <a:pt x="20" y="16"/>
                    <a:pt x="20" y="14"/>
                  </a:cubicBezTo>
                  <a:cubicBezTo>
                    <a:pt x="20" y="12"/>
                    <a:pt x="21" y="10"/>
                    <a:pt x="23" y="9"/>
                  </a:cubicBezTo>
                  <a:cubicBezTo>
                    <a:pt x="25" y="7"/>
                    <a:pt x="27" y="7"/>
                    <a:pt x="29" y="7"/>
                  </a:cubicBezTo>
                  <a:cubicBezTo>
                    <a:pt x="31" y="7"/>
                    <a:pt x="33" y="8"/>
                    <a:pt x="34" y="10"/>
                  </a:cubicBezTo>
                  <a:close/>
                  <a:moveTo>
                    <a:pt x="21" y="41"/>
                  </a:moveTo>
                  <a:cubicBezTo>
                    <a:pt x="19" y="41"/>
                    <a:pt x="17" y="42"/>
                    <a:pt x="16" y="43"/>
                  </a:cubicBezTo>
                  <a:cubicBezTo>
                    <a:pt x="14" y="44"/>
                    <a:pt x="14" y="46"/>
                    <a:pt x="14" y="48"/>
                  </a:cubicBezTo>
                  <a:cubicBezTo>
                    <a:pt x="14" y="50"/>
                    <a:pt x="14" y="52"/>
                    <a:pt x="16" y="54"/>
                  </a:cubicBezTo>
                  <a:cubicBezTo>
                    <a:pt x="17" y="55"/>
                    <a:pt x="19" y="56"/>
                    <a:pt x="21" y="56"/>
                  </a:cubicBezTo>
                  <a:cubicBezTo>
                    <a:pt x="23" y="56"/>
                    <a:pt x="25" y="55"/>
                    <a:pt x="26" y="54"/>
                  </a:cubicBezTo>
                  <a:cubicBezTo>
                    <a:pt x="28" y="52"/>
                    <a:pt x="28" y="50"/>
                    <a:pt x="28" y="48"/>
                  </a:cubicBezTo>
                  <a:cubicBezTo>
                    <a:pt x="28" y="46"/>
                    <a:pt x="28" y="44"/>
                    <a:pt x="26" y="43"/>
                  </a:cubicBezTo>
                  <a:cubicBezTo>
                    <a:pt x="25" y="42"/>
                    <a:pt x="23" y="41"/>
                    <a:pt x="21" y="41"/>
                  </a:cubicBezTo>
                  <a:close/>
                  <a:moveTo>
                    <a:pt x="23" y="46"/>
                  </a:moveTo>
                  <a:cubicBezTo>
                    <a:pt x="23" y="45"/>
                    <a:pt x="22" y="45"/>
                    <a:pt x="21" y="45"/>
                  </a:cubicBezTo>
                  <a:cubicBezTo>
                    <a:pt x="20" y="45"/>
                    <a:pt x="19" y="45"/>
                    <a:pt x="19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9"/>
                    <a:pt x="18" y="50"/>
                    <a:pt x="19" y="51"/>
                  </a:cubicBezTo>
                  <a:cubicBezTo>
                    <a:pt x="19" y="51"/>
                    <a:pt x="20" y="52"/>
                    <a:pt x="21" y="52"/>
                  </a:cubicBezTo>
                  <a:cubicBezTo>
                    <a:pt x="22" y="52"/>
                    <a:pt x="23" y="51"/>
                    <a:pt x="23" y="51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24" y="47"/>
                    <a:pt x="24" y="47"/>
                    <a:pt x="23" y="46"/>
                  </a:cubicBezTo>
                  <a:close/>
                  <a:moveTo>
                    <a:pt x="29" y="40"/>
                  </a:moveTo>
                  <a:cubicBezTo>
                    <a:pt x="27" y="38"/>
                    <a:pt x="24" y="37"/>
                    <a:pt x="21" y="37"/>
                  </a:cubicBezTo>
                  <a:cubicBezTo>
                    <a:pt x="18" y="37"/>
                    <a:pt x="15" y="38"/>
                    <a:pt x="13" y="40"/>
                  </a:cubicBezTo>
                  <a:cubicBezTo>
                    <a:pt x="11" y="42"/>
                    <a:pt x="10" y="45"/>
                    <a:pt x="10" y="48"/>
                  </a:cubicBezTo>
                  <a:cubicBezTo>
                    <a:pt x="10" y="51"/>
                    <a:pt x="11" y="54"/>
                    <a:pt x="13" y="56"/>
                  </a:cubicBezTo>
                  <a:cubicBezTo>
                    <a:pt x="15" y="58"/>
                    <a:pt x="18" y="60"/>
                    <a:pt x="21" y="60"/>
                  </a:cubicBezTo>
                  <a:cubicBezTo>
                    <a:pt x="24" y="60"/>
                    <a:pt x="27" y="58"/>
                    <a:pt x="29" y="56"/>
                  </a:cubicBezTo>
                  <a:cubicBezTo>
                    <a:pt x="31" y="54"/>
                    <a:pt x="32" y="51"/>
                    <a:pt x="32" y="48"/>
                  </a:cubicBezTo>
                  <a:cubicBezTo>
                    <a:pt x="32" y="45"/>
                    <a:pt x="31" y="42"/>
                    <a:pt x="29" y="40"/>
                  </a:cubicBezTo>
                  <a:close/>
                </a:path>
              </a:pathLst>
            </a:custGeom>
            <a:solidFill>
              <a:srgbClr val="0E7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1009726" y="3015584"/>
            <a:ext cx="2204867" cy="1286704"/>
            <a:chOff x="3203847" y="3077365"/>
            <a:chExt cx="2204867" cy="1286704"/>
          </a:xfrm>
        </p:grpSpPr>
        <p:sp>
          <p:nvSpPr>
            <p:cNvPr id="49" name="文本框 48"/>
            <p:cNvSpPr txBox="1"/>
            <p:nvPr/>
          </p:nvSpPr>
          <p:spPr>
            <a:xfrm>
              <a:off x="3203848" y="3575840"/>
              <a:ext cx="179705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203847" y="3853032"/>
              <a:ext cx="2204867" cy="51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上板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3433618" y="3077365"/>
              <a:ext cx="455586" cy="371718"/>
            </a:xfrm>
            <a:custGeom>
              <a:avLst/>
              <a:gdLst>
                <a:gd name="T0" fmla="*/ 22 w 67"/>
                <a:gd name="T1" fmla="*/ 52 h 52"/>
                <a:gd name="T2" fmla="*/ 30 w 67"/>
                <a:gd name="T3" fmla="*/ 52 h 52"/>
                <a:gd name="T4" fmla="*/ 32 w 67"/>
                <a:gd name="T5" fmla="*/ 51 h 52"/>
                <a:gd name="T6" fmla="*/ 32 w 67"/>
                <a:gd name="T7" fmla="*/ 34 h 52"/>
                <a:gd name="T8" fmla="*/ 27 w 67"/>
                <a:gd name="T9" fmla="*/ 31 h 52"/>
                <a:gd name="T10" fmla="*/ 20 w 67"/>
                <a:gd name="T11" fmla="*/ 35 h 52"/>
                <a:gd name="T12" fmla="*/ 20 w 67"/>
                <a:gd name="T13" fmla="*/ 51 h 52"/>
                <a:gd name="T14" fmla="*/ 22 w 67"/>
                <a:gd name="T15" fmla="*/ 52 h 52"/>
                <a:gd name="T16" fmla="*/ 0 w 67"/>
                <a:gd name="T17" fmla="*/ 34 h 52"/>
                <a:gd name="T18" fmla="*/ 25 w 67"/>
                <a:gd name="T19" fmla="*/ 19 h 52"/>
                <a:gd name="T20" fmla="*/ 27 w 67"/>
                <a:gd name="T21" fmla="*/ 18 h 52"/>
                <a:gd name="T22" fmla="*/ 28 w 67"/>
                <a:gd name="T23" fmla="*/ 19 h 52"/>
                <a:gd name="T24" fmla="*/ 36 w 67"/>
                <a:gd name="T25" fmla="*/ 23 h 52"/>
                <a:gd name="T26" fmla="*/ 56 w 67"/>
                <a:gd name="T27" fmla="*/ 6 h 52"/>
                <a:gd name="T28" fmla="*/ 53 w 67"/>
                <a:gd name="T29" fmla="*/ 3 h 52"/>
                <a:gd name="T30" fmla="*/ 60 w 67"/>
                <a:gd name="T31" fmla="*/ 1 h 52"/>
                <a:gd name="T32" fmla="*/ 67 w 67"/>
                <a:gd name="T33" fmla="*/ 0 h 52"/>
                <a:gd name="T34" fmla="*/ 65 w 67"/>
                <a:gd name="T35" fmla="*/ 7 h 52"/>
                <a:gd name="T36" fmla="*/ 63 w 67"/>
                <a:gd name="T37" fmla="*/ 14 h 52"/>
                <a:gd name="T38" fmla="*/ 60 w 67"/>
                <a:gd name="T39" fmla="*/ 10 h 52"/>
                <a:gd name="T40" fmla="*/ 38 w 67"/>
                <a:gd name="T41" fmla="*/ 29 h 52"/>
                <a:gd name="T42" fmla="*/ 36 w 67"/>
                <a:gd name="T43" fmla="*/ 31 h 52"/>
                <a:gd name="T44" fmla="*/ 35 w 67"/>
                <a:gd name="T45" fmla="*/ 30 h 52"/>
                <a:gd name="T46" fmla="*/ 27 w 67"/>
                <a:gd name="T47" fmla="*/ 25 h 52"/>
                <a:gd name="T48" fmla="*/ 3 w 67"/>
                <a:gd name="T49" fmla="*/ 39 h 52"/>
                <a:gd name="T50" fmla="*/ 0 w 67"/>
                <a:gd name="T51" fmla="*/ 34 h 52"/>
                <a:gd name="T52" fmla="*/ 6 w 67"/>
                <a:gd name="T53" fmla="*/ 52 h 52"/>
                <a:gd name="T54" fmla="*/ 14 w 67"/>
                <a:gd name="T55" fmla="*/ 52 h 52"/>
                <a:gd name="T56" fmla="*/ 16 w 67"/>
                <a:gd name="T57" fmla="*/ 51 h 52"/>
                <a:gd name="T58" fmla="*/ 16 w 67"/>
                <a:gd name="T59" fmla="*/ 38 h 52"/>
                <a:gd name="T60" fmla="*/ 4 w 67"/>
                <a:gd name="T61" fmla="*/ 44 h 52"/>
                <a:gd name="T62" fmla="*/ 4 w 67"/>
                <a:gd name="T63" fmla="*/ 51 h 52"/>
                <a:gd name="T64" fmla="*/ 6 w 67"/>
                <a:gd name="T65" fmla="*/ 52 h 52"/>
                <a:gd name="T66" fmla="*/ 38 w 67"/>
                <a:gd name="T67" fmla="*/ 52 h 52"/>
                <a:gd name="T68" fmla="*/ 46 w 67"/>
                <a:gd name="T69" fmla="*/ 52 h 52"/>
                <a:gd name="T70" fmla="*/ 48 w 67"/>
                <a:gd name="T71" fmla="*/ 51 h 52"/>
                <a:gd name="T72" fmla="*/ 48 w 67"/>
                <a:gd name="T73" fmla="*/ 27 h 52"/>
                <a:gd name="T74" fmla="*/ 48 w 67"/>
                <a:gd name="T75" fmla="*/ 27 h 52"/>
                <a:gd name="T76" fmla="*/ 37 w 67"/>
                <a:gd name="T77" fmla="*/ 37 h 52"/>
                <a:gd name="T78" fmla="*/ 37 w 67"/>
                <a:gd name="T79" fmla="*/ 36 h 52"/>
                <a:gd name="T80" fmla="*/ 37 w 67"/>
                <a:gd name="T81" fmla="*/ 51 h 52"/>
                <a:gd name="T82" fmla="*/ 38 w 67"/>
                <a:gd name="T83" fmla="*/ 52 h 52"/>
                <a:gd name="T84" fmla="*/ 55 w 67"/>
                <a:gd name="T85" fmla="*/ 52 h 52"/>
                <a:gd name="T86" fmla="*/ 62 w 67"/>
                <a:gd name="T87" fmla="*/ 52 h 52"/>
                <a:gd name="T88" fmla="*/ 64 w 67"/>
                <a:gd name="T89" fmla="*/ 51 h 52"/>
                <a:gd name="T90" fmla="*/ 64 w 67"/>
                <a:gd name="T91" fmla="*/ 22 h 52"/>
                <a:gd name="T92" fmla="*/ 60 w 67"/>
                <a:gd name="T93" fmla="*/ 17 h 52"/>
                <a:gd name="T94" fmla="*/ 53 w 67"/>
                <a:gd name="T95" fmla="*/ 23 h 52"/>
                <a:gd name="T96" fmla="*/ 53 w 67"/>
                <a:gd name="T97" fmla="*/ 51 h 52"/>
                <a:gd name="T98" fmla="*/ 55 w 67"/>
                <a:gd name="T9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52">
                  <a:moveTo>
                    <a:pt x="22" y="52"/>
                  </a:moveTo>
                  <a:cubicBezTo>
                    <a:pt x="25" y="52"/>
                    <a:pt x="28" y="52"/>
                    <a:pt x="30" y="52"/>
                  </a:cubicBezTo>
                  <a:cubicBezTo>
                    <a:pt x="31" y="52"/>
                    <a:pt x="32" y="52"/>
                    <a:pt x="32" y="51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2"/>
                    <a:pt x="21" y="52"/>
                    <a:pt x="22" y="52"/>
                  </a:cubicBezTo>
                  <a:close/>
                  <a:moveTo>
                    <a:pt x="0" y="34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6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5" y="52"/>
                    <a:pt x="16" y="52"/>
                    <a:pt x="16" y="5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2"/>
                    <a:pt x="6" y="52"/>
                  </a:cubicBezTo>
                  <a:close/>
                  <a:moveTo>
                    <a:pt x="38" y="52"/>
                  </a:moveTo>
                  <a:cubicBezTo>
                    <a:pt x="41" y="52"/>
                    <a:pt x="44" y="52"/>
                    <a:pt x="46" y="52"/>
                  </a:cubicBezTo>
                  <a:cubicBezTo>
                    <a:pt x="47" y="52"/>
                    <a:pt x="48" y="52"/>
                    <a:pt x="48" y="51"/>
                  </a:cubicBezTo>
                  <a:cubicBezTo>
                    <a:pt x="48" y="43"/>
                    <a:pt x="48" y="3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2"/>
                    <a:pt x="37" y="52"/>
                    <a:pt x="38" y="52"/>
                  </a:cubicBezTo>
                  <a:close/>
                  <a:moveTo>
                    <a:pt x="55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3" y="52"/>
                    <a:pt x="64" y="52"/>
                    <a:pt x="64" y="5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4" y="52"/>
                    <a:pt x="55" y="5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252504" y="4831201"/>
            <a:ext cx="1846242" cy="1271035"/>
            <a:chOff x="6758206" y="4837142"/>
            <a:chExt cx="1846242" cy="1271035"/>
          </a:xfrm>
        </p:grpSpPr>
        <p:sp>
          <p:nvSpPr>
            <p:cNvPr id="70" name="文本框 69"/>
            <p:cNvSpPr txBox="1"/>
            <p:nvPr/>
          </p:nvSpPr>
          <p:spPr>
            <a:xfrm>
              <a:off x="6758206" y="5338736"/>
              <a:ext cx="18462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顺利通关（爽）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0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方案最高</a:t>
              </a:r>
              <a:r>
                <a:rPr lang="en-US" altLang="zh-CN" sz="10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74</a:t>
              </a:r>
              <a:r>
                <a:rPr lang="zh-CN" altLang="en-US" sz="10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0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i="0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0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方案最高</a:t>
              </a:r>
              <a:r>
                <a:rPr lang="en-US" altLang="zh-CN" sz="10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68</a:t>
              </a:r>
              <a:r>
                <a:rPr lang="zh-CN" altLang="en-US" sz="10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7" name="组合 207"/>
            <p:cNvPicPr>
              <a:picLocks noChangeArrowheads="1"/>
            </p:cNvPicPr>
            <p:nvPr/>
          </p:nvPicPr>
          <p:blipFill>
            <a:blip r:embed="rId2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096" y="4837142"/>
              <a:ext cx="518160" cy="40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987885" y="1270625"/>
            <a:ext cx="2226708" cy="1598126"/>
            <a:chOff x="736587" y="1270145"/>
            <a:chExt cx="2226708" cy="1598126"/>
          </a:xfrm>
        </p:grpSpPr>
        <p:sp>
          <p:nvSpPr>
            <p:cNvPr id="5" name="文本框 4"/>
            <p:cNvSpPr txBox="1"/>
            <p:nvPr/>
          </p:nvSpPr>
          <p:spPr>
            <a:xfrm>
              <a:off x="736587" y="1819085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8429" y="2115757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8" name="Picture 131" descr="j0242087[1]"/>
            <p:cNvPicPr>
              <a:picLocks noChangeAspect="1"/>
            </p:cNvPicPr>
            <p:nvPr/>
          </p:nvPicPr>
          <p:blipFill>
            <a:blip r:embed="rId3">
              <a:biLevel thresh="50000"/>
              <a:grayscl/>
            </a:blip>
            <a:stretch>
              <a:fillRect/>
            </a:stretch>
          </p:blipFill>
          <p:spPr>
            <a:xfrm>
              <a:off x="981951" y="1270145"/>
              <a:ext cx="686731" cy="505459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60" name="Straight Connector 34"/>
          <p:cNvCxnSpPr/>
          <p:nvPr/>
        </p:nvCxnSpPr>
        <p:spPr>
          <a:xfrm flipH="1">
            <a:off x="1839197" y="3298743"/>
            <a:ext cx="1827637" cy="6544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14" name="直接箭头连接符 13"/>
          <p:cNvCxnSpPr/>
          <p:nvPr/>
        </p:nvCxnSpPr>
        <p:spPr>
          <a:xfrm flipH="1">
            <a:off x="1742434" y="3293204"/>
            <a:ext cx="1935093" cy="1560244"/>
          </a:xfrm>
          <a:prstGeom prst="straightConnector1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53" name="组合 52"/>
          <p:cNvGrpSpPr/>
          <p:nvPr/>
        </p:nvGrpSpPr>
        <p:grpSpPr>
          <a:xfrm>
            <a:off x="3179949" y="4903277"/>
            <a:ext cx="1753798" cy="1466338"/>
            <a:chOff x="1054260" y="3183091"/>
            <a:chExt cx="1753798" cy="1466338"/>
          </a:xfrm>
        </p:grpSpPr>
        <p:sp>
          <p:nvSpPr>
            <p:cNvPr id="55" name="文本框 54"/>
            <p:cNvSpPr txBox="1"/>
            <p:nvPr/>
          </p:nvSpPr>
          <p:spPr>
            <a:xfrm>
              <a:off x="1054260" y="3603829"/>
              <a:ext cx="175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+4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54260" y="3896915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单周期，流水不限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27"/>
            <p:cNvSpPr>
              <a:spLocks noEditPoints="1"/>
            </p:cNvSpPr>
            <p:nvPr/>
          </p:nvSpPr>
          <p:spPr bwMode="auto">
            <a:xfrm>
              <a:off x="1166141" y="3183091"/>
              <a:ext cx="424311" cy="303209"/>
            </a:xfrm>
            <a:custGeom>
              <a:avLst/>
              <a:gdLst>
                <a:gd name="T0" fmla="*/ 392 w 392"/>
                <a:gd name="T1" fmla="*/ 40 h 280"/>
                <a:gd name="T2" fmla="*/ 392 w 392"/>
                <a:gd name="T3" fmla="*/ 16 h 280"/>
                <a:gd name="T4" fmla="*/ 376 w 392"/>
                <a:gd name="T5" fmla="*/ 0 h 280"/>
                <a:gd name="T6" fmla="*/ 16 w 392"/>
                <a:gd name="T7" fmla="*/ 0 h 280"/>
                <a:gd name="T8" fmla="*/ 0 w 392"/>
                <a:gd name="T9" fmla="*/ 16 h 280"/>
                <a:gd name="T10" fmla="*/ 0 w 392"/>
                <a:gd name="T11" fmla="*/ 40 h 280"/>
                <a:gd name="T12" fmla="*/ 40 w 392"/>
                <a:gd name="T13" fmla="*/ 40 h 280"/>
                <a:gd name="T14" fmla="*/ 40 w 392"/>
                <a:gd name="T15" fmla="*/ 80 h 280"/>
                <a:gd name="T16" fmla="*/ 0 w 392"/>
                <a:gd name="T17" fmla="*/ 80 h 280"/>
                <a:gd name="T18" fmla="*/ 0 w 392"/>
                <a:gd name="T19" fmla="*/ 120 h 280"/>
                <a:gd name="T20" fmla="*/ 40 w 392"/>
                <a:gd name="T21" fmla="*/ 120 h 280"/>
                <a:gd name="T22" fmla="*/ 40 w 392"/>
                <a:gd name="T23" fmla="*/ 160 h 280"/>
                <a:gd name="T24" fmla="*/ 0 w 392"/>
                <a:gd name="T25" fmla="*/ 160 h 280"/>
                <a:gd name="T26" fmla="*/ 0 w 392"/>
                <a:gd name="T27" fmla="*/ 200 h 280"/>
                <a:gd name="T28" fmla="*/ 40 w 392"/>
                <a:gd name="T29" fmla="*/ 200 h 280"/>
                <a:gd name="T30" fmla="*/ 40 w 392"/>
                <a:gd name="T31" fmla="*/ 240 h 280"/>
                <a:gd name="T32" fmla="*/ 0 w 392"/>
                <a:gd name="T33" fmla="*/ 240 h 280"/>
                <a:gd name="T34" fmla="*/ 0 w 392"/>
                <a:gd name="T35" fmla="*/ 264 h 280"/>
                <a:gd name="T36" fmla="*/ 16 w 392"/>
                <a:gd name="T37" fmla="*/ 280 h 280"/>
                <a:gd name="T38" fmla="*/ 376 w 392"/>
                <a:gd name="T39" fmla="*/ 280 h 280"/>
                <a:gd name="T40" fmla="*/ 392 w 392"/>
                <a:gd name="T41" fmla="*/ 264 h 280"/>
                <a:gd name="T42" fmla="*/ 392 w 392"/>
                <a:gd name="T43" fmla="*/ 240 h 280"/>
                <a:gd name="T44" fmla="*/ 352 w 392"/>
                <a:gd name="T45" fmla="*/ 240 h 280"/>
                <a:gd name="T46" fmla="*/ 352 w 392"/>
                <a:gd name="T47" fmla="*/ 200 h 280"/>
                <a:gd name="T48" fmla="*/ 392 w 392"/>
                <a:gd name="T49" fmla="*/ 200 h 280"/>
                <a:gd name="T50" fmla="*/ 392 w 392"/>
                <a:gd name="T51" fmla="*/ 160 h 280"/>
                <a:gd name="T52" fmla="*/ 352 w 392"/>
                <a:gd name="T53" fmla="*/ 160 h 280"/>
                <a:gd name="T54" fmla="*/ 352 w 392"/>
                <a:gd name="T55" fmla="*/ 120 h 280"/>
                <a:gd name="T56" fmla="*/ 392 w 392"/>
                <a:gd name="T57" fmla="*/ 120 h 280"/>
                <a:gd name="T58" fmla="*/ 392 w 392"/>
                <a:gd name="T59" fmla="*/ 80 h 280"/>
                <a:gd name="T60" fmla="*/ 352 w 392"/>
                <a:gd name="T61" fmla="*/ 80 h 280"/>
                <a:gd name="T62" fmla="*/ 352 w 392"/>
                <a:gd name="T63" fmla="*/ 40 h 280"/>
                <a:gd name="T64" fmla="*/ 392 w 392"/>
                <a:gd name="T65" fmla="*/ 40 h 280"/>
                <a:gd name="T66" fmla="*/ 152 w 392"/>
                <a:gd name="T67" fmla="*/ 200 h 280"/>
                <a:gd name="T68" fmla="*/ 152 w 392"/>
                <a:gd name="T69" fmla="*/ 80 h 280"/>
                <a:gd name="T70" fmla="*/ 252 w 392"/>
                <a:gd name="T71" fmla="*/ 140 h 280"/>
                <a:gd name="T72" fmla="*/ 152 w 392"/>
                <a:gd name="T73" fmla="*/ 20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2" h="280">
                  <a:moveTo>
                    <a:pt x="392" y="40"/>
                  </a:moveTo>
                  <a:cubicBezTo>
                    <a:pt x="392" y="16"/>
                    <a:pt x="392" y="16"/>
                    <a:pt x="392" y="16"/>
                  </a:cubicBezTo>
                  <a:cubicBezTo>
                    <a:pt x="392" y="7"/>
                    <a:pt x="385" y="0"/>
                    <a:pt x="3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40"/>
                    <a:pt x="40" y="240"/>
                    <a:pt x="4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3"/>
                    <a:pt x="7" y="280"/>
                    <a:pt x="16" y="280"/>
                  </a:cubicBezTo>
                  <a:cubicBezTo>
                    <a:pt x="376" y="280"/>
                    <a:pt x="376" y="280"/>
                    <a:pt x="376" y="280"/>
                  </a:cubicBezTo>
                  <a:cubicBezTo>
                    <a:pt x="385" y="280"/>
                    <a:pt x="392" y="273"/>
                    <a:pt x="392" y="264"/>
                  </a:cubicBezTo>
                  <a:cubicBezTo>
                    <a:pt x="392" y="240"/>
                    <a:pt x="392" y="240"/>
                    <a:pt x="392" y="240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92" y="200"/>
                    <a:pt x="392" y="200"/>
                    <a:pt x="392" y="200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52" y="120"/>
                    <a:pt x="352" y="120"/>
                    <a:pt x="35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2" y="40"/>
                    <a:pt x="352" y="40"/>
                    <a:pt x="352" y="40"/>
                  </a:cubicBezTo>
                  <a:lnTo>
                    <a:pt x="392" y="40"/>
                  </a:lnTo>
                  <a:close/>
                  <a:moveTo>
                    <a:pt x="152" y="200"/>
                  </a:moveTo>
                  <a:cubicBezTo>
                    <a:pt x="152" y="80"/>
                    <a:pt x="152" y="80"/>
                    <a:pt x="152" y="80"/>
                  </a:cubicBezTo>
                  <a:cubicBezTo>
                    <a:pt x="252" y="140"/>
                    <a:pt x="252" y="140"/>
                    <a:pt x="252" y="140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9" name="直接箭头连接符 68"/>
          <p:cNvCxnSpPr/>
          <p:nvPr/>
        </p:nvCxnSpPr>
        <p:spPr>
          <a:xfrm flipV="1">
            <a:off x="6099312" y="5045009"/>
            <a:ext cx="1305230" cy="7498"/>
          </a:xfrm>
          <a:prstGeom prst="straightConnector1">
            <a:avLst/>
          </a:prstGeom>
          <a:noFill/>
          <a:ln w="38100" cap="flat" cmpd="sng" algn="ctr">
            <a:solidFill>
              <a:srgbClr val="F8D35E"/>
            </a:solidFill>
            <a:prstDash val="dash"/>
            <a:miter lim="800000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我们的口号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11</a:t>
            </a:fld>
            <a:r>
              <a:rPr lang="en-US" altLang="zh-CN"/>
              <a:t>-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/>
              <a:t>单周期</a:t>
            </a:r>
            <a:r>
              <a:rPr lang="en-US" altLang="zh-CN" dirty="0"/>
              <a:t>CPU</a:t>
            </a:r>
            <a:r>
              <a:rPr dirty="0"/>
              <a:t>检查</a:t>
            </a:r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</a:p>
          <a:p>
            <a:pPr lvl="1"/>
            <a:r>
              <a:rPr dirty="0"/>
              <a:t>单周期</a:t>
            </a:r>
            <a:r>
              <a:rPr lang="en-US" altLang="zh-CN" dirty="0"/>
              <a:t>CPU</a:t>
            </a:r>
            <a:r>
              <a:rPr dirty="0"/>
              <a:t>能运行自己的</a:t>
            </a:r>
            <a:r>
              <a:rPr lang="en-US" altLang="zh-CN" dirty="0"/>
              <a:t>CCMB</a:t>
            </a:r>
            <a:r>
              <a:rPr dirty="0"/>
              <a:t>程序</a:t>
            </a:r>
          </a:p>
          <a:p>
            <a:pPr lvl="2"/>
            <a:r>
              <a:rPr dirty="0"/>
              <a:t>编写一段能在数码管上展示指令功能的程序</a:t>
            </a:r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程序显示，时钟周期统计，内存数据观察</a:t>
            </a: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smtClean="0"/>
              <a:t>级中断演示程序使用测试用例中的中断测试程序</a:t>
            </a:r>
            <a:endParaRPr lang="zh-CN" altLang="en-US" dirty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1,3,2</a:t>
            </a:r>
            <a:r>
              <a:rPr lang="zh-CN" altLang="en-US" dirty="0" smtClean="0"/>
              <a:t>号中断源按键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12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13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9681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zh-CN" altLang="en-US" b="1" dirty="0">
                <a:solidFill>
                  <a:srgbClr val="FF0000"/>
                </a:solidFill>
              </a:rPr>
              <a:t>讨论，多讨论，多</a:t>
            </a:r>
            <a:r>
              <a:rPr lang="zh-CN" altLang="en-US" b="1" dirty="0" smtClean="0">
                <a:solidFill>
                  <a:srgbClr val="FF0000"/>
                </a:solidFill>
              </a:rPr>
              <a:t>讨论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没有愚蠢的问题，不要闭门造车</a:t>
            </a:r>
            <a:endParaRPr lang="en-US" altLang="zh-CN" dirty="0" smtClean="0"/>
          </a:p>
          <a:p>
            <a:pPr lvl="1"/>
            <a:r>
              <a:rPr lang="zh-CN" altLang="en-US" dirty="0"/>
              <a:t>方案不是唯一的，但一定要想清楚！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存</a:t>
            </a:r>
            <a:r>
              <a:rPr lang="zh-CN" altLang="en-US" dirty="0" smtClean="0"/>
              <a:t>盘，存网盘，别存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注意版本管理</a:t>
            </a:r>
            <a:endParaRPr lang="en-US" altLang="zh-CN" dirty="0" smtClean="0"/>
          </a:p>
          <a:p>
            <a:r>
              <a:rPr lang="zh-CN" altLang="en-US" dirty="0" smtClean="0"/>
              <a:t>要通关，要通关，要通关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没有哪一本书能讲清楚所有内容，多阅读文献。</a:t>
            </a:r>
            <a:endParaRPr lang="en-US" altLang="zh-CN" dirty="0" smtClean="0"/>
          </a:p>
          <a:p>
            <a:r>
              <a:rPr lang="zh-CN" altLang="en-US" dirty="0" smtClean="0"/>
              <a:t>教材很多坑，不要尽信书，弄清原理自己干</a:t>
            </a:r>
            <a:endParaRPr lang="en-US" altLang="zh-CN" dirty="0" smtClean="0"/>
          </a:p>
          <a:p>
            <a:r>
              <a:rPr lang="zh-CN" altLang="en-US" smtClean="0"/>
              <a:t>严禁做全指令集版本。</a:t>
            </a:r>
            <a:endParaRPr lang="zh-CN" altLang="en-US" dirty="0"/>
          </a:p>
          <a:p>
            <a:endParaRPr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E8529C5-D33F-47E9-81DB-55D10E1BE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可以使用任何</a:t>
            </a:r>
            <a:r>
              <a:rPr lang="en-US" altLang="zh-CN" dirty="0" err="1" smtClean="0"/>
              <a:t>logisim</a:t>
            </a:r>
            <a:r>
              <a:rPr altLang="zh-CN" dirty="0" smtClean="0"/>
              <a:t>内建的电路组件</a:t>
            </a:r>
            <a:endParaRPr lang="en-US" altLang="zh-CN" dirty="0" smtClean="0"/>
          </a:p>
          <a:p>
            <a:r>
              <a:rPr dirty="0" smtClean="0">
                <a:solidFill>
                  <a:srgbClr val="C00000"/>
                </a:solidFill>
              </a:rPr>
              <a:t>控制器电路</a:t>
            </a:r>
            <a:r>
              <a:rPr dirty="0" smtClean="0"/>
              <a:t>必须用逻辑表达式生成，每个信号均应有逻辑表达式，便于书写报告，</a:t>
            </a:r>
            <a:r>
              <a:rPr lang="zh-CN" altLang="en-US" dirty="0" smtClean="0">
                <a:solidFill>
                  <a:srgbClr val="C00000"/>
                </a:solidFill>
              </a:rPr>
              <a:t>避免</a:t>
            </a:r>
            <a:r>
              <a:rPr dirty="0" smtClean="0">
                <a:solidFill>
                  <a:srgbClr val="C00000"/>
                </a:solidFill>
              </a:rPr>
              <a:t>使用比较器</a:t>
            </a:r>
            <a:r>
              <a:rPr dirty="0" smtClean="0"/>
              <a:t>。</a:t>
            </a:r>
            <a:endParaRPr altLang="zh-CN" dirty="0" smtClean="0"/>
          </a:p>
          <a:p>
            <a:r>
              <a:rPr altLang="zh-CN" dirty="0" smtClean="0"/>
              <a:t>指令</a:t>
            </a:r>
            <a:r>
              <a:rPr lang="en-US" altLang="zh-CN" dirty="0" smtClean="0"/>
              <a:t>ROM</a:t>
            </a:r>
            <a:r>
              <a:rPr altLang="zh-CN" dirty="0" smtClean="0"/>
              <a:t>和数据</a:t>
            </a:r>
            <a:r>
              <a:rPr lang="en-US" altLang="zh-CN" dirty="0" smtClean="0"/>
              <a:t>RAM</a:t>
            </a:r>
            <a:r>
              <a:rPr altLang="zh-CN" dirty="0" smtClean="0"/>
              <a:t>必须在</a:t>
            </a:r>
            <a:r>
              <a:rPr lang="en-US" altLang="zh-CN" dirty="0" smtClean="0"/>
              <a:t>main</a:t>
            </a:r>
            <a:r>
              <a:rPr altLang="zh-CN" dirty="0" smtClean="0"/>
              <a:t>电路中可见，不能封装在子电路中。</a:t>
            </a:r>
          </a:p>
          <a:p>
            <a:r>
              <a:rPr altLang="zh-CN" dirty="0" smtClean="0"/>
              <a:t>显示模块应该在主电路中可见。</a:t>
            </a:r>
          </a:p>
          <a:p>
            <a:r>
              <a:rPr altLang="zh-CN" dirty="0" smtClean="0"/>
              <a:t>主要部件之间还是需要适当连线，隧道工具不能</a:t>
            </a:r>
            <a:r>
              <a:rPr lang="zh-CN" altLang="en-US" dirty="0" smtClean="0"/>
              <a:t>滥用</a:t>
            </a:r>
            <a:r>
              <a:rPr altLang="zh-CN" dirty="0" smtClean="0"/>
              <a:t>，要能看清楚各部件之间的连接关系。</a:t>
            </a:r>
            <a:endParaRPr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22E7DAF-2889-448B-B116-4874EA163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尽可能使用标签工具注释电路，包括控制信号，数据通路，显示模块，总线等，会</a:t>
            </a:r>
            <a:r>
              <a:rPr lang="zh-CN" altLang="en-US" dirty="0" smtClean="0"/>
              <a:t>使得</a:t>
            </a:r>
            <a:r>
              <a:rPr altLang="zh-CN" dirty="0" smtClean="0"/>
              <a:t>电路更加容易调试！</a:t>
            </a:r>
          </a:p>
          <a:p>
            <a:r>
              <a:rPr altLang="zh-CN" dirty="0" smtClean="0"/>
              <a:t>注意标签以及注释的命名规范，过长的命名会对后续的画图连接造成影响。</a:t>
            </a:r>
          </a:p>
          <a:p>
            <a:r>
              <a:rPr lang="en-US" altLang="zh-CN" dirty="0" err="1" smtClean="0"/>
              <a:t>Logisim</a:t>
            </a:r>
            <a:r>
              <a:rPr altLang="zh-CN" dirty="0" smtClean="0"/>
              <a:t>中可以将不同的模块用不同的颜色区分，建议用颜色区分各接口部件和关键模块。</a:t>
            </a:r>
          </a:p>
          <a:p>
            <a:r>
              <a:rPr altLang="zh-CN" dirty="0" smtClean="0"/>
              <a:t>接口部件封装尽可能封装的长一点，否则控制线多了以后不方便布线。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控制器建议用表达式自动生成</a:t>
            </a:r>
            <a:r>
              <a:rPr lang="zh-CN" altLang="en-US" dirty="0" smtClean="0"/>
              <a:t>，比手工画要简单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断点调试功能非常有用，建议单周期调试一定要加。</a:t>
            </a:r>
            <a:endParaRPr dirty="0" smtClean="0">
              <a:solidFill>
                <a:srgbClr val="FF0000"/>
              </a:solidFill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25475D5-BAEE-4591-91C2-01065CEAE16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PC</a:t>
            </a:r>
            <a:r>
              <a:rPr altLang="zh-CN" dirty="0" smtClean="0"/>
              <a:t>，</a:t>
            </a:r>
            <a:r>
              <a:rPr lang="en-US" altLang="zh-CN" dirty="0" smtClean="0"/>
              <a:t>IR</a:t>
            </a:r>
            <a:r>
              <a:rPr altLang="zh-CN" dirty="0" smtClean="0"/>
              <a:t>最好一直传递到最后一级，这样方便观测流水线运行的状况。</a:t>
            </a:r>
          </a:p>
          <a:p>
            <a:r>
              <a:rPr altLang="zh-CN" dirty="0" smtClean="0"/>
              <a:t>流水线各级是否产生气泡可以用</a:t>
            </a:r>
            <a:r>
              <a:rPr lang="en-US" altLang="zh-CN" dirty="0" smtClean="0"/>
              <a:t>LED</a:t>
            </a:r>
            <a:r>
              <a:rPr altLang="zh-CN" dirty="0" smtClean="0"/>
              <a:t>指示灯显示，方便观察流水线运行状况。</a:t>
            </a:r>
          </a:p>
          <a:p>
            <a:r>
              <a:rPr altLang="zh-CN" dirty="0" smtClean="0"/>
              <a:t>各里程碑版本经过充分测试后，备份后再开新的分支进行新的开发，以避免新版本无法开发成功，老版本又检查不了的悲剧。</a:t>
            </a:r>
            <a:endParaRPr lang="en-US" altLang="zh-CN" dirty="0" smtClean="0"/>
          </a:p>
          <a:p>
            <a:endParaRPr lang="en-US" altLang="zh-CN" dirty="0"/>
          </a:p>
          <a:p>
            <a:endParaRPr dirty="0" smtClean="0"/>
          </a:p>
          <a:p>
            <a:endParaRPr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4FA6DE5-705A-4898-AC75-8E907B0EB41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中断机制运行原理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Picture 131" descr="j0242087[1]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280828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中断实现规范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按键</a:t>
            </a:r>
            <a:r>
              <a:rPr lang="zh-CN" altLang="en-US" dirty="0" smtClean="0"/>
              <a:t>中断源，分别对应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个中断服务程序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具体程序使用测试用例中的中断演示程序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en-US" altLang="zh-CN" dirty="0" smtClean="0"/>
              <a:t>3&gt;2&gt;1&gt;0(CPU)</a:t>
            </a:r>
          </a:p>
          <a:p>
            <a:r>
              <a:rPr lang="zh-CN" altLang="en-US" dirty="0"/>
              <a:t>单</a:t>
            </a:r>
            <a:r>
              <a:rPr lang="zh-CN" altLang="en-US" dirty="0" smtClean="0"/>
              <a:t>级中断（多中断源）</a:t>
            </a:r>
            <a:endParaRPr lang="en-US" altLang="zh-CN" dirty="0"/>
          </a:p>
          <a:p>
            <a:pPr lvl="1"/>
            <a:r>
              <a:rPr lang="zh-CN" altLang="en-US" dirty="0" smtClean="0"/>
              <a:t>不同按键可以触发不同的中断服务程序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如正在执行中断，不能其他中断请求再次中断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中断过程中能缓存新的中断请求</a:t>
            </a:r>
            <a:endParaRPr lang="en-US" altLang="zh-CN" dirty="0" smtClean="0"/>
          </a:p>
          <a:p>
            <a:r>
              <a:rPr lang="zh-CN" altLang="en-US" dirty="0"/>
              <a:t>多重</a:t>
            </a:r>
            <a:r>
              <a:rPr lang="zh-CN" altLang="en-US" dirty="0" smtClean="0"/>
              <a:t>嵌套中断</a:t>
            </a:r>
            <a:r>
              <a:rPr lang="zh-CN" altLang="en-US" dirty="0"/>
              <a:t>（多中断源）</a:t>
            </a:r>
            <a:endParaRPr lang="en-US" altLang="zh-CN" dirty="0" smtClean="0"/>
          </a:p>
          <a:p>
            <a:pPr lvl="1"/>
            <a:r>
              <a:rPr lang="zh-CN" altLang="en-US" dirty="0"/>
              <a:t>不同按键可以触发不同的中断服务程序</a:t>
            </a:r>
            <a:endParaRPr lang="en-US" altLang="zh-CN" dirty="0"/>
          </a:p>
          <a:p>
            <a:pPr lvl="1"/>
            <a:r>
              <a:rPr lang="zh-CN" altLang="en-US" dirty="0" smtClean="0"/>
              <a:t>如正在</a:t>
            </a:r>
            <a:r>
              <a:rPr lang="zh-CN" altLang="en-US" dirty="0"/>
              <a:t>执行中断</a:t>
            </a:r>
            <a:r>
              <a:rPr lang="zh-CN" altLang="en-US" dirty="0" smtClean="0"/>
              <a:t>，高</a:t>
            </a:r>
            <a:r>
              <a:rPr lang="zh-CN" altLang="en-US" dirty="0"/>
              <a:t>优先级</a:t>
            </a:r>
            <a:r>
              <a:rPr lang="zh-CN" altLang="en-US" dirty="0" smtClean="0"/>
              <a:t>中断可打断当前中断服务</a:t>
            </a:r>
            <a:endParaRPr lang="en-US" altLang="zh-CN" dirty="0" smtClean="0"/>
          </a:p>
          <a:p>
            <a:pPr lvl="1"/>
            <a:r>
              <a:rPr lang="zh-CN" altLang="en-US" dirty="0"/>
              <a:t>中断过程中能缓存新的中断请求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19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328245"/>
          </a:xfrm>
        </p:spPr>
        <p:txBody>
          <a:bodyPr/>
          <a:lstStyle/>
          <a:p>
            <a:r>
              <a:rPr dirty="0" smtClean="0"/>
              <a:t>按班级顺序</a:t>
            </a:r>
            <a:r>
              <a:rPr lang="zh-CN" altLang="en-US" dirty="0" smtClean="0"/>
              <a:t>从前到后</a:t>
            </a:r>
            <a:r>
              <a:rPr dirty="0" smtClean="0"/>
              <a:t>分区就坐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各班自由组队（选</a:t>
            </a:r>
            <a:r>
              <a:rPr lang="en-US" altLang="zh-CN" dirty="0" smtClean="0"/>
              <a:t>4-5</a:t>
            </a:r>
            <a:r>
              <a:rPr lang="zh-CN" altLang="en-US" dirty="0" smtClean="0"/>
              <a:t>个种子秘密选秀）</a:t>
            </a:r>
          </a:p>
          <a:p>
            <a:pPr lvl="1"/>
            <a:r>
              <a:rPr lang="zh-CN" altLang="en-US" dirty="0" smtClean="0"/>
              <a:t>尽快上报小组名称</a:t>
            </a:r>
            <a:endParaRPr lang="en-US" altLang="zh-CN" dirty="0" smtClean="0"/>
          </a:p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zh-CN" altLang="en-US" dirty="0"/>
              <a:t>链接</a:t>
            </a:r>
            <a:r>
              <a:rPr lang="en-US" altLang="zh-CN" dirty="0"/>
              <a:t>: https://pan.baidu.com/s/1b9JH98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密码</a:t>
            </a:r>
            <a:r>
              <a:rPr lang="en-US" altLang="zh-CN" dirty="0"/>
              <a:t>: </a:t>
            </a:r>
            <a:r>
              <a:rPr lang="en-US" altLang="zh-CN" dirty="0" err="1"/>
              <a:t>gsjq</a:t>
            </a:r>
            <a:endParaRPr lang="en-US" altLang="zh-CN" dirty="0" smtClean="0"/>
          </a:p>
          <a:p>
            <a:r>
              <a:rPr lang="zh-CN" altLang="en-US" dirty="0" smtClean="0"/>
              <a:t>加入组成原理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/>
          </a:p>
          <a:p>
            <a:r>
              <a:rPr lang="zh-CN" altLang="en-US" dirty="0" smtClean="0"/>
              <a:t>注册一起写账号进行文档写作</a:t>
            </a:r>
            <a:endParaRPr lang="en-US" altLang="zh-CN" dirty="0" smtClean="0"/>
          </a:p>
          <a:p>
            <a:pPr lvl="1"/>
            <a:r>
              <a:rPr lang="en-US" altLang="zh-CN" u="sng" dirty="0">
                <a:solidFill>
                  <a:srgbClr val="0070C0"/>
                </a:solidFill>
              </a:rPr>
              <a:t>http</a:t>
            </a:r>
            <a:r>
              <a:rPr lang="en-US" altLang="zh-CN" u="sng" dirty="0" smtClean="0">
                <a:solidFill>
                  <a:srgbClr val="0070C0"/>
                </a:solidFill>
              </a:rPr>
              <a:t>://www.yiqixie.com</a:t>
            </a:r>
            <a:endParaRPr lang="en-US" altLang="zh-CN" u="sng" dirty="0">
              <a:solidFill>
                <a:srgbClr val="0070C0"/>
              </a:solidFill>
            </a:endParaRPr>
          </a:p>
          <a:p>
            <a:r>
              <a:rPr dirty="0" smtClean="0"/>
              <a:t>注册</a:t>
            </a:r>
            <a:r>
              <a:rPr lang="en-US" altLang="zh-CN" dirty="0" smtClean="0"/>
              <a:t>tower</a:t>
            </a:r>
            <a:r>
              <a:rPr dirty="0" smtClean="0"/>
              <a:t>论坛账号</a:t>
            </a:r>
            <a:r>
              <a:rPr lang="zh-CN" altLang="en-US" dirty="0" smtClean="0"/>
              <a:t>进行互动交流</a:t>
            </a:r>
            <a:endParaRPr lang="en-US" altLang="zh-CN" dirty="0" smtClean="0"/>
          </a:p>
          <a:p>
            <a:pPr lvl="1"/>
            <a:r>
              <a:rPr lang="en-US" altLang="zh-CN" u="sng" dirty="0" smtClean="0">
                <a:solidFill>
                  <a:srgbClr val="0070C0"/>
                </a:solidFill>
              </a:rPr>
              <a:t>http://tower.im</a:t>
            </a:r>
            <a:endParaRPr lang="en-US" u="sng" dirty="0" smtClean="0">
              <a:solidFill>
                <a:srgbClr val="0070C0"/>
              </a:solidFill>
            </a:endParaRPr>
          </a:p>
          <a:p>
            <a:pPr lvl="1"/>
            <a:r>
              <a:rPr dirty="0" smtClean="0"/>
              <a:t>昵称命名格式： </a:t>
            </a:r>
            <a:r>
              <a:rPr lang="en-US" altLang="zh-CN" dirty="0" smtClean="0"/>
              <a:t>1306</a:t>
            </a:r>
            <a:r>
              <a:rPr dirty="0" smtClean="0"/>
              <a:t>吴晨</a:t>
            </a:r>
            <a:endParaRPr lang="en-US" altLang="zh-CN" dirty="0" smtClean="0"/>
          </a:p>
          <a:p>
            <a:pPr lvl="1"/>
            <a:r>
              <a:rPr dirty="0" smtClean="0"/>
              <a:t>教师授权后即可看到相关版面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中断电路检查规范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560840" cy="315676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20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中断请求信号生成电路参考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810322" cy="283438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21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中断机制</a:t>
            </a:r>
            <a:r>
              <a:rPr lang="en-US" altLang="zh-CN" dirty="0"/>
              <a:t>18</a:t>
            </a:r>
            <a:r>
              <a:rPr lang="zh-CN" altLang="en-US" dirty="0"/>
              <a:t>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函数调用</a:t>
            </a:r>
            <a:r>
              <a:rPr lang="en-US" altLang="zh-CN" dirty="0"/>
              <a:t>JAL</a:t>
            </a:r>
            <a:r>
              <a:rPr lang="zh-CN" altLang="en-US" dirty="0"/>
              <a:t>与中断有多大区别，有否共同之处？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不同的中断请求存储在哪里，何时消失？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硬件响应优先级用什么电路实现，为什么要有处理优先级。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中断屏蔽寄存器有什么作用，何时设置中断屏蔽字，真实计算机环境中由什么程序设置中断屏蔽字？本实验是否需要中断屏蔽寄存器？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中断使能寄存器是干什么用的？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CPU</a:t>
            </a:r>
            <a:r>
              <a:rPr lang="zh-CN" altLang="en-US" dirty="0"/>
              <a:t>如何判断当前有中断需要响应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22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中断机制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CN" dirty="0" smtClean="0"/>
              <a:t>CPU</a:t>
            </a:r>
            <a:r>
              <a:rPr lang="zh-CN" altLang="en-US" dirty="0"/>
              <a:t>发现当前存在中断事件后要做什么动作，什么时候响应中断事件？哪些是硬件完成，哪些是软件完成？由硬件完成的动作需要多少个时钟周期，此时</a:t>
            </a:r>
            <a:r>
              <a:rPr lang="en-US" altLang="zh-CN" dirty="0"/>
              <a:t>CPU</a:t>
            </a:r>
            <a:r>
              <a:rPr lang="zh-CN" altLang="en-US" dirty="0"/>
              <a:t>能否执行指令？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单级中断断点保存在哪里，多级嵌套中断的断点如何处理？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中断处理程序中的现场有哪些，我们实验中需要考虑保存哪些现场？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中断程序入口地址如何识别？硬件还是软件完成？哪种方案比较好，为什么？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开中断，关中断在</a:t>
            </a:r>
            <a:r>
              <a:rPr lang="en-US" altLang="zh-CN" dirty="0"/>
              <a:t>MIPS</a:t>
            </a:r>
            <a:r>
              <a:rPr lang="zh-CN" altLang="en-US" dirty="0"/>
              <a:t>指令集中如何实现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中断机制</a:t>
            </a:r>
            <a:r>
              <a:rPr lang="en-US" altLang="zh-CN" dirty="0"/>
              <a:t>18</a:t>
            </a:r>
            <a:r>
              <a:rPr lang="zh-CN" altLang="en-US" dirty="0"/>
              <a:t>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256560"/>
          </a:xfrm>
        </p:spPr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 smtClean="0"/>
              <a:t>中断使能寄存器</a:t>
            </a:r>
            <a:r>
              <a:rPr lang="en-US" altLang="zh-CN" sz="2200" dirty="0" smtClean="0"/>
              <a:t>IE</a:t>
            </a:r>
            <a:r>
              <a:rPr lang="zh-CN" altLang="en-US" sz="2200" dirty="0" smtClean="0"/>
              <a:t>有什么作用，在</a:t>
            </a:r>
            <a:r>
              <a:rPr lang="en-US" altLang="zh-CN" sz="2200" dirty="0" smtClean="0"/>
              <a:t>MIPS CPU</a:t>
            </a:r>
            <a:r>
              <a:rPr lang="zh-CN" altLang="en-US" sz="2200" dirty="0" smtClean="0"/>
              <a:t>中如何实现？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 smtClean="0"/>
              <a:t>中断处理</a:t>
            </a:r>
            <a:r>
              <a:rPr lang="zh-CN" altLang="en-US" sz="2200" dirty="0"/>
              <a:t>程序放在指令存储器中的那个位置，如何载入到</a:t>
            </a:r>
            <a:r>
              <a:rPr lang="en-US" altLang="zh-CN" sz="2200" dirty="0"/>
              <a:t>ROM</a:t>
            </a:r>
            <a:r>
              <a:rPr lang="zh-CN" altLang="en-US" sz="2200" dirty="0"/>
              <a:t>中？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数据堆栈放在哪里？</a:t>
            </a:r>
            <a:r>
              <a:rPr lang="en-US" altLang="zh-CN" sz="2200" dirty="0"/>
              <a:t>SP</a:t>
            </a:r>
            <a:r>
              <a:rPr lang="zh-CN" altLang="en-US" sz="2200" dirty="0"/>
              <a:t>寄存器如何设置？</a:t>
            </a:r>
            <a:r>
              <a:rPr lang="en-US" altLang="zh-CN" sz="2200" dirty="0"/>
              <a:t>MIPS</a:t>
            </a:r>
            <a:r>
              <a:rPr lang="zh-CN" altLang="en-US" sz="2200" dirty="0"/>
              <a:t>如何访问堆栈？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按键中断是电平触发还是跳变触发？连续按键如何处理？实际系统中是如何处理的？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高优先级中断服务程序执行过程中，有新的按键事件发生，如何处理？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实验中的中断机制为啥要用</a:t>
            </a:r>
            <a:r>
              <a:rPr lang="en-US" altLang="zh-CN" sz="2200" dirty="0"/>
              <a:t>CP0</a:t>
            </a:r>
            <a:r>
              <a:rPr lang="zh-CN" altLang="en-US" sz="2200" dirty="0"/>
              <a:t>，不要是否可以？在我们的实验中如何简化？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开</a:t>
            </a:r>
            <a:r>
              <a:rPr lang="zh-CN" altLang="en-US" sz="2200" dirty="0" smtClean="0"/>
              <a:t>中断和</a:t>
            </a:r>
            <a:r>
              <a:rPr lang="en-US" altLang="zh-CN" sz="2200" dirty="0" err="1" smtClean="0"/>
              <a:t>eret</a:t>
            </a:r>
            <a:r>
              <a:rPr lang="zh-CN" altLang="en-US" sz="2200" dirty="0" smtClean="0"/>
              <a:t>指令是否有先后顺序，如果先开中断，再</a:t>
            </a:r>
            <a:r>
              <a:rPr lang="en-US" altLang="zh-CN" sz="2200" dirty="0" err="1" smtClean="0"/>
              <a:t>eret</a:t>
            </a:r>
            <a:r>
              <a:rPr lang="zh-CN" altLang="en-US" sz="2200" dirty="0" smtClean="0"/>
              <a:t>会有什么问题？</a:t>
            </a:r>
            <a:endParaRPr lang="zh-CN" altLang="en-US" sz="2200" dirty="0"/>
          </a:p>
          <a:p>
            <a:pPr marL="457200" indent="-457200">
              <a:buFont typeface="+mj-lt"/>
              <a:buAutoNum type="arabicPeriod" startAt="12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24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中断仲裁电路（单级中断无</a:t>
            </a:r>
            <a:r>
              <a:rPr lang="en-US" altLang="zh-CN" dirty="0" smtClean="0"/>
              <a:t>INM</a:t>
            </a:r>
            <a:r>
              <a:rPr lang="zh-CN" altLang="en-US" dirty="0" smtClean="0"/>
              <a:t>）</a:t>
            </a:r>
          </a:p>
        </p:txBody>
      </p:sp>
      <p:graphicFrame>
        <p:nvGraphicFramePr>
          <p:cNvPr id="54276" name="对象 3"/>
          <p:cNvGraphicFramePr>
            <a:graphicFrameLocks noGrp="1" noChangeAspect="1"/>
          </p:cNvGraphicFramePr>
          <p:nvPr>
            <p:ph idx="1"/>
          </p:nvPr>
        </p:nvGraphicFramePr>
        <p:xfrm>
          <a:off x="1691680" y="1522189"/>
          <a:ext cx="5832648" cy="40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9" name="Picture" r:id="rId4" imgW="18145125" imgH="12439650" progId="Word.Picture.8">
                  <p:embed/>
                </p:oleObj>
              </mc:Choice>
              <mc:Fallback>
                <p:oleObj name="Picture" r:id="rId4" imgW="18145125" imgH="12439650" progId="Word.Picture.8">
                  <p:embed/>
                  <p:pic>
                    <p:nvPicPr>
                      <p:cNvPr id="0" name="对象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22189"/>
                        <a:ext cx="5832648" cy="400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8144" y="2204864"/>
            <a:ext cx="36004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响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应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优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先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级</a:t>
            </a:r>
            <a:endParaRPr lang="zh-CN" altLang="en-US" i="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83868" y="4437112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73101" y="4002472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83868" y="4802336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83868" y="5198380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492525" y="2564905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关中断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92525" y="303084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保存断点</a:t>
            </a:r>
            <a:r>
              <a:rPr lang="en-US" altLang="zh-CN" sz="1400" i="0" dirty="0" smtClean="0">
                <a:solidFill>
                  <a:schemeClr val="dk1"/>
                </a:solidFill>
              </a:rPr>
              <a:t>---PC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压栈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69227" y="350100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中断识别，地址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58163" y="2236223"/>
            <a:ext cx="73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Yes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61248" y="1340769"/>
            <a:ext cx="1193434" cy="874094"/>
            <a:chOff x="740325" y="2747927"/>
            <a:chExt cx="936104" cy="875907"/>
          </a:xfrm>
          <a:solidFill>
            <a:srgbClr val="00B050"/>
          </a:solidFill>
        </p:grpSpPr>
        <p:cxnSp>
          <p:nvCxnSpPr>
            <p:cNvPr id="42" name="直接箭头连接符 41"/>
            <p:cNvCxnSpPr/>
            <p:nvPr/>
          </p:nvCxnSpPr>
          <p:spPr>
            <a:xfrm>
              <a:off x="1208377" y="2747927"/>
              <a:ext cx="0" cy="463407"/>
            </a:xfrm>
            <a:prstGeom prst="straightConnector1">
              <a:avLst/>
            </a:prstGeom>
            <a:grpFill/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六边形 42"/>
            <p:cNvSpPr/>
            <p:nvPr/>
          </p:nvSpPr>
          <p:spPr>
            <a:xfrm>
              <a:off x="740325" y="3211334"/>
              <a:ext cx="936104" cy="412500"/>
            </a:xfrm>
            <a:prstGeom prst="hexagon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0" dirty="0">
                  <a:solidFill>
                    <a:schemeClr val="dk1"/>
                  </a:solidFill>
                </a:rPr>
                <a:t>中断</a:t>
              </a:r>
            </a:p>
          </p:txBody>
        </p:sp>
      </p:grpSp>
      <p:cxnSp>
        <p:nvCxnSpPr>
          <p:cNvPr id="44" name="肘形连接符 43"/>
          <p:cNvCxnSpPr/>
          <p:nvPr/>
        </p:nvCxnSpPr>
        <p:spPr>
          <a:xfrm rot="16200000" flipH="1">
            <a:off x="2311612" y="331832"/>
            <a:ext cx="288032" cy="1648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92525" y="476673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取指令</a:t>
            </a:r>
          </a:p>
        </p:txBody>
      </p:sp>
      <p:sp>
        <p:nvSpPr>
          <p:cNvPr id="46" name="矩形 45"/>
          <p:cNvSpPr/>
          <p:nvPr/>
        </p:nvSpPr>
        <p:spPr>
          <a:xfrm>
            <a:off x="1492525" y="1124745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执行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指令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47" name="直接箭头连接符 46"/>
          <p:cNvCxnSpPr>
            <a:stCxn id="45" idx="2"/>
            <a:endCxn id="46" idx="0"/>
          </p:cNvCxnSpPr>
          <p:nvPr/>
        </p:nvCxnSpPr>
        <p:spPr>
          <a:xfrm>
            <a:off x="2456453" y="836713"/>
            <a:ext cx="0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492525" y="4180185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保护现场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92525" y="4637852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设备中断服务子程序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69227" y="5095519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恢复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现场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69227" y="5553186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开中断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69227" y="6010853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中断返回 断点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53" name="直接箭头连接符 52"/>
          <p:cNvCxnSpPr>
            <a:endCxn id="37" idx="0"/>
          </p:cNvCxnSpPr>
          <p:nvPr/>
        </p:nvCxnSpPr>
        <p:spPr>
          <a:xfrm flipH="1">
            <a:off x="2456453" y="2276873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283319" y="656694"/>
            <a:ext cx="577930" cy="1352347"/>
            <a:chOff x="1282811" y="758620"/>
            <a:chExt cx="577930" cy="1352347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282811" y="1688568"/>
              <a:ext cx="5779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  <a:endParaRPr lang="zh-CN" altLang="en-US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6" name="肘形连接符 55"/>
            <p:cNvCxnSpPr>
              <a:stCxn id="43" idx="3"/>
              <a:endCxn id="45" idx="1"/>
            </p:cNvCxnSpPr>
            <p:nvPr/>
          </p:nvCxnSpPr>
          <p:spPr>
            <a:xfrm rot="10800000">
              <a:off x="1421026" y="758620"/>
              <a:ext cx="368723" cy="1352347"/>
            </a:xfrm>
            <a:prstGeom prst="bentConnector3">
              <a:avLst>
                <a:gd name="adj1" fmla="val 161998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箭头连接符 56"/>
          <p:cNvCxnSpPr/>
          <p:nvPr/>
        </p:nvCxnSpPr>
        <p:spPr>
          <a:xfrm flipH="1">
            <a:off x="2456453" y="3907782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2" idx="3"/>
            <a:endCxn id="45" idx="3"/>
          </p:cNvCxnSpPr>
          <p:nvPr/>
        </p:nvCxnSpPr>
        <p:spPr>
          <a:xfrm flipV="1">
            <a:off x="3397082" y="656693"/>
            <a:ext cx="23298" cy="5553236"/>
          </a:xfrm>
          <a:prstGeom prst="bentConnector3">
            <a:avLst>
              <a:gd name="adj1" fmla="val 226486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96981" y="2564905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关中断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96981" y="303084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保存断点</a:t>
            </a:r>
            <a:r>
              <a:rPr lang="en-US" altLang="zh-CN" sz="1400" i="0" dirty="0" smtClean="0">
                <a:solidFill>
                  <a:schemeClr val="dk1"/>
                </a:solidFill>
              </a:rPr>
              <a:t>---PC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压栈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73683" y="350100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中断识别，地址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6762619" y="2236223"/>
            <a:ext cx="73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Yes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5387775" y="1586642"/>
            <a:ext cx="577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No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965704" y="1340769"/>
            <a:ext cx="1193434" cy="874094"/>
            <a:chOff x="740325" y="2747927"/>
            <a:chExt cx="936104" cy="875907"/>
          </a:xfrm>
          <a:solidFill>
            <a:srgbClr val="00B050"/>
          </a:solidFill>
        </p:grpSpPr>
        <p:cxnSp>
          <p:nvCxnSpPr>
            <p:cNvPr id="65" name="直接箭头连接符 64"/>
            <p:cNvCxnSpPr/>
            <p:nvPr/>
          </p:nvCxnSpPr>
          <p:spPr>
            <a:xfrm>
              <a:off x="1208377" y="2747927"/>
              <a:ext cx="0" cy="463407"/>
            </a:xfrm>
            <a:prstGeom prst="straightConnector1">
              <a:avLst/>
            </a:prstGeom>
            <a:grpFill/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六边形 65"/>
            <p:cNvSpPr/>
            <p:nvPr/>
          </p:nvSpPr>
          <p:spPr>
            <a:xfrm>
              <a:off x="740325" y="3211334"/>
              <a:ext cx="936104" cy="412500"/>
            </a:xfrm>
            <a:prstGeom prst="hexagon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0" dirty="0">
                  <a:solidFill>
                    <a:schemeClr val="dk1"/>
                  </a:solidFill>
                </a:rPr>
                <a:t>中断</a:t>
              </a:r>
            </a:p>
          </p:txBody>
        </p:sp>
      </p:grpSp>
      <p:cxnSp>
        <p:nvCxnSpPr>
          <p:cNvPr id="67" name="肘形连接符 66"/>
          <p:cNvCxnSpPr/>
          <p:nvPr/>
        </p:nvCxnSpPr>
        <p:spPr>
          <a:xfrm rot="16200000" flipH="1">
            <a:off x="6416068" y="331832"/>
            <a:ext cx="288032" cy="1648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96981" y="476673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取指令</a:t>
            </a:r>
          </a:p>
        </p:txBody>
      </p:sp>
      <p:sp>
        <p:nvSpPr>
          <p:cNvPr id="69" name="矩形 68"/>
          <p:cNvSpPr/>
          <p:nvPr/>
        </p:nvSpPr>
        <p:spPr>
          <a:xfrm>
            <a:off x="5596981" y="1124745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执行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指令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70" name="直接箭头连接符 69"/>
          <p:cNvCxnSpPr>
            <a:stCxn id="68" idx="2"/>
            <a:endCxn id="69" idx="0"/>
          </p:cNvCxnSpPr>
          <p:nvPr/>
        </p:nvCxnSpPr>
        <p:spPr>
          <a:xfrm>
            <a:off x="6560909" y="836713"/>
            <a:ext cx="0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596981" y="4180185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i="0" dirty="0" smtClean="0">
                <a:solidFill>
                  <a:schemeClr val="dk1"/>
                </a:solidFill>
              </a:rPr>
              <a:t>保护现场（含屏蔽字）</a:t>
            </a:r>
            <a:endParaRPr lang="en-US" altLang="zh-CN" sz="1050" i="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050" i="0" dirty="0">
                <a:solidFill>
                  <a:schemeClr val="dk1"/>
                </a:solidFill>
              </a:rPr>
              <a:t>设置新的屏蔽</a:t>
            </a:r>
            <a:r>
              <a:rPr lang="zh-CN" altLang="en-US" sz="1050" i="0" dirty="0" smtClean="0">
                <a:solidFill>
                  <a:schemeClr val="dk1"/>
                </a:solidFill>
              </a:rPr>
              <a:t>字</a:t>
            </a:r>
            <a:endParaRPr lang="zh-CN" altLang="en-US" sz="1050" i="0" dirty="0">
              <a:solidFill>
                <a:schemeClr val="dk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96981" y="4637852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开中断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73683" y="5095519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设备中断服务子程序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73683" y="5553186"/>
            <a:ext cx="1927855" cy="398152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i="0" dirty="0" smtClean="0">
                <a:solidFill>
                  <a:schemeClr val="dk1"/>
                </a:solidFill>
              </a:rPr>
              <a:t>关中断，恢复现场，开中断</a:t>
            </a:r>
            <a:endParaRPr lang="zh-CN" altLang="en-US" sz="1100" i="0" dirty="0">
              <a:solidFill>
                <a:schemeClr val="dk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73683" y="6010853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中断返回 断点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76" name="直接箭头连接符 75"/>
          <p:cNvCxnSpPr>
            <a:endCxn id="59" idx="0"/>
          </p:cNvCxnSpPr>
          <p:nvPr/>
        </p:nvCxnSpPr>
        <p:spPr>
          <a:xfrm flipH="1">
            <a:off x="6560909" y="2276873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3"/>
            <a:endCxn id="68" idx="1"/>
          </p:cNvCxnSpPr>
          <p:nvPr/>
        </p:nvCxnSpPr>
        <p:spPr>
          <a:xfrm rot="10800000">
            <a:off x="5596982" y="656694"/>
            <a:ext cx="368723" cy="1352347"/>
          </a:xfrm>
          <a:prstGeom prst="bentConnector3">
            <a:avLst>
              <a:gd name="adj1" fmla="val 217107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560909" y="3907782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75" idx="3"/>
            <a:endCxn id="68" idx="3"/>
          </p:cNvCxnSpPr>
          <p:nvPr/>
        </p:nvCxnSpPr>
        <p:spPr>
          <a:xfrm flipV="1">
            <a:off x="7501538" y="656693"/>
            <a:ext cx="23298" cy="5553236"/>
          </a:xfrm>
          <a:prstGeom prst="bentConnector3">
            <a:avLst>
              <a:gd name="adj1" fmla="val 226486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36"/>
          <p:cNvSpPr txBox="1"/>
          <p:nvPr/>
        </p:nvSpPr>
        <p:spPr>
          <a:xfrm>
            <a:off x="395536" y="764705"/>
            <a:ext cx="43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/>
              <a:t>单</a:t>
            </a:r>
            <a:r>
              <a:rPr lang="zh-CN" altLang="en-US" b="1" i="0" dirty="0" smtClean="0"/>
              <a:t>重</a:t>
            </a:r>
            <a:r>
              <a:rPr lang="zh-CN" altLang="en-US" b="1" i="0" dirty="0"/>
              <a:t>中断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395536" y="2605555"/>
            <a:ext cx="1008620" cy="1354796"/>
            <a:chOff x="179004" y="2533546"/>
            <a:chExt cx="1008620" cy="1354796"/>
          </a:xfrm>
        </p:grpSpPr>
        <p:grpSp>
          <p:nvGrpSpPr>
            <p:cNvPr id="90" name="组合 89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06" name="直接连接符 105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21"/>
            <p:cNvSpPr txBox="1"/>
            <p:nvPr/>
          </p:nvSpPr>
          <p:spPr>
            <a:xfrm>
              <a:off x="593721" y="2671726"/>
              <a:ext cx="4320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</a:t>
              </a:r>
            </a:p>
          </p:txBody>
        </p:sp>
        <p:sp>
          <p:nvSpPr>
            <p:cNvPr id="105" name="TextBox 71"/>
            <p:cNvSpPr txBox="1"/>
            <p:nvPr/>
          </p:nvSpPr>
          <p:spPr>
            <a:xfrm>
              <a:off x="179004" y="2564903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中断隐指令</a:t>
              </a:r>
              <a:endPara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10253" y="4187330"/>
            <a:ext cx="593903" cy="2236088"/>
            <a:chOff x="593721" y="2533546"/>
            <a:chExt cx="593903" cy="132750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30"/>
            <p:cNvSpPr txBox="1"/>
            <p:nvPr/>
          </p:nvSpPr>
          <p:spPr>
            <a:xfrm>
              <a:off x="593721" y="2733201"/>
              <a:ext cx="432048" cy="93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</a:t>
              </a:r>
              <a:endPara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883719" y="2605555"/>
            <a:ext cx="593903" cy="1327502"/>
            <a:chOff x="593721" y="2533546"/>
            <a:chExt cx="593903" cy="1327502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18" name="直接连接符 117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41"/>
            <p:cNvSpPr txBox="1"/>
            <p:nvPr/>
          </p:nvSpPr>
          <p:spPr>
            <a:xfrm>
              <a:off x="593721" y="2671726"/>
              <a:ext cx="4320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883719" y="4187330"/>
            <a:ext cx="593903" cy="2236088"/>
            <a:chOff x="593721" y="2533546"/>
            <a:chExt cx="593903" cy="1327502"/>
          </a:xfrm>
        </p:grpSpPr>
        <p:grpSp>
          <p:nvGrpSpPr>
            <p:cNvPr id="122" name="组合 121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24" name="直接连接符 123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47"/>
            <p:cNvSpPr txBox="1"/>
            <p:nvPr/>
          </p:nvSpPr>
          <p:spPr>
            <a:xfrm>
              <a:off x="593721" y="2733201"/>
              <a:ext cx="432048" cy="93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</a:t>
              </a:r>
              <a:endPara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TextBox 151"/>
          <p:cNvSpPr txBox="1"/>
          <p:nvPr/>
        </p:nvSpPr>
        <p:spPr>
          <a:xfrm>
            <a:off x="8316924" y="764705"/>
            <a:ext cx="43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/>
              <a:t>多</a:t>
            </a:r>
            <a:r>
              <a:rPr lang="zh-CN" altLang="en-US" b="1" i="0" dirty="0" smtClean="0"/>
              <a:t>重</a:t>
            </a:r>
            <a:r>
              <a:rPr lang="zh-CN" altLang="en-US" b="1" i="0" dirty="0"/>
              <a:t>中断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/>
      <p:bldP spid="63" grpId="0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流水运行机制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781300"/>
            <a:ext cx="45910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流水线原理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smtClean="0"/>
              <a:t>时间并行            </a:t>
            </a:r>
          </a:p>
          <a:p>
            <a:pPr lvl="1"/>
            <a:r>
              <a:rPr smtClean="0"/>
              <a:t>把任务分成若干子任务，使子任务在流水线的各阶段并发地执行</a:t>
            </a:r>
          </a:p>
          <a:p>
            <a:r>
              <a:rPr lang="en-US" altLang="zh-CN" smtClean="0"/>
              <a:t>2.</a:t>
            </a:r>
            <a:r>
              <a:rPr smtClean="0"/>
              <a:t>空间并行</a:t>
            </a:r>
          </a:p>
          <a:p>
            <a:pPr lvl="1"/>
            <a:r>
              <a:rPr smtClean="0"/>
              <a:t>资源重复     多处理器系统和多计算机系统</a:t>
            </a:r>
          </a:p>
          <a:p>
            <a:r>
              <a:rPr lang="en-US" altLang="zh-CN" smtClean="0"/>
              <a:t>3.</a:t>
            </a:r>
            <a:r>
              <a:rPr smtClean="0"/>
              <a:t>时间并行</a:t>
            </a:r>
            <a:r>
              <a:rPr lang="en-US" altLang="zh-CN" smtClean="0"/>
              <a:t>+</a:t>
            </a:r>
            <a:r>
              <a:rPr smtClean="0"/>
              <a:t>空间并行</a:t>
            </a:r>
          </a:p>
          <a:p>
            <a:pPr lvl="1"/>
            <a:r>
              <a:rPr smtClean="0"/>
              <a:t>时间重叠和资源重复的综合应用。</a:t>
            </a:r>
          </a:p>
          <a:p>
            <a:pPr lvl="1"/>
            <a:r>
              <a:rPr smtClean="0"/>
              <a:t>奔腾</a:t>
            </a:r>
            <a:r>
              <a:rPr lang="en-US" altLang="zh-CN" smtClean="0"/>
              <a:t>CPU</a:t>
            </a:r>
            <a:r>
              <a:rPr smtClean="0"/>
              <a:t>采用超标量流水技术，一个机器周期执行两条指令。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EC991B6-5936-4E9E-97D3-C2F1B841F96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28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指令周期细分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取指令    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IF    (Instruction Fetch)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指令译码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ID    (Instruction Decode)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执行运算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EX   (Execution)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dirty="0" smtClean="0">
                <a:latin typeface="华文新魏" panose="02010800040101010101" pitchFamily="2" charset="-122"/>
              </a:rPr>
              <a:t> 访</a:t>
            </a:r>
            <a:r>
              <a:rPr dirty="0">
                <a:latin typeface="华文新魏" panose="02010800040101010101" pitchFamily="2" charset="-122"/>
              </a:rPr>
              <a:t>存阶段 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MEM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结果写回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WB  (Write Back)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    一条指令不一定经历所有阶段</a:t>
            </a: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defRPr/>
            </a:pPr>
            <a:endParaRPr lang="en-US" altLang="zh-CN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CC8AC56B-A394-44A0-BF4E-240AB134C0C5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127250" y="4797425"/>
            <a:ext cx="576263" cy="792163"/>
          </a:xfrm>
          <a:prstGeom prst="rect">
            <a:avLst/>
          </a:prstGeom>
          <a:solidFill>
            <a:srgbClr val="CCFF66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3279775" y="4797425"/>
            <a:ext cx="576263" cy="792163"/>
          </a:xfrm>
          <a:prstGeom prst="rect">
            <a:avLst/>
          </a:prstGeom>
          <a:solidFill>
            <a:srgbClr val="66FF33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4432300" y="4797425"/>
            <a:ext cx="576263" cy="792163"/>
          </a:xfrm>
          <a:prstGeom prst="rect">
            <a:avLst/>
          </a:prstGeom>
          <a:solidFill>
            <a:srgbClr val="FFCC00"/>
          </a:solidFill>
          <a:ln w="19050" algn="ctr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EX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5583238" y="4797425"/>
            <a:ext cx="576262" cy="7921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MEM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1408113" y="5157788"/>
            <a:ext cx="71913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2705100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3857625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5010150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6161088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7"/>
          <p:cNvSpPr>
            <a:spLocks noChangeArrowheads="1"/>
          </p:cNvSpPr>
          <p:nvPr/>
        </p:nvSpPr>
        <p:spPr bwMode="auto">
          <a:xfrm>
            <a:off x="6732588" y="4797425"/>
            <a:ext cx="576262" cy="7921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WB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指导检查教师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01" y="1548806"/>
            <a:ext cx="1381703" cy="184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19" y="1556792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7" y="1529018"/>
            <a:ext cx="1385965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920262" y="346151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秦磊华 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9820" y="35028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77517" y="3497590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胡迪青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25" y="1529017"/>
            <a:ext cx="1388004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"/>
          <a:stretch/>
        </p:blipFill>
        <p:spPr>
          <a:xfrm>
            <a:off x="5684122" y="1519391"/>
            <a:ext cx="1289970" cy="1860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7523635" y="3500812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姚杰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99579" y="3500812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吴非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71131" y="4438156"/>
            <a:ext cx="821848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i="0" kern="0" dirty="0" smtClean="0"/>
              <a:t>指导检查教师</a:t>
            </a:r>
          </a:p>
          <a:p>
            <a:pPr lvl="1"/>
            <a:r>
              <a:rPr lang="en-US" altLang="zh-CN" sz="1800" i="0" kern="0" dirty="0" smtClean="0"/>
              <a:t>1</a:t>
            </a:r>
            <a:r>
              <a:rPr lang="zh-CN" altLang="en-US" sz="1800" i="0" kern="0" dirty="0" smtClean="0"/>
              <a:t>班：秦磊华   </a:t>
            </a:r>
            <a:r>
              <a:rPr lang="en-US" altLang="zh-CN" sz="1800" i="0" kern="0" dirty="0" smtClean="0"/>
              <a:t>2</a:t>
            </a:r>
            <a:r>
              <a:rPr lang="zh-CN" altLang="en-US" sz="1800" i="0" kern="0" dirty="0" smtClean="0"/>
              <a:t>班：谭志虎    </a:t>
            </a:r>
            <a:r>
              <a:rPr lang="en-US" altLang="zh-CN" sz="1800" i="0" kern="0" dirty="0" smtClean="0"/>
              <a:t>3</a:t>
            </a:r>
            <a:r>
              <a:rPr lang="zh-CN" altLang="en-US" sz="1800" i="0" kern="0" dirty="0" smtClean="0"/>
              <a:t>班：吴  非     </a:t>
            </a:r>
            <a:r>
              <a:rPr lang="en-US" altLang="zh-CN" sz="1800" i="0" kern="0" dirty="0" smtClean="0"/>
              <a:t>4</a:t>
            </a:r>
            <a:r>
              <a:rPr lang="zh-CN" altLang="en-US" sz="1800" i="0" kern="0" dirty="0" smtClean="0"/>
              <a:t>班：胡迪青</a:t>
            </a:r>
          </a:p>
          <a:p>
            <a:pPr lvl="1"/>
            <a:r>
              <a:rPr lang="en-US" altLang="zh-CN" sz="1800" i="0" kern="0" dirty="0" smtClean="0"/>
              <a:t>7</a:t>
            </a:r>
            <a:r>
              <a:rPr lang="zh-CN" altLang="en-US" sz="1800" i="0" kern="0" dirty="0" smtClean="0"/>
              <a:t>班：秦磊华   </a:t>
            </a:r>
            <a:r>
              <a:rPr lang="en-US" altLang="zh-CN" sz="1800" i="0" kern="0" dirty="0" smtClean="0"/>
              <a:t>8</a:t>
            </a:r>
            <a:r>
              <a:rPr lang="zh-CN" altLang="en-US" sz="1800" i="0" kern="0" dirty="0" smtClean="0"/>
              <a:t>班：姚杰       </a:t>
            </a:r>
            <a:r>
              <a:rPr lang="en-US" altLang="zh-CN" sz="1800" i="0" kern="0" dirty="0" smtClean="0"/>
              <a:t>9</a:t>
            </a:r>
            <a:r>
              <a:rPr lang="zh-CN" altLang="en-US" sz="1800" i="0" kern="0" dirty="0" smtClean="0"/>
              <a:t>班：谭志虎  </a:t>
            </a:r>
            <a:r>
              <a:rPr lang="en-US" altLang="zh-CN" sz="1800" i="0" kern="0" dirty="0" smtClean="0"/>
              <a:t>10</a:t>
            </a:r>
            <a:r>
              <a:rPr lang="zh-CN" altLang="en-US" sz="1800" i="0" kern="0" dirty="0" smtClean="0"/>
              <a:t>班：胡迪青</a:t>
            </a:r>
            <a:endParaRPr lang="zh-CN" altLang="en-US" i="0" kern="0" dirty="0" smtClean="0"/>
          </a:p>
          <a:p>
            <a:endParaRPr lang="zh-CN" altLang="en-US" i="0" kern="0" dirty="0" smtClean="0"/>
          </a:p>
        </p:txBody>
      </p:sp>
    </p:spTree>
    <p:extLst>
      <p:ext uri="{BB962C8B-B14F-4D97-AF65-F5344CB8AC3E}">
        <p14:creationId xmlns:p14="http://schemas.microsoft.com/office/powerpoint/2010/main" val="11866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 Black" panose="020B0A04020102020204" pitchFamily="34" charset="0"/>
              </a:rPr>
              <a:t>非流水线时空图</a:t>
            </a:r>
          </a:p>
        </p:txBody>
      </p:sp>
      <p:sp>
        <p:nvSpPr>
          <p:cNvPr id="50211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406B9736-C5E3-4113-8FC7-9E119B552F1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22918" y="1772816"/>
            <a:ext cx="7097170" cy="3781487"/>
            <a:chOff x="375162" y="1508779"/>
            <a:chExt cx="7928596" cy="4224485"/>
          </a:xfrm>
        </p:grpSpPr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7031579" y="2054126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580" name="Rectangle 4"/>
            <p:cNvSpPr>
              <a:spLocks noChangeArrowheads="1"/>
            </p:cNvSpPr>
            <p:nvPr/>
          </p:nvSpPr>
          <p:spPr bwMode="auto">
            <a:xfrm>
              <a:off x="1191573" y="4651921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180" name="Line 5"/>
            <p:cNvSpPr>
              <a:spLocks noChangeShapeType="1"/>
            </p:cNvSpPr>
            <p:nvPr/>
          </p:nvSpPr>
          <p:spPr bwMode="auto">
            <a:xfrm>
              <a:off x="1193160" y="5301208"/>
              <a:ext cx="67738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1" name="Line 6"/>
            <p:cNvSpPr>
              <a:spLocks noChangeShapeType="1"/>
            </p:cNvSpPr>
            <p:nvPr/>
          </p:nvSpPr>
          <p:spPr bwMode="auto">
            <a:xfrm flipH="1" flipV="1">
              <a:off x="1193160" y="1669656"/>
              <a:ext cx="0" cy="3631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2" name="Text Box 7"/>
            <p:cNvSpPr txBox="1">
              <a:spLocks noChangeArrowheads="1"/>
            </p:cNvSpPr>
            <p:nvPr/>
          </p:nvSpPr>
          <p:spPr bwMode="auto">
            <a:xfrm>
              <a:off x="7232575" y="5323865"/>
              <a:ext cx="100806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1191573" y="46519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 flipV="1">
              <a:off x="18392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 flipV="1">
              <a:off x="24869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 flipV="1">
              <a:off x="3134673" y="2059534"/>
              <a:ext cx="0" cy="3241673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4424239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 flipV="1">
              <a:off x="50719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 flipV="1">
              <a:off x="57196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 flipV="1">
              <a:off x="6367339" y="2054126"/>
              <a:ext cx="0" cy="3247082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 flipV="1">
              <a:off x="7016627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1191573" y="4004221"/>
              <a:ext cx="654503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3" name="Line 18"/>
            <p:cNvSpPr>
              <a:spLocks noChangeShapeType="1"/>
            </p:cNvSpPr>
            <p:nvPr/>
          </p:nvSpPr>
          <p:spPr bwMode="auto">
            <a:xfrm>
              <a:off x="1191573" y="33565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4" name="Line 19"/>
            <p:cNvSpPr>
              <a:spLocks noChangeShapeType="1"/>
            </p:cNvSpPr>
            <p:nvPr/>
          </p:nvSpPr>
          <p:spPr bwMode="auto">
            <a:xfrm>
              <a:off x="1191573" y="2708821"/>
              <a:ext cx="6473026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8" name="Text Box 23"/>
            <p:cNvSpPr txBox="1">
              <a:spLocks noChangeArrowheads="1"/>
            </p:cNvSpPr>
            <p:nvPr/>
          </p:nvSpPr>
          <p:spPr bwMode="auto">
            <a:xfrm>
              <a:off x="615310" y="47963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IF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9" name="Text Box 24"/>
            <p:cNvSpPr txBox="1">
              <a:spLocks noChangeArrowheads="1"/>
            </p:cNvSpPr>
            <p:nvPr/>
          </p:nvSpPr>
          <p:spPr bwMode="auto">
            <a:xfrm>
              <a:off x="615310" y="4148684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ID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0" name="Text Box 25"/>
            <p:cNvSpPr txBox="1">
              <a:spLocks noChangeArrowheads="1"/>
            </p:cNvSpPr>
            <p:nvPr/>
          </p:nvSpPr>
          <p:spPr bwMode="auto">
            <a:xfrm>
              <a:off x="615310" y="34628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EX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1" name="Text Box 26"/>
            <p:cNvSpPr txBox="1">
              <a:spLocks noChangeArrowheads="1"/>
            </p:cNvSpPr>
            <p:nvPr/>
          </p:nvSpPr>
          <p:spPr bwMode="auto">
            <a:xfrm>
              <a:off x="433966" y="2859220"/>
              <a:ext cx="95027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MEM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2" name="Text Box 27"/>
            <p:cNvSpPr txBox="1">
              <a:spLocks noChangeArrowheads="1"/>
            </p:cNvSpPr>
            <p:nvPr/>
          </p:nvSpPr>
          <p:spPr bwMode="auto">
            <a:xfrm>
              <a:off x="375162" y="1508779"/>
              <a:ext cx="93503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7" name="Rectangle 31"/>
            <p:cNvSpPr>
              <a:spLocks noChangeArrowheads="1"/>
            </p:cNvSpPr>
            <p:nvPr/>
          </p:nvSpPr>
          <p:spPr bwMode="auto">
            <a:xfrm>
              <a:off x="6368927" y="270882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609" name="Text Box 33"/>
            <p:cNvSpPr txBox="1">
              <a:spLocks noChangeArrowheads="1"/>
            </p:cNvSpPr>
            <p:nvPr/>
          </p:nvSpPr>
          <p:spPr bwMode="auto">
            <a:xfrm>
              <a:off x="4275142" y="1620152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688610" name="Text Box 34"/>
            <p:cNvSpPr txBox="1">
              <a:spLocks noChangeArrowheads="1"/>
            </p:cNvSpPr>
            <p:nvPr/>
          </p:nvSpPr>
          <p:spPr bwMode="auto">
            <a:xfrm>
              <a:off x="7511596" y="1669657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1688611" name="Line 35"/>
            <p:cNvSpPr>
              <a:spLocks noChangeShapeType="1"/>
            </p:cNvSpPr>
            <p:nvPr/>
          </p:nvSpPr>
          <p:spPr bwMode="auto">
            <a:xfrm flipH="1" flipV="1">
              <a:off x="7678483" y="1669655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V="1">
              <a:off x="3783960" y="2102230"/>
              <a:ext cx="0" cy="319897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1182564" y="2059721"/>
              <a:ext cx="58490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836435" y="400263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2481297" y="3353345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3135467" y="270980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783221" y="2061310"/>
              <a:ext cx="639135" cy="640701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5725923" y="334598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5079416" y="3991625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4427547" y="464651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569789" y="2230805"/>
              <a:ext cx="67862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WB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8" name="Line 32"/>
            <p:cNvSpPr>
              <a:spLocks noChangeShapeType="1"/>
            </p:cNvSpPr>
            <p:nvPr/>
          </p:nvSpPr>
          <p:spPr bwMode="auto">
            <a:xfrm flipV="1">
              <a:off x="4424239" y="1669656"/>
              <a:ext cx="0" cy="3631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 Black" panose="020B0A04020102020204" pitchFamily="34" charset="0"/>
              </a:rPr>
              <a:t>流水线时空图</a:t>
            </a:r>
          </a:p>
        </p:txBody>
      </p:sp>
      <p:sp>
        <p:nvSpPr>
          <p:cNvPr id="50211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406B9736-C5E3-4113-8FC7-9E119B552F1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31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3608" y="1916832"/>
            <a:ext cx="6554634" cy="3800621"/>
            <a:chOff x="375162" y="1508779"/>
            <a:chExt cx="7322503" cy="4245861"/>
          </a:xfrm>
        </p:grpSpPr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4439092" y="2060516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580" name="Rectangle 4"/>
            <p:cNvSpPr>
              <a:spLocks noChangeArrowheads="1"/>
            </p:cNvSpPr>
            <p:nvPr/>
          </p:nvSpPr>
          <p:spPr bwMode="auto">
            <a:xfrm>
              <a:off x="1191573" y="4651921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180" name="Line 5"/>
            <p:cNvSpPr>
              <a:spLocks noChangeShapeType="1"/>
            </p:cNvSpPr>
            <p:nvPr/>
          </p:nvSpPr>
          <p:spPr bwMode="auto">
            <a:xfrm>
              <a:off x="1193161" y="5301208"/>
              <a:ext cx="6504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1" name="Line 6"/>
            <p:cNvSpPr>
              <a:spLocks noChangeShapeType="1"/>
            </p:cNvSpPr>
            <p:nvPr/>
          </p:nvSpPr>
          <p:spPr bwMode="auto">
            <a:xfrm flipH="1" flipV="1">
              <a:off x="1193160" y="1669656"/>
              <a:ext cx="0" cy="3631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2" name="Text Box 7"/>
            <p:cNvSpPr txBox="1">
              <a:spLocks noChangeArrowheads="1"/>
            </p:cNvSpPr>
            <p:nvPr/>
          </p:nvSpPr>
          <p:spPr bwMode="auto">
            <a:xfrm>
              <a:off x="6689601" y="5345241"/>
              <a:ext cx="100806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1191573" y="46519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 flipV="1">
              <a:off x="18392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 flipV="1">
              <a:off x="24869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 flipV="1">
              <a:off x="3134673" y="2059534"/>
              <a:ext cx="0" cy="3241673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4424239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 flipV="1">
              <a:off x="50719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 flipV="1">
              <a:off x="57196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 flipV="1">
              <a:off x="6367339" y="2054126"/>
              <a:ext cx="0" cy="3247082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 flipV="1">
              <a:off x="7016627" y="2029551"/>
              <a:ext cx="0" cy="3271656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1191575" y="4004221"/>
              <a:ext cx="647302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3" name="Line 18"/>
            <p:cNvSpPr>
              <a:spLocks noChangeShapeType="1"/>
            </p:cNvSpPr>
            <p:nvPr/>
          </p:nvSpPr>
          <p:spPr bwMode="auto">
            <a:xfrm>
              <a:off x="1191573" y="33565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4" name="Line 19"/>
            <p:cNvSpPr>
              <a:spLocks noChangeShapeType="1"/>
            </p:cNvSpPr>
            <p:nvPr/>
          </p:nvSpPr>
          <p:spPr bwMode="auto">
            <a:xfrm>
              <a:off x="1191573" y="2708821"/>
              <a:ext cx="6473026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8" name="Text Box 23"/>
            <p:cNvSpPr txBox="1">
              <a:spLocks noChangeArrowheads="1"/>
            </p:cNvSpPr>
            <p:nvPr/>
          </p:nvSpPr>
          <p:spPr bwMode="auto">
            <a:xfrm>
              <a:off x="615310" y="47963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IF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9" name="Text Box 24"/>
            <p:cNvSpPr txBox="1">
              <a:spLocks noChangeArrowheads="1"/>
            </p:cNvSpPr>
            <p:nvPr/>
          </p:nvSpPr>
          <p:spPr bwMode="auto">
            <a:xfrm>
              <a:off x="615310" y="4148684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ID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0" name="Text Box 25"/>
            <p:cNvSpPr txBox="1">
              <a:spLocks noChangeArrowheads="1"/>
            </p:cNvSpPr>
            <p:nvPr/>
          </p:nvSpPr>
          <p:spPr bwMode="auto">
            <a:xfrm>
              <a:off x="615310" y="34628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EX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1" name="Text Box 26"/>
            <p:cNvSpPr txBox="1">
              <a:spLocks noChangeArrowheads="1"/>
            </p:cNvSpPr>
            <p:nvPr/>
          </p:nvSpPr>
          <p:spPr bwMode="auto">
            <a:xfrm>
              <a:off x="433966" y="2859220"/>
              <a:ext cx="95027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MEM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2" name="Text Box 27"/>
            <p:cNvSpPr txBox="1">
              <a:spLocks noChangeArrowheads="1"/>
            </p:cNvSpPr>
            <p:nvPr/>
          </p:nvSpPr>
          <p:spPr bwMode="auto">
            <a:xfrm>
              <a:off x="375162" y="1508779"/>
              <a:ext cx="93503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7" name="Rectangle 31"/>
            <p:cNvSpPr>
              <a:spLocks noChangeArrowheads="1"/>
            </p:cNvSpPr>
            <p:nvPr/>
          </p:nvSpPr>
          <p:spPr bwMode="auto">
            <a:xfrm>
              <a:off x="3776440" y="2715210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609" name="Text Box 33"/>
            <p:cNvSpPr txBox="1">
              <a:spLocks noChangeArrowheads="1"/>
            </p:cNvSpPr>
            <p:nvPr/>
          </p:nvSpPr>
          <p:spPr bwMode="auto">
            <a:xfrm>
              <a:off x="4275142" y="1620152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688610" name="Text Box 34"/>
            <p:cNvSpPr txBox="1">
              <a:spLocks noChangeArrowheads="1"/>
            </p:cNvSpPr>
            <p:nvPr/>
          </p:nvSpPr>
          <p:spPr bwMode="auto">
            <a:xfrm>
              <a:off x="4858287" y="1609757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V="1">
              <a:off x="3783960" y="2102230"/>
              <a:ext cx="0" cy="319897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1182564" y="2059721"/>
              <a:ext cx="58490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836435" y="400263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2481297" y="3353345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3135467" y="270980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783226" y="2061591"/>
              <a:ext cx="639135" cy="640701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3133436" y="3352372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2486929" y="3998014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1835060" y="4652900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569789" y="2230805"/>
              <a:ext cx="67862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WB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5067832" y="2065929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4423977" y="2713628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3780121" y="3361326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3136266" y="4009025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2483108" y="4650968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5702919" y="2068502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5070701" y="2716747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4423203" y="3359339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789196" y="4013030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3120577" y="4647926"/>
              <a:ext cx="656228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6357716" y="2059534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4" name="Rectangle 22"/>
            <p:cNvSpPr>
              <a:spLocks noChangeArrowheads="1"/>
            </p:cNvSpPr>
            <p:nvPr/>
          </p:nvSpPr>
          <p:spPr bwMode="auto">
            <a:xfrm>
              <a:off x="5718379" y="2707813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5" name="Rectangle 22"/>
            <p:cNvSpPr>
              <a:spLocks noChangeArrowheads="1"/>
            </p:cNvSpPr>
            <p:nvPr/>
          </p:nvSpPr>
          <p:spPr bwMode="auto">
            <a:xfrm>
              <a:off x="5079043" y="3356092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6" name="Rectangle 22"/>
            <p:cNvSpPr>
              <a:spLocks noChangeArrowheads="1"/>
            </p:cNvSpPr>
            <p:nvPr/>
          </p:nvSpPr>
          <p:spPr bwMode="auto">
            <a:xfrm>
              <a:off x="4439706" y="4004372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3779332" y="4653590"/>
              <a:ext cx="647700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9" name="Text Box 34"/>
            <p:cNvSpPr txBox="1">
              <a:spLocks noChangeArrowheads="1"/>
            </p:cNvSpPr>
            <p:nvPr/>
          </p:nvSpPr>
          <p:spPr bwMode="auto">
            <a:xfrm>
              <a:off x="5478016" y="1620152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600" i="0" baseline="-25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8" name="Line 32"/>
            <p:cNvSpPr>
              <a:spLocks noChangeShapeType="1"/>
            </p:cNvSpPr>
            <p:nvPr/>
          </p:nvSpPr>
          <p:spPr bwMode="auto">
            <a:xfrm flipV="1">
              <a:off x="4424239" y="1669656"/>
              <a:ext cx="0" cy="3631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3" name="Text Box 34"/>
            <p:cNvSpPr txBox="1">
              <a:spLocks noChangeArrowheads="1"/>
            </p:cNvSpPr>
            <p:nvPr/>
          </p:nvSpPr>
          <p:spPr bwMode="auto">
            <a:xfrm>
              <a:off x="6779108" y="1630615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600" i="0" baseline="-25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4442175" y="4651274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5" name="Rectangle 31"/>
            <p:cNvSpPr>
              <a:spLocks noChangeArrowheads="1"/>
            </p:cNvSpPr>
            <p:nvPr/>
          </p:nvSpPr>
          <p:spPr bwMode="auto">
            <a:xfrm>
              <a:off x="5085662" y="465225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6" name="Rectangle 22"/>
            <p:cNvSpPr>
              <a:spLocks noChangeArrowheads="1"/>
            </p:cNvSpPr>
            <p:nvPr/>
          </p:nvSpPr>
          <p:spPr bwMode="auto">
            <a:xfrm>
              <a:off x="5710649" y="4656681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8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7" name="Rectangle 22"/>
            <p:cNvSpPr>
              <a:spLocks noChangeArrowheads="1"/>
            </p:cNvSpPr>
            <p:nvPr/>
          </p:nvSpPr>
          <p:spPr bwMode="auto">
            <a:xfrm>
              <a:off x="6389451" y="4650968"/>
              <a:ext cx="647700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9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5083246" y="4005814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0" name="Rectangle 31"/>
            <p:cNvSpPr>
              <a:spLocks noChangeArrowheads="1"/>
            </p:cNvSpPr>
            <p:nvPr/>
          </p:nvSpPr>
          <p:spPr bwMode="auto">
            <a:xfrm>
              <a:off x="5726733" y="400679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1" name="Rectangle 22"/>
            <p:cNvSpPr>
              <a:spLocks noChangeArrowheads="1"/>
            </p:cNvSpPr>
            <p:nvPr/>
          </p:nvSpPr>
          <p:spPr bwMode="auto">
            <a:xfrm>
              <a:off x="6384083" y="4010616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8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5739633" y="3346029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6383120" y="3347008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6369459" y="2692476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" name="Line 35"/>
            <p:cNvSpPr>
              <a:spLocks noChangeShapeType="1"/>
            </p:cNvSpPr>
            <p:nvPr/>
          </p:nvSpPr>
          <p:spPr bwMode="auto">
            <a:xfrm flipH="1" flipV="1">
              <a:off x="5067305" y="1682498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0" name="Line 35"/>
            <p:cNvSpPr>
              <a:spLocks noChangeShapeType="1"/>
            </p:cNvSpPr>
            <p:nvPr/>
          </p:nvSpPr>
          <p:spPr bwMode="auto">
            <a:xfrm flipH="1" flipV="1">
              <a:off x="5715532" y="1682498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2" name="Text Box 34"/>
            <p:cNvSpPr txBox="1">
              <a:spLocks noChangeArrowheads="1"/>
            </p:cNvSpPr>
            <p:nvPr/>
          </p:nvSpPr>
          <p:spPr bwMode="auto">
            <a:xfrm>
              <a:off x="6128562" y="1625384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600" i="0" baseline="-25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11" name="Line 35"/>
            <p:cNvSpPr>
              <a:spLocks noChangeShapeType="1"/>
            </p:cNvSpPr>
            <p:nvPr/>
          </p:nvSpPr>
          <p:spPr bwMode="auto">
            <a:xfrm flipH="1" flipV="1">
              <a:off x="7025757" y="1674459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1" name="Line 35"/>
            <p:cNvSpPr>
              <a:spLocks noChangeShapeType="1"/>
            </p:cNvSpPr>
            <p:nvPr/>
          </p:nvSpPr>
          <p:spPr bwMode="auto">
            <a:xfrm flipH="1" flipV="1">
              <a:off x="6366078" y="1665446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为何要使用流水线技术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en-US" altLang="zh-CN" dirty="0" smtClean="0"/>
              <a:t>CPI=1</a:t>
            </a:r>
          </a:p>
          <a:p>
            <a:r>
              <a:rPr lang="en-US" altLang="zh-CN" dirty="0" smtClean="0"/>
              <a:t>T=IF+ID+EX+MEM+WB</a:t>
            </a:r>
          </a:p>
          <a:p>
            <a:endParaRPr lang="en-US" altLang="zh-CN" dirty="0" smtClean="0"/>
          </a:p>
          <a:p>
            <a:r>
              <a:rPr dirty="0" smtClean="0"/>
              <a:t>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dirty="0" smtClean="0"/>
              <a:t>流水线理想性能</a:t>
            </a:r>
            <a:r>
              <a:rPr lang="en-US" altLang="zh-CN" dirty="0" smtClean="0"/>
              <a:t>T/5</a:t>
            </a:r>
            <a:r>
              <a:rPr dirty="0" smtClean="0"/>
              <a:t>，</a:t>
            </a:r>
            <a:endParaRPr lang="en-US" altLang="zh-CN" dirty="0" smtClean="0"/>
          </a:p>
          <a:p>
            <a:r>
              <a:rPr dirty="0" smtClean="0"/>
              <a:t>流水线充满后每隔一个</a:t>
            </a:r>
            <a:r>
              <a:rPr lang="en-US" altLang="zh-CN" dirty="0" smtClean="0"/>
              <a:t>T/5</a:t>
            </a:r>
            <a:r>
              <a:rPr dirty="0" smtClean="0"/>
              <a:t>，完成一条指令</a:t>
            </a:r>
            <a:endParaRPr lang="en-US" altLang="zh-CN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DC4B2E6-DC32-42E5-A497-67CF555F9B7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理想流水线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832475"/>
          </a:xfrm>
        </p:spPr>
        <p:txBody>
          <a:bodyPr/>
          <a:lstStyle/>
          <a:p>
            <a:r>
              <a:rPr dirty="0" smtClean="0"/>
              <a:t>所有对象均通过同样的部件（阶段）</a:t>
            </a:r>
          </a:p>
          <a:p>
            <a:r>
              <a:rPr dirty="0" smtClean="0"/>
              <a:t>不同阶段之间无共享资源</a:t>
            </a:r>
          </a:p>
          <a:p>
            <a:r>
              <a:rPr dirty="0" smtClean="0"/>
              <a:t>各段传输延迟一致（取最慢的同步）</a:t>
            </a:r>
          </a:p>
          <a:p>
            <a:r>
              <a:rPr dirty="0" smtClean="0"/>
              <a:t>进入流水线的对象不受其他阶段的影响</a:t>
            </a:r>
          </a:p>
          <a:p>
            <a:r>
              <a:rPr dirty="0" smtClean="0"/>
              <a:t>适合工业流水线</a:t>
            </a:r>
          </a:p>
          <a:p>
            <a:endParaRPr dirty="0" smtClean="0"/>
          </a:p>
          <a:p>
            <a:endParaRPr dirty="0" smtClean="0"/>
          </a:p>
          <a:p>
            <a:endParaRPr lang="en-US" dirty="0" smtClean="0"/>
          </a:p>
          <a:p>
            <a:r>
              <a:rPr dirty="0" smtClean="0"/>
              <a:t>绿色部件为各段间接口，各段间通过接口传递什么？</a:t>
            </a:r>
          </a:p>
          <a:p>
            <a:pPr lvl="1"/>
            <a:r>
              <a:rPr dirty="0" smtClean="0"/>
              <a:t>待加工的数据、控制数据加工的控制信号、反馈信号</a:t>
            </a:r>
            <a:endParaRPr lang="en-US" altLang="zh-CN" dirty="0" smtClean="0"/>
          </a:p>
          <a:p>
            <a:pPr lvl="1"/>
            <a:r>
              <a:rPr dirty="0" smtClean="0"/>
              <a:t>否则后段无法对数据 进行处理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FCC690E-6991-4A05-AC38-5AAC33802043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33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94434" y="3538538"/>
            <a:ext cx="7566866" cy="1258887"/>
            <a:chOff x="294434" y="3538538"/>
            <a:chExt cx="7566866" cy="1258887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862013" y="3538538"/>
              <a:ext cx="6999287" cy="862012"/>
              <a:chOff x="-287" y="837"/>
              <a:chExt cx="5878" cy="725"/>
            </a:xfrm>
          </p:grpSpPr>
          <p:sp>
            <p:nvSpPr>
              <p:cNvPr id="56331" name="Rectangle 5"/>
              <p:cNvSpPr>
                <a:spLocks noChangeArrowheads="1"/>
              </p:cNvSpPr>
              <p:nvPr/>
            </p:nvSpPr>
            <p:spPr bwMode="auto">
              <a:xfrm>
                <a:off x="951" y="845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2" name="Rectangle 6"/>
              <p:cNvSpPr>
                <a:spLocks noChangeArrowheads="1"/>
              </p:cNvSpPr>
              <p:nvPr/>
            </p:nvSpPr>
            <p:spPr bwMode="auto">
              <a:xfrm>
                <a:off x="1759" y="893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3" name="Line 7"/>
              <p:cNvSpPr>
                <a:spLocks noChangeShapeType="1"/>
              </p:cNvSpPr>
              <p:nvPr/>
            </p:nvSpPr>
            <p:spPr bwMode="auto">
              <a:xfrm>
                <a:off x="1575" y="1197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4" name="Rectangle 8"/>
              <p:cNvSpPr>
                <a:spLocks noChangeArrowheads="1"/>
              </p:cNvSpPr>
              <p:nvPr/>
            </p:nvSpPr>
            <p:spPr bwMode="auto">
              <a:xfrm>
                <a:off x="223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5" name="Rectangle 9"/>
              <p:cNvSpPr>
                <a:spLocks noChangeArrowheads="1"/>
              </p:cNvSpPr>
              <p:nvPr/>
            </p:nvSpPr>
            <p:spPr bwMode="auto">
              <a:xfrm>
                <a:off x="303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6" name="Line 10"/>
              <p:cNvSpPr>
                <a:spLocks noChangeShapeType="1"/>
              </p:cNvSpPr>
              <p:nvPr/>
            </p:nvSpPr>
            <p:spPr bwMode="auto">
              <a:xfrm>
                <a:off x="285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7" name="Rectangle 11"/>
              <p:cNvSpPr>
                <a:spLocks noChangeArrowheads="1"/>
              </p:cNvSpPr>
              <p:nvPr/>
            </p:nvSpPr>
            <p:spPr bwMode="auto">
              <a:xfrm>
                <a:off x="351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8" name="Rectangle 12"/>
              <p:cNvSpPr>
                <a:spLocks noChangeArrowheads="1"/>
              </p:cNvSpPr>
              <p:nvPr/>
            </p:nvSpPr>
            <p:spPr bwMode="auto">
              <a:xfrm>
                <a:off x="431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9" name="Line 13"/>
              <p:cNvSpPr>
                <a:spLocks noChangeShapeType="1"/>
              </p:cNvSpPr>
              <p:nvPr/>
            </p:nvSpPr>
            <p:spPr bwMode="auto">
              <a:xfrm>
                <a:off x="413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0" name="Rectangle 14"/>
              <p:cNvSpPr>
                <a:spLocks noChangeArrowheads="1"/>
              </p:cNvSpPr>
              <p:nvPr/>
            </p:nvSpPr>
            <p:spPr bwMode="auto">
              <a:xfrm>
                <a:off x="479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41" name="Line 15"/>
              <p:cNvSpPr>
                <a:spLocks noChangeShapeType="1"/>
              </p:cNvSpPr>
              <p:nvPr/>
            </p:nvSpPr>
            <p:spPr bwMode="auto">
              <a:xfrm>
                <a:off x="541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2" name="Rectangle 16"/>
              <p:cNvSpPr>
                <a:spLocks noChangeArrowheads="1"/>
              </p:cNvSpPr>
              <p:nvPr/>
            </p:nvSpPr>
            <p:spPr bwMode="auto">
              <a:xfrm>
                <a:off x="495" y="889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43" name="Line 17"/>
              <p:cNvSpPr>
                <a:spLocks noChangeShapeType="1"/>
              </p:cNvSpPr>
              <p:nvPr/>
            </p:nvSpPr>
            <p:spPr bwMode="auto">
              <a:xfrm flipV="1">
                <a:off x="703" y="1199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112" y="1085"/>
                <a:ext cx="288" cy="23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ID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373" y="1081"/>
                <a:ext cx="308" cy="23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EX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89" y="1075"/>
                <a:ext cx="452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MEM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916" y="1049"/>
                <a:ext cx="359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WB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56348" name="Line 22"/>
              <p:cNvSpPr>
                <a:spLocks noChangeShapeType="1"/>
              </p:cNvSpPr>
              <p:nvPr/>
            </p:nvSpPr>
            <p:spPr bwMode="auto">
              <a:xfrm flipV="1">
                <a:off x="4536" y="1190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9" name="Line 23"/>
              <p:cNvSpPr>
                <a:spLocks noChangeShapeType="1"/>
              </p:cNvSpPr>
              <p:nvPr/>
            </p:nvSpPr>
            <p:spPr bwMode="auto">
              <a:xfrm flipV="1">
                <a:off x="3254" y="1185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0" name="Line 24"/>
              <p:cNvSpPr>
                <a:spLocks noChangeShapeType="1"/>
              </p:cNvSpPr>
              <p:nvPr/>
            </p:nvSpPr>
            <p:spPr bwMode="auto">
              <a:xfrm flipV="1">
                <a:off x="1969" y="1183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1" name="Line 25"/>
              <p:cNvSpPr>
                <a:spLocks noChangeShapeType="1"/>
              </p:cNvSpPr>
              <p:nvPr/>
            </p:nvSpPr>
            <p:spPr bwMode="auto">
              <a:xfrm>
                <a:off x="321" y="1210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2" name="Rectangle 5"/>
              <p:cNvSpPr>
                <a:spLocks noChangeArrowheads="1"/>
              </p:cNvSpPr>
              <p:nvPr/>
            </p:nvSpPr>
            <p:spPr bwMode="auto">
              <a:xfrm>
                <a:off x="-287" y="858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-104" y="1095"/>
                <a:ext cx="260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IF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</p:grpSp>
        <p:cxnSp>
          <p:nvCxnSpPr>
            <p:cNvPr id="3" name="直接连接符 2"/>
            <p:cNvCxnSpPr/>
            <p:nvPr/>
          </p:nvCxnSpPr>
          <p:spPr>
            <a:xfrm>
              <a:off x="611188" y="4797425"/>
              <a:ext cx="5854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56342" idx="2"/>
            </p:cNvCxnSpPr>
            <p:nvPr/>
          </p:nvCxnSpPr>
          <p:spPr>
            <a:xfrm>
              <a:off x="1911350" y="4314825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3416300" y="4310063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922838" y="4305300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65888" y="4300538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294434" y="445306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CLK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smtClean="0"/>
              <a:t>现实是残酷的</a:t>
            </a:r>
            <a:endParaRPr lang="en-US" altLang="zh-CN" smtClean="0"/>
          </a:p>
          <a:p>
            <a:r>
              <a:rPr smtClean="0"/>
              <a:t>指令不适合流水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9CF2C4D4-52F0-42D1-AF2C-6142643FEC35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指令流水线？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defRPr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u="sng" dirty="0" smtClean="0">
                <a:solidFill>
                  <a:srgbClr val="FF0000"/>
                </a:solidFill>
              </a:rPr>
              <a:t>资源相关</a:t>
            </a:r>
          </a:p>
          <a:p>
            <a:pPr lvl="1">
              <a:defRPr/>
            </a:pPr>
            <a:r>
              <a:rPr dirty="0" smtClean="0"/>
              <a:t>取操作数与取指令都需要访问主存，</a:t>
            </a:r>
          </a:p>
          <a:p>
            <a:pPr>
              <a:defRPr/>
            </a:pPr>
            <a:r>
              <a:rPr dirty="0" smtClean="0"/>
              <a:t>数据相关</a:t>
            </a:r>
          </a:p>
          <a:p>
            <a:pPr lvl="1">
              <a:defRPr/>
            </a:pPr>
            <a:r>
              <a:rPr dirty="0" smtClean="0"/>
              <a:t>后一条指令的操作数依赖于前一条指令的执行结果</a:t>
            </a:r>
          </a:p>
          <a:p>
            <a:pPr>
              <a:defRPr/>
            </a:pPr>
            <a:r>
              <a:rPr dirty="0" smtClean="0"/>
              <a:t>分支相关</a:t>
            </a:r>
          </a:p>
          <a:p>
            <a:pPr lvl="1">
              <a:defRPr/>
            </a:pPr>
            <a:r>
              <a:rPr dirty="0" smtClean="0"/>
              <a:t>转移指令使得流水线发生中断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EC4E3C6-B289-4FEA-9189-66CDF5AD622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</a:t>
            </a:r>
            <a:r>
              <a:rPr lang="en-US" altLang="zh-CN" smtClean="0"/>
              <a:t>MIPS</a:t>
            </a:r>
            <a:r>
              <a:rPr lang="zh-CN" altLang="en-US" smtClean="0"/>
              <a:t>处理器改流水线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60E6A6-BD39-4DE4-872C-4232818E88B4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36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04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8315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单周期改五段流水（分段）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41438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E7043FF-F71D-4507-9F1A-940F21855C66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37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3913" y="474980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13063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84725" y="47498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296025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664450" y="4757738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sp>
        <p:nvSpPr>
          <p:cNvPr id="61450" name="内容占位符 2"/>
          <p:cNvSpPr txBox="1"/>
          <p:nvPr/>
        </p:nvSpPr>
        <p:spPr bwMode="auto">
          <a:xfrm>
            <a:off x="401638" y="5516563"/>
            <a:ext cx="82184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i="0"/>
              <a:t>分段原则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消除结构相关的理想流水线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4006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dirty="0" smtClean="0"/>
              <a:t>消除通路中结构相关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指令数据存储器分离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将指令过程分成</a:t>
            </a:r>
            <a:r>
              <a:rPr lang="en-US" altLang="zh-CN" dirty="0" smtClean="0"/>
              <a:t>5</a:t>
            </a:r>
            <a:r>
              <a:rPr dirty="0" smtClean="0"/>
              <a:t>个阶段 （所有指令至少</a:t>
            </a:r>
            <a:r>
              <a:rPr lang="en-US" altLang="zh-CN" dirty="0" smtClean="0"/>
              <a:t>3</a:t>
            </a:r>
            <a:r>
              <a:rPr dirty="0" smtClean="0"/>
              <a:t>个阶段）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IF  ID  EX MEM WB</a:t>
            </a:r>
          </a:p>
          <a:p>
            <a:pPr>
              <a:defRPr/>
            </a:pPr>
            <a:r>
              <a:rPr dirty="0" smtClean="0"/>
              <a:t>不同阶段之间设置缓冲接口部件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构建各阶段之间的接口部件（本质是寄存器）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流水线通过接口传递与指令相关的数据信息，控制信息，反馈信息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后续部件对数据的加工处理依赖于前阶段传递过来的信息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ID</a:t>
            </a:r>
            <a:r>
              <a:rPr dirty="0" smtClean="0"/>
              <a:t>段译码生成该指令的所有控制信号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控制信号向后传递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后续部件控制信号不再单独生成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单周期</a:t>
            </a:r>
            <a:r>
              <a:rPr lang="en-US" altLang="zh-CN" dirty="0" smtClean="0"/>
              <a:t>CPU</a:t>
            </a:r>
            <a:r>
              <a:rPr dirty="0" smtClean="0"/>
              <a:t>实现中的控制器在</a:t>
            </a:r>
            <a:r>
              <a:rPr lang="en-US" altLang="zh-CN" dirty="0" smtClean="0"/>
              <a:t>ID</a:t>
            </a:r>
            <a:r>
              <a:rPr dirty="0" smtClean="0"/>
              <a:t>段复用</a:t>
            </a:r>
            <a:endParaRPr lang="en-US" altLang="zh-CN" dirty="0" smtClean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段流水控制信号传递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052513"/>
            <a:ext cx="8142287" cy="50403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BA83FB22-E462-4A98-A60C-979D46EE24D1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39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360363" y="5300663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76375" y="5300663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646488" y="5308600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807075" y="5287963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667625" y="5308600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100138" y="3644900"/>
            <a:ext cx="346075" cy="381000"/>
            <a:chOff x="265311" y="5063698"/>
            <a:chExt cx="346249" cy="381526"/>
          </a:xfrm>
        </p:grpSpPr>
        <p:sp>
          <p:nvSpPr>
            <p:cNvPr id="12" name="矩形 11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109663" y="4244975"/>
            <a:ext cx="346075" cy="382588"/>
            <a:chOff x="265311" y="5063698"/>
            <a:chExt cx="346249" cy="381526"/>
          </a:xfrm>
        </p:grpSpPr>
        <p:sp>
          <p:nvSpPr>
            <p:cNvPr id="18" name="矩形 1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IR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348038" y="3613150"/>
            <a:ext cx="346075" cy="381000"/>
            <a:chOff x="265311" y="5063698"/>
            <a:chExt cx="346249" cy="381526"/>
          </a:xfrm>
        </p:grpSpPr>
        <p:sp>
          <p:nvSpPr>
            <p:cNvPr id="20" name="矩形 19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36925" y="4087813"/>
            <a:ext cx="346075" cy="381000"/>
            <a:chOff x="265311" y="5063698"/>
            <a:chExt cx="346249" cy="381526"/>
          </a:xfrm>
        </p:grpSpPr>
        <p:sp>
          <p:nvSpPr>
            <p:cNvPr id="24" name="矩形 2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A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336925" y="4551363"/>
            <a:ext cx="346075" cy="382587"/>
            <a:chOff x="265311" y="5063698"/>
            <a:chExt cx="346249" cy="381526"/>
          </a:xfrm>
        </p:grpSpPr>
        <p:sp>
          <p:nvSpPr>
            <p:cNvPr id="28" name="矩形 2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B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3335338" y="5016500"/>
            <a:ext cx="346075" cy="382588"/>
            <a:chOff x="265311" y="5063698"/>
            <a:chExt cx="346249" cy="381526"/>
          </a:xfrm>
        </p:grpSpPr>
        <p:sp>
          <p:nvSpPr>
            <p:cNvPr id="31" name="矩形 30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IMM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521325" y="3592513"/>
            <a:ext cx="346075" cy="381000"/>
            <a:chOff x="265311" y="5063698"/>
            <a:chExt cx="346249" cy="381526"/>
          </a:xfrm>
        </p:grpSpPr>
        <p:sp>
          <p:nvSpPr>
            <p:cNvPr id="34" name="矩形 3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7667625" y="3579813"/>
            <a:ext cx="346075" cy="382587"/>
            <a:chOff x="265311" y="5063698"/>
            <a:chExt cx="346249" cy="381526"/>
          </a:xfrm>
        </p:grpSpPr>
        <p:sp>
          <p:nvSpPr>
            <p:cNvPr id="40" name="矩形 39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7672388" y="4097338"/>
            <a:ext cx="347662" cy="381000"/>
            <a:chOff x="265311" y="5063698"/>
            <a:chExt cx="346249" cy="381526"/>
          </a:xfrm>
        </p:grpSpPr>
        <p:sp>
          <p:nvSpPr>
            <p:cNvPr id="43" name="矩形 42"/>
            <p:cNvSpPr/>
            <p:nvPr/>
          </p:nvSpPr>
          <p:spPr>
            <a:xfrm>
              <a:off x="319067" y="5095492"/>
              <a:ext cx="216603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Md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严格考勤   周一</a:t>
            </a:r>
            <a:r>
              <a:rPr lang="en-US" altLang="zh-CN" dirty="0" smtClean="0"/>
              <a:t>~</a:t>
            </a:r>
            <a:r>
              <a:rPr dirty="0" smtClean="0"/>
              <a:t>周五 </a:t>
            </a:r>
            <a:r>
              <a:rPr lang="en-US" altLang="zh-CN" dirty="0" smtClean="0"/>
              <a:t>8:00-11:00   14:00-17:00</a:t>
            </a:r>
          </a:p>
          <a:p>
            <a:pPr lvl="1"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9</a:t>
            </a:r>
            <a:r>
              <a:rPr lang="zh-CN" altLang="en-US" dirty="0" smtClean="0"/>
              <a:t>天</a:t>
            </a:r>
            <a:r>
              <a:rPr lang="en-US" altLang="zh-CN" dirty="0" smtClean="0"/>
              <a:t>18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次为满分</a:t>
            </a:r>
          </a:p>
          <a:p>
            <a:pPr lvl="1">
              <a:defRPr/>
            </a:pPr>
            <a:r>
              <a:rPr dirty="0" smtClean="0">
                <a:sym typeface="+mn-ea"/>
              </a:rPr>
              <a:t>报告完成后，可不考勤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不来的要通过</a:t>
            </a:r>
            <a:r>
              <a:rPr lang="en-US" dirty="0" smtClean="0"/>
              <a:t>tower</a:t>
            </a:r>
            <a:r>
              <a:rPr lang="zh-CN" altLang="en-US" dirty="0" smtClean="0"/>
              <a:t>发帖</a:t>
            </a:r>
            <a:r>
              <a:rPr dirty="0" smtClean="0"/>
              <a:t>请假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代</a:t>
            </a:r>
            <a:r>
              <a:rPr lang="zh-CN" altLang="en-US" dirty="0" smtClean="0"/>
              <a:t>签到（作弊处理，直接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分）</a:t>
            </a:r>
            <a:endParaRPr dirty="0" smtClean="0"/>
          </a:p>
          <a:p>
            <a:pPr>
              <a:defRPr/>
            </a:pPr>
            <a:r>
              <a:rPr dirty="0" smtClean="0"/>
              <a:t>每日提交工作进度（一起写）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每日</a:t>
            </a:r>
            <a:r>
              <a:rPr lang="en-US" altLang="zh-CN" dirty="0" smtClean="0"/>
              <a:t>24:00</a:t>
            </a:r>
            <a:r>
              <a:rPr dirty="0" smtClean="0"/>
              <a:t>之前提交当日进度，未提交按缺勤处理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接口定义（仅供参考）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472113"/>
          </a:xfrm>
        </p:spPr>
        <p:txBody>
          <a:bodyPr/>
          <a:lstStyle/>
          <a:p>
            <a:r>
              <a:rPr lang="en-US" altLang="zh-CN" sz="1800" smtClean="0"/>
              <a:t>IF</a:t>
            </a:r>
            <a:r>
              <a:rPr lang="en-US" altLang="zh-CN" sz="1800" smtClean="0">
                <a:sym typeface="Wingdings" panose="05000000000000000000" pitchFamily="2" charset="2"/>
              </a:rPr>
              <a:t>IF/ID   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</a:t>
            </a:r>
          </a:p>
          <a:p>
            <a:r>
              <a:rPr lang="en-US" altLang="zh-CN" sz="1800" smtClean="0"/>
              <a:t>ID</a:t>
            </a:r>
            <a:r>
              <a:rPr lang="en-US" altLang="zh-CN" sz="1800" smtClean="0">
                <a:sym typeface="Wingdings" panose="05000000000000000000" pitchFamily="2" charset="2"/>
              </a:rPr>
              <a:t>ID/EX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  WriteReg#  A  B</a:t>
            </a:r>
          </a:p>
          <a:p>
            <a:pPr lvl="1"/>
            <a:r>
              <a:rPr sz="1600" smtClean="0"/>
              <a:t>控制  </a:t>
            </a:r>
            <a:r>
              <a:rPr lang="en-US" altLang="zh-CN" sz="1600" smtClean="0"/>
              <a:t>ALU OP</a:t>
            </a:r>
            <a:r>
              <a:rPr sz="1600" smtClean="0"/>
              <a:t>、</a:t>
            </a:r>
            <a:r>
              <a:rPr lang="en-US" altLang="zh-CN" sz="1600" smtClean="0"/>
              <a:t>IMM</a:t>
            </a:r>
            <a:r>
              <a:rPr sz="1600" smtClean="0"/>
              <a:t>、</a:t>
            </a:r>
            <a:r>
              <a:rPr lang="en-US" altLang="zh-CN" sz="1600" smtClean="0"/>
              <a:t>ALUSrc</a:t>
            </a:r>
            <a:r>
              <a:rPr sz="1600" smtClean="0"/>
              <a:t>、 </a:t>
            </a:r>
            <a:r>
              <a:rPr lang="en-US" altLang="zh-CN" sz="1600" smtClean="0"/>
              <a:t>beq</a:t>
            </a:r>
            <a:r>
              <a:rPr sz="1600" smtClean="0"/>
              <a:t>，</a:t>
            </a:r>
            <a:r>
              <a:rPr lang="en-US" altLang="zh-CN" sz="1600" smtClean="0"/>
              <a:t>bne</a:t>
            </a:r>
            <a:r>
              <a:rPr sz="1600" smtClean="0"/>
              <a:t>，</a:t>
            </a:r>
            <a:r>
              <a:rPr lang="en-US" altLang="zh-CN" sz="1600" smtClean="0"/>
              <a:t>jmp</a:t>
            </a:r>
          </a:p>
          <a:p>
            <a:pPr lvl="1"/>
            <a:r>
              <a:rPr lang="en-US" altLang="zh-CN" sz="1600" smtClean="0">
                <a:solidFill>
                  <a:srgbClr val="0000FF"/>
                </a:solidFill>
              </a:rPr>
              <a:t>MemReq   MemWrite  RegWrite  MemRead</a:t>
            </a:r>
          </a:p>
          <a:p>
            <a:r>
              <a:rPr lang="en-US" altLang="zh-CN" sz="1800" smtClean="0"/>
              <a:t>EX</a:t>
            </a:r>
            <a:r>
              <a:rPr lang="en-US" altLang="zh-CN" sz="1800" smtClean="0">
                <a:sym typeface="Wingdings" panose="05000000000000000000" pitchFamily="2" charset="2"/>
              </a:rPr>
              <a:t>EX/MEM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 </a:t>
            </a:r>
            <a:r>
              <a:rPr sz="1600" smtClean="0"/>
              <a:t> </a:t>
            </a:r>
            <a:r>
              <a:rPr lang="en-US" altLang="zh-CN" sz="1600" smtClean="0"/>
              <a:t>WriteReg#  AluResult  Rt </a:t>
            </a:r>
          </a:p>
          <a:p>
            <a:pPr lvl="1"/>
            <a:r>
              <a:rPr sz="1600" smtClean="0">
                <a:solidFill>
                  <a:srgbClr val="0000FF"/>
                </a:solidFill>
              </a:rPr>
              <a:t>控制  </a:t>
            </a:r>
            <a:r>
              <a:rPr lang="en-US" altLang="zh-CN" sz="1600" smtClean="0">
                <a:solidFill>
                  <a:srgbClr val="0000FF"/>
                </a:solidFill>
              </a:rPr>
              <a:t>MemReq   MemWrite  RegWrite  MemRead</a:t>
            </a:r>
          </a:p>
          <a:p>
            <a:r>
              <a:rPr lang="en-US" altLang="zh-CN" sz="1800" smtClean="0"/>
              <a:t>MEM</a:t>
            </a:r>
            <a:r>
              <a:rPr lang="en-US" altLang="zh-CN" sz="1800" smtClean="0">
                <a:sym typeface="Wingdings" panose="05000000000000000000" pitchFamily="2" charset="2"/>
              </a:rPr>
              <a:t>MEM/WB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WriteReg#  </a:t>
            </a:r>
            <a:r>
              <a:rPr lang="en-US" altLang="zh-CN" sz="1600" smtClean="0">
                <a:solidFill>
                  <a:srgbClr val="0000FF"/>
                </a:solidFill>
              </a:rPr>
              <a:t>WriteBackData</a:t>
            </a:r>
            <a:endParaRPr lang="en-US" altLang="zh-CN" sz="1600" smtClean="0"/>
          </a:p>
          <a:p>
            <a:pPr lvl="1"/>
            <a:r>
              <a:rPr sz="1600" smtClean="0"/>
              <a:t>控制  </a:t>
            </a:r>
            <a:r>
              <a:rPr lang="en-US" altLang="zh-CN" sz="1600" smtClean="0">
                <a:solidFill>
                  <a:srgbClr val="0000FF"/>
                </a:solidFill>
              </a:rPr>
              <a:t>RegWrite </a:t>
            </a:r>
          </a:p>
          <a:p>
            <a:pPr lvl="1"/>
            <a:endParaRPr lang="en-US" altLang="zh-CN" sz="1600" smtClean="0">
              <a:solidFill>
                <a:srgbClr val="0000FF"/>
              </a:solidFill>
            </a:endParaRPr>
          </a:p>
          <a:p>
            <a:r>
              <a:rPr lang="en-US" altLang="zh-CN" sz="1800" smtClean="0"/>
              <a:t>PC IR</a:t>
            </a:r>
            <a:r>
              <a:rPr sz="1800" smtClean="0"/>
              <a:t>请全部传递，便于流水线调试</a:t>
            </a:r>
            <a:endParaRPr lang="en-US" altLang="zh-CN" sz="1800" smtClean="0"/>
          </a:p>
          <a:p>
            <a:endParaRPr lang="en-US" altLang="zh-CN" smtClean="0">
              <a:sym typeface="Wingdings" panose="05000000000000000000" pitchFamily="2" charset="2"/>
            </a:endParaRPr>
          </a:p>
          <a:p>
            <a:endParaRPr lang="en-US" altLang="zh-CN" smtClean="0">
              <a:sym typeface="Wingdings" panose="05000000000000000000" pitchFamily="2" charset="2"/>
            </a:endParaRP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6AEFB3F-F886-4DDE-96EB-979CCA96C5C3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40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5F946D79-2281-48BA-AB26-F121DB08E37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41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554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524750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lw $1,$2,4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$3=$1+$</a:t>
            </a:r>
            <a:r>
              <a:rPr lang="en-US" altLang="zh-CN" sz="1400" i="0" dirty="0">
                <a:solidFill>
                  <a:srgbClr val="FF0000"/>
                </a:solidFill>
              </a:rPr>
              <a:t>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$1=$1&amp;$2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相关检测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ID</a:t>
            </a:r>
            <a:r>
              <a:rPr smtClean="0"/>
              <a:t>段进行检测</a:t>
            </a:r>
            <a:endParaRPr lang="en-US" altLang="zh-CN" smtClean="0"/>
          </a:p>
          <a:p>
            <a:r>
              <a:rPr smtClean="0"/>
              <a:t>不同类型指令有区分</a:t>
            </a:r>
            <a:endParaRPr lang="en-US" altLang="zh-CN" smtClean="0"/>
          </a:p>
          <a:p>
            <a:pPr lvl="1"/>
            <a:r>
              <a:rPr lang="en-US" altLang="zh-CN" smtClean="0"/>
              <a:t>R</a:t>
            </a:r>
            <a:r>
              <a:rPr smtClean="0"/>
              <a:t>型指令</a:t>
            </a:r>
            <a:endParaRPr lang="en-US" altLang="zh-CN" smtClean="0"/>
          </a:p>
          <a:p>
            <a:pPr lvl="2"/>
            <a:r>
              <a:rPr smtClean="0"/>
              <a:t>涉及两个源操作数</a:t>
            </a:r>
            <a:r>
              <a:rPr lang="en-US" altLang="zh-CN" smtClean="0"/>
              <a:t>Rs,Rt</a:t>
            </a:r>
          </a:p>
          <a:p>
            <a:pPr lvl="1"/>
            <a:r>
              <a:rPr lang="en-US" altLang="zh-CN" smtClean="0"/>
              <a:t>I</a:t>
            </a:r>
            <a:r>
              <a:rPr smtClean="0"/>
              <a:t>型指令</a:t>
            </a:r>
            <a:endParaRPr lang="en-US" altLang="zh-CN" smtClean="0"/>
          </a:p>
          <a:p>
            <a:pPr lvl="2"/>
            <a:r>
              <a:rPr smtClean="0"/>
              <a:t>涉及一个或两个源操作数</a:t>
            </a:r>
            <a:r>
              <a:rPr lang="en-US" altLang="zh-CN" smtClean="0"/>
              <a:t>Rs</a:t>
            </a:r>
            <a:r>
              <a:rPr smtClean="0"/>
              <a:t>（</a:t>
            </a:r>
            <a:r>
              <a:rPr lang="en-US" altLang="zh-CN" smtClean="0"/>
              <a:t>Lui</a:t>
            </a:r>
            <a:r>
              <a:rPr smtClean="0"/>
              <a:t>无相关）</a:t>
            </a:r>
            <a:endParaRPr lang="en-US" altLang="zh-CN" smtClean="0"/>
          </a:p>
          <a:p>
            <a:pPr lvl="1"/>
            <a:r>
              <a:rPr smtClean="0"/>
              <a:t>其他分支指令（</a:t>
            </a:r>
            <a:r>
              <a:rPr lang="en-US" altLang="zh-CN" smtClean="0"/>
              <a:t>Beq</a:t>
            </a:r>
            <a:r>
              <a:rPr smtClean="0"/>
              <a:t>，</a:t>
            </a:r>
            <a:r>
              <a:rPr lang="en-US" altLang="zh-CN" smtClean="0"/>
              <a:t>Bne, Bgt</a:t>
            </a:r>
            <a:r>
              <a:rPr smtClean="0"/>
              <a:t>）</a:t>
            </a:r>
            <a:endParaRPr lang="en-US" altLang="zh-CN" smtClean="0"/>
          </a:p>
          <a:p>
            <a:pPr lvl="2"/>
            <a:r>
              <a:rPr smtClean="0"/>
              <a:t>涉及两个源操作数</a:t>
            </a:r>
            <a:r>
              <a:rPr lang="en-US" altLang="zh-CN" smtClean="0"/>
              <a:t>Rs,Rt</a:t>
            </a:r>
          </a:p>
          <a:p>
            <a:pPr lvl="1"/>
            <a:r>
              <a:rPr lang="en-US" altLang="zh-CN" smtClean="0"/>
              <a:t>J</a:t>
            </a:r>
            <a:r>
              <a:rPr smtClean="0"/>
              <a:t>型指令（无相关</a:t>
            </a:r>
            <a:r>
              <a:rPr lang="en-US" altLang="zh-CN" smtClean="0"/>
              <a:t>,</a:t>
            </a:r>
            <a:r>
              <a:rPr smtClean="0"/>
              <a:t>直接产生分支相关信号）</a:t>
            </a:r>
            <a:endParaRPr lang="en-US" altLang="zh-CN" smtClean="0"/>
          </a:p>
          <a:p>
            <a:pPr lvl="1"/>
            <a:r>
              <a:rPr smtClean="0"/>
              <a:t>相关数据需与后续段中的结果寄存器编号比较</a:t>
            </a:r>
            <a:endParaRPr lang="en-US" altLang="zh-CN" smtClean="0"/>
          </a:p>
          <a:p>
            <a:pPr lvl="2"/>
            <a:r>
              <a:rPr lang="en-US" altLang="zh-CN" smtClean="0"/>
              <a:t>EX.WriteReg </a:t>
            </a:r>
            <a:r>
              <a:rPr smtClean="0"/>
              <a:t>  </a:t>
            </a:r>
            <a:r>
              <a:rPr lang="en-US" altLang="zh-CN" smtClean="0"/>
              <a:t>Mem.WriteReg    WB.WriteReg  </a:t>
            </a:r>
            <a:r>
              <a:rPr smtClean="0"/>
              <a:t>？？？</a:t>
            </a:r>
          </a:p>
          <a:p>
            <a:pPr lvl="2"/>
            <a:r>
              <a:rPr smtClean="0"/>
              <a:t>写回信号</a:t>
            </a:r>
            <a:endParaRPr lang="en-US" altLang="zh-CN" smtClean="0"/>
          </a:p>
          <a:p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dirty="0"/>
              <a:t>软件方法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插入空指令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调整程序顺序，是相关性在流水线中消失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编译器完成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dirty="0"/>
              <a:t>硬件方法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寄存器堆写入和读出过程分离（先写后读，下跳沿写</a:t>
            </a:r>
            <a:r>
              <a:rPr dirty="0" smtClean="0"/>
              <a:t>）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插入气泡</a:t>
            </a:r>
            <a:endParaRPr dirty="0"/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dirty="0"/>
              <a:t>向流水线后段插入气泡</a:t>
            </a:r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dirty="0"/>
              <a:t>向前给出流水线阻塞信号</a:t>
            </a:r>
            <a:endParaRPr lang="en-US" altLang="zh-CN" dirty="0"/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dirty="0" smtClean="0"/>
              <a:t>避免当前指令被新指令取代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数据重定向</a:t>
            </a:r>
            <a:r>
              <a:rPr lang="en-US" altLang="zh-CN" dirty="0"/>
              <a:t>bypass</a:t>
            </a:r>
          </a:p>
          <a:p>
            <a:pPr lvl="2">
              <a:defRPr/>
            </a:pPr>
            <a:r>
              <a:rPr dirty="0"/>
              <a:t>将后端处理后的数据（还没来得及写回）重定向</a:t>
            </a:r>
          </a:p>
          <a:p>
            <a:pPr>
              <a:defRPr/>
            </a:pPr>
            <a:endParaRPr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3399C19-475A-47A8-9C01-72147D6EE1B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43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理想流水线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832475"/>
          </a:xfrm>
        </p:spPr>
        <p:txBody>
          <a:bodyPr/>
          <a:lstStyle/>
          <a:p>
            <a:r>
              <a:rPr dirty="0" smtClean="0"/>
              <a:t>所有对象均通过同样的部件（阶段）</a:t>
            </a:r>
          </a:p>
          <a:p>
            <a:r>
              <a:rPr dirty="0" smtClean="0"/>
              <a:t>不同阶段之间无共享资源</a:t>
            </a:r>
          </a:p>
          <a:p>
            <a:r>
              <a:rPr dirty="0" smtClean="0"/>
              <a:t>各段传输延迟一致（取最慢的同步）</a:t>
            </a:r>
          </a:p>
          <a:p>
            <a:r>
              <a:rPr dirty="0" smtClean="0"/>
              <a:t>进入流水线的对象不受其他阶段的影响</a:t>
            </a:r>
          </a:p>
          <a:p>
            <a:r>
              <a:rPr dirty="0" smtClean="0"/>
              <a:t>适合工业流水线</a:t>
            </a:r>
          </a:p>
          <a:p>
            <a:endParaRPr dirty="0" smtClean="0"/>
          </a:p>
          <a:p>
            <a:endParaRPr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理想指令流水线</a:t>
            </a:r>
            <a:endParaRPr lang="zh-CN" altLang="en-US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536" y="2802148"/>
            <a:ext cx="8218487" cy="437126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将指令过程分成</a:t>
            </a:r>
            <a:r>
              <a:rPr lang="en-US" altLang="zh-CN" dirty="0"/>
              <a:t>5</a:t>
            </a:r>
            <a:r>
              <a:rPr lang="zh-CN" altLang="en-US" dirty="0"/>
              <a:t>个阶段 （所有指令至少</a:t>
            </a:r>
            <a:r>
              <a:rPr lang="en-US" altLang="zh-CN" dirty="0"/>
              <a:t>3</a:t>
            </a:r>
            <a:r>
              <a:rPr lang="zh-CN" altLang="en-US" dirty="0"/>
              <a:t>个阶段）</a:t>
            </a:r>
          </a:p>
          <a:p>
            <a:pPr lvl="1"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WB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不同阶段之间设置缓冲接口</a:t>
            </a:r>
            <a:r>
              <a:rPr lang="zh-CN" altLang="en-US" dirty="0" smtClean="0"/>
              <a:t>部件（绿色部分）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接口部件本质</a:t>
            </a:r>
            <a:r>
              <a:rPr lang="zh-CN" altLang="en-US" dirty="0"/>
              <a:t>是</a:t>
            </a:r>
            <a:r>
              <a:rPr lang="zh-CN" altLang="en-US" dirty="0" smtClean="0"/>
              <a:t>寄存器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各段通过</a:t>
            </a:r>
            <a:r>
              <a:rPr lang="zh-CN" altLang="en-US" dirty="0"/>
              <a:t>接口传递与指令相关的</a:t>
            </a:r>
            <a:r>
              <a:rPr lang="zh-CN" altLang="en-US" dirty="0" smtClean="0"/>
              <a:t>数据，控制，</a:t>
            </a:r>
            <a:r>
              <a:rPr lang="zh-CN" altLang="en-US" dirty="0"/>
              <a:t>反馈信息</a:t>
            </a:r>
          </a:p>
          <a:p>
            <a:pPr lvl="1">
              <a:defRPr/>
            </a:pPr>
            <a:r>
              <a:rPr lang="zh-CN" altLang="en-US" dirty="0" smtClean="0"/>
              <a:t>对数据</a:t>
            </a:r>
            <a:r>
              <a:rPr lang="zh-CN" altLang="en-US" dirty="0"/>
              <a:t>的加工处理依赖于</a:t>
            </a:r>
            <a:r>
              <a:rPr lang="zh-CN" altLang="en-US" dirty="0" smtClean="0"/>
              <a:t>前段接口传递</a:t>
            </a:r>
            <a:r>
              <a:rPr lang="zh-CN" altLang="en-US" dirty="0"/>
              <a:t>过来的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冒险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)</a:t>
            </a:r>
            <a:r>
              <a:rPr lang="zh-CN" altLang="en-US" dirty="0" smtClean="0"/>
              <a:t>给流水线带来诸多实际实现问题</a:t>
            </a:r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BDD6998-2548-45D9-A073-54692EDE773B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45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83568" y="1988840"/>
            <a:ext cx="6244017" cy="500572"/>
            <a:chOff x="221871" y="4300538"/>
            <a:chExt cx="6244017" cy="50057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21871" y="4797425"/>
              <a:ext cx="624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870125" y="4310063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3416300" y="4310063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922838" y="4305300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65888" y="4300538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545259" y="4318510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43310" y="1226840"/>
            <a:ext cx="7979687" cy="1277374"/>
            <a:chOff x="-80808" y="1268760"/>
            <a:chExt cx="7979687" cy="1277374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463774" y="1268760"/>
              <a:ext cx="7435105" cy="862012"/>
              <a:chOff x="-653" y="837"/>
              <a:chExt cx="6244" cy="725"/>
            </a:xfrm>
          </p:grpSpPr>
          <p:sp>
            <p:nvSpPr>
              <p:cNvPr id="49163" name="Rectangle 5"/>
              <p:cNvSpPr>
                <a:spLocks noChangeArrowheads="1"/>
              </p:cNvSpPr>
              <p:nvPr/>
            </p:nvSpPr>
            <p:spPr bwMode="auto">
              <a:xfrm>
                <a:off x="951" y="845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4" name="Rectangle 6"/>
              <p:cNvSpPr>
                <a:spLocks noChangeArrowheads="1"/>
              </p:cNvSpPr>
              <p:nvPr/>
            </p:nvSpPr>
            <p:spPr bwMode="auto">
              <a:xfrm>
                <a:off x="1759" y="893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5" name="Line 7"/>
              <p:cNvSpPr>
                <a:spLocks noChangeShapeType="1"/>
              </p:cNvSpPr>
              <p:nvPr/>
            </p:nvSpPr>
            <p:spPr bwMode="auto">
              <a:xfrm>
                <a:off x="1575" y="1197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6" name="Rectangle 8"/>
              <p:cNvSpPr>
                <a:spLocks noChangeArrowheads="1"/>
              </p:cNvSpPr>
              <p:nvPr/>
            </p:nvSpPr>
            <p:spPr bwMode="auto">
              <a:xfrm>
                <a:off x="223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7" name="Rectangle 9"/>
              <p:cNvSpPr>
                <a:spLocks noChangeArrowheads="1"/>
              </p:cNvSpPr>
              <p:nvPr/>
            </p:nvSpPr>
            <p:spPr bwMode="auto">
              <a:xfrm>
                <a:off x="303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8" name="Line 10"/>
              <p:cNvSpPr>
                <a:spLocks noChangeShapeType="1"/>
              </p:cNvSpPr>
              <p:nvPr/>
            </p:nvSpPr>
            <p:spPr bwMode="auto">
              <a:xfrm>
                <a:off x="285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Rectangle 11"/>
              <p:cNvSpPr>
                <a:spLocks noChangeArrowheads="1"/>
              </p:cNvSpPr>
              <p:nvPr/>
            </p:nvSpPr>
            <p:spPr bwMode="auto">
              <a:xfrm>
                <a:off x="351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0" name="Rectangle 12"/>
              <p:cNvSpPr>
                <a:spLocks noChangeArrowheads="1"/>
              </p:cNvSpPr>
              <p:nvPr/>
            </p:nvSpPr>
            <p:spPr bwMode="auto">
              <a:xfrm>
                <a:off x="431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1" name="Line 13"/>
              <p:cNvSpPr>
                <a:spLocks noChangeShapeType="1"/>
              </p:cNvSpPr>
              <p:nvPr/>
            </p:nvSpPr>
            <p:spPr bwMode="auto">
              <a:xfrm>
                <a:off x="413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2" name="Rectangle 14"/>
              <p:cNvSpPr>
                <a:spLocks noChangeArrowheads="1"/>
              </p:cNvSpPr>
              <p:nvPr/>
            </p:nvSpPr>
            <p:spPr bwMode="auto">
              <a:xfrm>
                <a:off x="479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3" name="Line 15"/>
              <p:cNvSpPr>
                <a:spLocks noChangeShapeType="1"/>
              </p:cNvSpPr>
              <p:nvPr/>
            </p:nvSpPr>
            <p:spPr bwMode="auto">
              <a:xfrm>
                <a:off x="541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4" name="Rectangle 16"/>
              <p:cNvSpPr>
                <a:spLocks noChangeArrowheads="1"/>
              </p:cNvSpPr>
              <p:nvPr/>
            </p:nvSpPr>
            <p:spPr bwMode="auto">
              <a:xfrm>
                <a:off x="495" y="889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5" name="Line 17"/>
              <p:cNvSpPr>
                <a:spLocks noChangeShapeType="1"/>
              </p:cNvSpPr>
              <p:nvPr/>
            </p:nvSpPr>
            <p:spPr bwMode="auto">
              <a:xfrm flipV="1">
                <a:off x="703" y="1199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112" y="1085"/>
                <a:ext cx="288" cy="23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ID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373" y="1081"/>
                <a:ext cx="308" cy="23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EX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89" y="1075"/>
                <a:ext cx="452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MEM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916" y="1049"/>
                <a:ext cx="359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WB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49180" name="Line 22"/>
              <p:cNvSpPr>
                <a:spLocks noChangeShapeType="1"/>
              </p:cNvSpPr>
              <p:nvPr/>
            </p:nvSpPr>
            <p:spPr bwMode="auto">
              <a:xfrm flipV="1">
                <a:off x="4536" y="1190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1" name="Line 23"/>
              <p:cNvSpPr>
                <a:spLocks noChangeShapeType="1"/>
              </p:cNvSpPr>
              <p:nvPr/>
            </p:nvSpPr>
            <p:spPr bwMode="auto">
              <a:xfrm flipV="1">
                <a:off x="3254" y="1185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2" name="Line 24"/>
              <p:cNvSpPr>
                <a:spLocks noChangeShapeType="1"/>
              </p:cNvSpPr>
              <p:nvPr/>
            </p:nvSpPr>
            <p:spPr bwMode="auto">
              <a:xfrm flipV="1">
                <a:off x="1969" y="1183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3" name="Line 25"/>
              <p:cNvSpPr>
                <a:spLocks noChangeShapeType="1"/>
              </p:cNvSpPr>
              <p:nvPr/>
            </p:nvSpPr>
            <p:spPr bwMode="auto">
              <a:xfrm>
                <a:off x="321" y="1210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4" name="Rectangle 5"/>
              <p:cNvSpPr>
                <a:spLocks noChangeArrowheads="1"/>
              </p:cNvSpPr>
              <p:nvPr/>
            </p:nvSpPr>
            <p:spPr bwMode="auto">
              <a:xfrm>
                <a:off x="-287" y="858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-104" y="1095"/>
                <a:ext cx="260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IF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653" y="893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 flipV="1">
                <a:off x="-420" y="1169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-80808" y="2176802"/>
              <a:ext cx="633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单周期改五段流水（分段）</a:t>
            </a:r>
          </a:p>
        </p:txBody>
      </p:sp>
      <p:pic>
        <p:nvPicPr>
          <p:cNvPr id="5427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41438"/>
            <a:ext cx="8655050" cy="4113212"/>
          </a:xfrm>
        </p:spPr>
      </p:pic>
      <p:sp>
        <p:nvSpPr>
          <p:cNvPr id="5427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CB5A5A1B-85F4-4610-8182-CC53706072B2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46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3913" y="474980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13063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84725" y="47498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296025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664450" y="4757738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sp>
        <p:nvSpPr>
          <p:cNvPr id="54282" name="内容占位符 2"/>
          <p:cNvSpPr txBox="1"/>
          <p:nvPr/>
        </p:nvSpPr>
        <p:spPr bwMode="auto">
          <a:xfrm>
            <a:off x="4151828" y="5496152"/>
            <a:ext cx="448017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i="0" dirty="0"/>
              <a:t>分段</a:t>
            </a:r>
            <a:r>
              <a:rPr lang="zh-CN" altLang="en-US" sz="2000" i="0" dirty="0" smtClean="0"/>
              <a:t>原则</a:t>
            </a:r>
            <a:endParaRPr lang="en-US" altLang="zh-CN" sz="2000" i="0" dirty="0"/>
          </a:p>
          <a:p>
            <a:pPr lvl="1"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i="0" kern="0" dirty="0" smtClean="0"/>
              <a:t>各段时间均等</a:t>
            </a:r>
            <a:endParaRPr lang="en-US" altLang="zh-CN" sz="1800" i="0" kern="0" dirty="0" smtClean="0"/>
          </a:p>
          <a:p>
            <a:pPr lvl="1"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i="0" kern="0" dirty="0" smtClean="0"/>
              <a:t>流水线深度？</a:t>
            </a:r>
            <a:endParaRPr lang="en-US" altLang="zh-CN" sz="1800" i="0" kern="0" dirty="0"/>
          </a:p>
          <a:p>
            <a:pPr lvl="1" algn="l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800" i="0" dirty="0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395537" y="5516563"/>
            <a:ext cx="3744416" cy="11242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i="0" kern="0" dirty="0" smtClean="0"/>
              <a:t>消除通路中资源相关</a:t>
            </a:r>
          </a:p>
          <a:p>
            <a:pPr lvl="1">
              <a:defRPr/>
            </a:pPr>
            <a:r>
              <a:rPr lang="zh-CN" altLang="en-US" i="0" kern="0" dirty="0" smtClean="0"/>
              <a:t>指令数据存储器分离</a:t>
            </a:r>
            <a:endParaRPr lang="en-US" altLang="zh-CN" i="0" kern="0" dirty="0" smtClean="0"/>
          </a:p>
          <a:p>
            <a:pPr lvl="1">
              <a:defRPr/>
            </a:pPr>
            <a:r>
              <a:rPr lang="zh-CN" altLang="en-US" i="0" kern="0" dirty="0" smtClean="0"/>
              <a:t>读写寄存器如何处理？</a:t>
            </a:r>
            <a:endParaRPr lang="en-US" altLang="zh-CN" i="0" kern="0" dirty="0" smtClean="0"/>
          </a:p>
          <a:p>
            <a:pPr lvl="1">
              <a:defRPr/>
            </a:pPr>
            <a:endParaRPr lang="zh-CN" altLang="en-US" i="0" kern="0" dirty="0" smtClean="0"/>
          </a:p>
          <a:p>
            <a:pPr>
              <a:defRPr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段流水控制数据与信号传递</a:t>
            </a:r>
          </a:p>
        </p:txBody>
      </p:sp>
      <p:pic>
        <p:nvPicPr>
          <p:cNvPr id="5632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813" y="868114"/>
            <a:ext cx="7901627" cy="4891336"/>
          </a:xfrm>
        </p:spPr>
      </p:pic>
      <p:sp>
        <p:nvSpPr>
          <p:cNvPr id="5632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090627-EBAD-4767-8C6F-56FE0EF52E7F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47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265031" y="5002478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 dirty="0">
                <a:solidFill>
                  <a:srgbClr val="FF0000"/>
                </a:solidFill>
              </a:rPr>
              <a:t>IF </a:t>
            </a:r>
            <a:r>
              <a:rPr lang="zh-CN" altLang="en-US" sz="1600" i="0" dirty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76623" y="5012283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 dirty="0">
                <a:solidFill>
                  <a:srgbClr val="FF0000"/>
                </a:solidFill>
              </a:rPr>
              <a:t>ID </a:t>
            </a:r>
            <a:r>
              <a:rPr lang="zh-CN" altLang="en-US" sz="1600" i="0" dirty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646736" y="5020220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807323" y="4999583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667873" y="5020220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100386" y="3356520"/>
            <a:ext cx="346075" cy="381000"/>
            <a:chOff x="265311" y="5063698"/>
            <a:chExt cx="346249" cy="381526"/>
          </a:xfrm>
        </p:grpSpPr>
        <p:sp>
          <p:nvSpPr>
            <p:cNvPr id="12" name="矩形 11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109911" y="3956595"/>
            <a:ext cx="346075" cy="382588"/>
            <a:chOff x="265311" y="5063698"/>
            <a:chExt cx="346249" cy="381526"/>
          </a:xfrm>
        </p:grpSpPr>
        <p:sp>
          <p:nvSpPr>
            <p:cNvPr id="18" name="矩形 1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IR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251282" y="3332893"/>
            <a:ext cx="346075" cy="381000"/>
            <a:chOff x="265311" y="5063698"/>
            <a:chExt cx="346249" cy="381526"/>
          </a:xfrm>
        </p:grpSpPr>
        <p:sp>
          <p:nvSpPr>
            <p:cNvPr id="20" name="矩形 19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263982" y="3808958"/>
            <a:ext cx="346075" cy="381000"/>
            <a:chOff x="265311" y="5063698"/>
            <a:chExt cx="346249" cy="381526"/>
          </a:xfrm>
        </p:grpSpPr>
        <p:sp>
          <p:nvSpPr>
            <p:cNvPr id="24" name="矩形 2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A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263982" y="4272508"/>
            <a:ext cx="346075" cy="382587"/>
            <a:chOff x="265311" y="5063698"/>
            <a:chExt cx="346249" cy="381526"/>
          </a:xfrm>
        </p:grpSpPr>
        <p:sp>
          <p:nvSpPr>
            <p:cNvPr id="28" name="矩形 2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B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3262395" y="4737645"/>
            <a:ext cx="346075" cy="382588"/>
            <a:chOff x="265311" y="5063698"/>
            <a:chExt cx="346249" cy="381526"/>
          </a:xfrm>
        </p:grpSpPr>
        <p:sp>
          <p:nvSpPr>
            <p:cNvPr id="31" name="矩形 30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IMM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369936" y="3297936"/>
            <a:ext cx="346075" cy="381000"/>
            <a:chOff x="265311" y="5063698"/>
            <a:chExt cx="346249" cy="381526"/>
          </a:xfrm>
        </p:grpSpPr>
        <p:sp>
          <p:nvSpPr>
            <p:cNvPr id="34" name="矩形 3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7495381" y="3296349"/>
            <a:ext cx="346075" cy="382587"/>
            <a:chOff x="265311" y="5063698"/>
            <a:chExt cx="346249" cy="381526"/>
          </a:xfrm>
        </p:grpSpPr>
        <p:sp>
          <p:nvSpPr>
            <p:cNvPr id="40" name="矩形 39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7493794" y="3797845"/>
            <a:ext cx="347662" cy="381000"/>
            <a:chOff x="265311" y="5063698"/>
            <a:chExt cx="346249" cy="381526"/>
          </a:xfrm>
        </p:grpSpPr>
        <p:sp>
          <p:nvSpPr>
            <p:cNvPr id="43" name="矩形 42"/>
            <p:cNvSpPr/>
            <p:nvPr/>
          </p:nvSpPr>
          <p:spPr>
            <a:xfrm>
              <a:off x="319067" y="5095492"/>
              <a:ext cx="216603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Md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sp>
        <p:nvSpPr>
          <p:cNvPr id="37" name="内容占位符 2"/>
          <p:cNvSpPr txBox="1"/>
          <p:nvPr/>
        </p:nvSpPr>
        <p:spPr bwMode="auto">
          <a:xfrm>
            <a:off x="640439" y="5843090"/>
            <a:ext cx="8218487" cy="8313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i="0" kern="0" dirty="0" smtClean="0"/>
              <a:t>ID</a:t>
            </a:r>
            <a:r>
              <a:rPr lang="zh-CN" altLang="en-US" sz="2000" i="0" kern="0" dirty="0" smtClean="0"/>
              <a:t>段译码生成该指令的所有控制信号</a:t>
            </a:r>
          </a:p>
          <a:p>
            <a:pPr lvl="1">
              <a:defRPr/>
            </a:pPr>
            <a:r>
              <a:rPr lang="zh-CN" altLang="en-US" sz="1800" i="0" kern="0" dirty="0" smtClean="0"/>
              <a:t>控制信号向后传递，后续部件控制信号不再单独生成</a:t>
            </a:r>
          </a:p>
          <a:p>
            <a:pPr>
              <a:defRPr/>
            </a:pPr>
            <a:endParaRPr lang="zh-CN" altLang="en-US" sz="2000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流水线的相关冲突（</a:t>
            </a:r>
            <a:r>
              <a:rPr lang="en-US" altLang="zh-CN" dirty="0" err="1" smtClean="0"/>
              <a:t>hazzard</a:t>
            </a:r>
            <a:r>
              <a:rPr lang="zh-CN" altLang="en-US" dirty="0" smtClean="0"/>
              <a:t>）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资源相关</a:t>
            </a:r>
          </a:p>
          <a:p>
            <a:pPr lvl="1"/>
            <a:r>
              <a:rPr lang="zh-CN" altLang="en-US" dirty="0" smtClean="0"/>
              <a:t>取操作数与取指令都需要访问主存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多周期方案中计算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、分支地址，运算指令  复用</a:t>
            </a:r>
            <a:r>
              <a:rPr lang="en-US" altLang="zh-CN" dirty="0" smtClean="0"/>
              <a:t>ALU</a:t>
            </a:r>
          </a:p>
          <a:p>
            <a:pPr lvl="1"/>
            <a:r>
              <a:rPr lang="zh-CN" altLang="en-US" dirty="0" smtClean="0"/>
              <a:t>增加部件消除</a:t>
            </a:r>
          </a:p>
          <a:p>
            <a:r>
              <a:rPr lang="zh-CN" altLang="en-US" dirty="0" smtClean="0"/>
              <a:t>数据相关</a:t>
            </a:r>
          </a:p>
          <a:p>
            <a:pPr lvl="1"/>
            <a:r>
              <a:rPr lang="zh-CN" altLang="en-US" dirty="0" smtClean="0"/>
              <a:t>指令操作数依赖于前一条指令的执行结果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引起流水线停顿直到数据写回</a:t>
            </a:r>
          </a:p>
          <a:p>
            <a:r>
              <a:rPr lang="zh-CN" altLang="en-US" dirty="0" smtClean="0"/>
              <a:t>分支相关</a:t>
            </a:r>
          </a:p>
          <a:p>
            <a:pPr lvl="1"/>
            <a:r>
              <a:rPr lang="zh-CN" altLang="en-US" dirty="0" smtClean="0"/>
              <a:t>转移指令使得流水线发生中断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提前取出指令作废，流水线清空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48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21B6FC0-32DE-468F-ACDF-909B2EBAC152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49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5837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524750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lw $1,$2,4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$1=$1&amp;$2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744442" y="2708920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ID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段取操作数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6009332"/>
            <a:ext cx="8218487" cy="1164084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ID</a:t>
            </a:r>
            <a:r>
              <a:rPr lang="zh-CN" altLang="en-US" dirty="0" smtClean="0"/>
              <a:t>段所需数据可能还未及时写回，涉及前续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设计过程和结果占</a:t>
            </a:r>
            <a:r>
              <a:rPr lang="en-US" altLang="zh-CN" dirty="0" smtClean="0"/>
              <a:t>70%</a:t>
            </a:r>
          </a:p>
          <a:p>
            <a:pPr lvl="1"/>
            <a:r>
              <a:rPr altLang="zh-CN" dirty="0" smtClean="0"/>
              <a:t>报告部分占</a:t>
            </a:r>
            <a:r>
              <a:rPr lang="en-US" altLang="zh-CN" dirty="0" smtClean="0"/>
              <a:t>          30%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dirty="0" smtClean="0"/>
              <a:t>缺勤直接负分（</a:t>
            </a:r>
            <a:r>
              <a:rPr lang="en-US" altLang="zh-CN" dirty="0" smtClean="0"/>
              <a:t>10%</a:t>
            </a:r>
            <a:r>
              <a:rPr dirty="0" smtClean="0"/>
              <a:t>），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缺勤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，不扣分</a:t>
            </a:r>
          </a:p>
          <a:p>
            <a:pPr lvl="2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zh-CN" altLang="en-US" dirty="0" smtClean="0"/>
              <a:t>，代签扣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分，不来微助教签到请假</a:t>
            </a:r>
            <a:endParaRPr lang="zh-CN" altLang="en-US" dirty="0"/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r>
              <a:rPr lang="zh-CN" altLang="en-US" dirty="0"/>
              <a:t>以上按缺勤</a:t>
            </a:r>
            <a:r>
              <a:rPr lang="en-US" altLang="zh-CN" dirty="0"/>
              <a:t>1/3</a:t>
            </a:r>
            <a:r>
              <a:rPr lang="zh-CN" altLang="en-US" dirty="0"/>
              <a:t>记，无最终成绩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单周期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版本代码可以共享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流水阶段代码不得共享</a:t>
            </a:r>
            <a:endParaRPr lang="zh-CN" altLang="en-US" dirty="0"/>
          </a:p>
          <a:p>
            <a:pPr marL="914400" lvl="2" indent="0">
              <a:buNone/>
            </a:pPr>
            <a:r>
              <a:rPr dirty="0" smtClean="0">
                <a:solidFill>
                  <a:schemeClr val="bg1"/>
                </a:solidFill>
              </a:rPr>
              <a:t>缺勤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数据相关处理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增加相关检测判定逻辑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当前指令读寄存器编号与后续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条指令写寄存器编号相同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当前指令可能有</a:t>
            </a:r>
            <a:r>
              <a:rPr lang="en-US" altLang="zh-CN" dirty="0" smtClean="0"/>
              <a:t>0~2</a:t>
            </a:r>
            <a:r>
              <a:rPr lang="zh-CN" altLang="en-US" dirty="0" smtClean="0"/>
              <a:t>个读寄存器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条指令可能有</a:t>
            </a:r>
            <a:r>
              <a:rPr lang="en-US" altLang="zh-CN" dirty="0" smtClean="0"/>
              <a:t>0~1</a:t>
            </a:r>
            <a:r>
              <a:rPr lang="zh-CN" altLang="en-US" dirty="0" smtClean="0"/>
              <a:t>个写寄存器</a:t>
            </a:r>
            <a:endParaRPr lang="en-US" altLang="zh-CN" dirty="0" smtClean="0"/>
          </a:p>
          <a:p>
            <a:r>
              <a:rPr lang="zh-CN" altLang="en-US" dirty="0" smtClean="0"/>
              <a:t>相关处理逻辑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流水线停顿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数据重定向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50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相关检测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ID</a:t>
            </a:r>
            <a:r>
              <a:rPr dirty="0" smtClean="0"/>
              <a:t>段进行检测</a:t>
            </a:r>
            <a:endParaRPr lang="en-US" altLang="zh-CN" dirty="0" smtClean="0"/>
          </a:p>
          <a:p>
            <a:r>
              <a:rPr dirty="0" smtClean="0"/>
              <a:t>不同类型指令有区分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dirty="0" smtClean="0"/>
              <a:t>型指令</a:t>
            </a:r>
            <a:endParaRPr lang="en-US" altLang="zh-CN" dirty="0" smtClean="0"/>
          </a:p>
          <a:p>
            <a:pPr lvl="2"/>
            <a:r>
              <a:rPr dirty="0" smtClean="0"/>
              <a:t>涉及两个源操作数</a:t>
            </a:r>
            <a:r>
              <a:rPr lang="en-US" altLang="zh-CN" dirty="0" err="1" smtClean="0"/>
              <a:t>Rs,Rt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</a:t>
            </a:r>
            <a:r>
              <a:rPr dirty="0" smtClean="0"/>
              <a:t>型指令</a:t>
            </a:r>
            <a:endParaRPr lang="en-US" altLang="zh-CN" dirty="0" smtClean="0"/>
          </a:p>
          <a:p>
            <a:pPr lvl="2"/>
            <a:r>
              <a:rPr dirty="0" smtClean="0"/>
              <a:t>涉及一个或两个源操作数</a:t>
            </a:r>
            <a:r>
              <a:rPr lang="en-US" altLang="zh-CN" dirty="0" err="1"/>
              <a:t>Rs,Rt</a:t>
            </a:r>
            <a:endParaRPr lang="en-US" altLang="zh-CN" dirty="0"/>
          </a:p>
          <a:p>
            <a:pPr lvl="1"/>
            <a:r>
              <a:rPr dirty="0" smtClean="0"/>
              <a:t>其他分支指令（</a:t>
            </a:r>
            <a:r>
              <a:rPr lang="en-US" altLang="zh-CN" dirty="0" err="1" smtClean="0"/>
              <a:t>Beq</a:t>
            </a:r>
            <a:r>
              <a:rPr dirty="0" smtClean="0"/>
              <a:t>，</a:t>
            </a:r>
            <a:r>
              <a:rPr lang="en-US" altLang="zh-CN" dirty="0" err="1" smtClean="0"/>
              <a:t>Bne</a:t>
            </a:r>
            <a:r>
              <a:rPr dirty="0" smtClean="0"/>
              <a:t>）</a:t>
            </a:r>
            <a:endParaRPr lang="en-US" altLang="zh-CN" dirty="0" smtClean="0"/>
          </a:p>
          <a:p>
            <a:pPr lvl="2"/>
            <a:r>
              <a:rPr dirty="0" smtClean="0"/>
              <a:t>涉及两个源操作数</a:t>
            </a:r>
            <a:r>
              <a:rPr lang="en-US" altLang="zh-CN" dirty="0" err="1" smtClean="0"/>
              <a:t>Rs,Rt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</a:t>
            </a:r>
            <a:r>
              <a:rPr dirty="0" smtClean="0"/>
              <a:t>型指令（无相关</a:t>
            </a:r>
            <a:r>
              <a:rPr lang="en-US" altLang="zh-CN" dirty="0" smtClean="0"/>
              <a:t>,</a:t>
            </a:r>
            <a:r>
              <a:rPr dirty="0" smtClean="0"/>
              <a:t>直接产生分支相关信号）</a:t>
            </a:r>
            <a:endParaRPr lang="en-US" altLang="zh-CN" dirty="0" smtClean="0"/>
          </a:p>
          <a:p>
            <a:pPr lvl="1"/>
            <a:r>
              <a:rPr dirty="0" smtClean="0"/>
              <a:t>相关数据需与后续段中的结果寄存器编号比较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EX.WriteReg</a:t>
            </a:r>
            <a:r>
              <a:rPr lang="en-US" altLang="zh-CN" dirty="0" smtClean="0"/>
              <a:t> </a:t>
            </a:r>
            <a:r>
              <a:rPr dirty="0" smtClean="0"/>
              <a:t>  </a:t>
            </a:r>
            <a:r>
              <a:rPr lang="en-US" altLang="zh-CN" dirty="0" err="1" smtClean="0"/>
              <a:t>Mem.WriteReg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WB.WriteReg</a:t>
            </a:r>
            <a:r>
              <a:rPr lang="en-US" altLang="zh-CN" dirty="0" smtClean="0"/>
              <a:t>  </a:t>
            </a:r>
          </a:p>
          <a:p>
            <a:pPr lvl="2"/>
            <a:r>
              <a:rPr dirty="0" smtClean="0"/>
              <a:t>写回信号</a:t>
            </a:r>
            <a:endParaRPr lang="en-US" altLang="zh-CN" dirty="0" smtClean="0"/>
          </a:p>
          <a:p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数据相关处理机制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dirty="0" smtClean="0"/>
              <a:t>软件方法</a:t>
            </a:r>
            <a:r>
              <a:rPr lang="zh-CN" altLang="en-US" dirty="0" smtClean="0"/>
              <a:t>（编译器完成）</a:t>
            </a:r>
            <a:endParaRPr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插入空指令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调整程序顺序</a:t>
            </a:r>
            <a:r>
              <a:rPr dirty="0" smtClean="0"/>
              <a:t>，</a:t>
            </a:r>
            <a:r>
              <a:rPr lang="zh-CN" altLang="en-US" dirty="0" smtClean="0"/>
              <a:t>使</a:t>
            </a:r>
            <a:r>
              <a:rPr dirty="0" smtClean="0"/>
              <a:t>相关性在流水线中消失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dirty="0" smtClean="0"/>
              <a:t>硬件方法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寄存器堆写入和读出过程分离（先写后读，下跳沿写）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插入气泡</a:t>
            </a:r>
            <a:r>
              <a:rPr lang="zh-CN" altLang="en-US" dirty="0" smtClean="0"/>
              <a:t>（空操作）</a:t>
            </a:r>
            <a:endParaRPr dirty="0"/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sz="1800" dirty="0" smtClean="0"/>
              <a:t>向后段插入气泡</a:t>
            </a:r>
            <a:r>
              <a:rPr lang="zh-CN" altLang="en-US" sz="1800" dirty="0" smtClean="0">
                <a:solidFill>
                  <a:srgbClr val="FF0000"/>
                </a:solidFill>
              </a:rPr>
              <a:t>（接口信号清零，最关键的是写回信号）</a:t>
            </a:r>
            <a:endParaRPr sz="1800" dirty="0">
              <a:solidFill>
                <a:srgbClr val="FF0000"/>
              </a:solidFill>
            </a:endParaRPr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sz="1800" dirty="0" smtClean="0"/>
              <a:t>向前给出阻塞信号</a:t>
            </a:r>
            <a:r>
              <a:rPr lang="zh-CN" altLang="en-US" sz="1800" dirty="0">
                <a:solidFill>
                  <a:srgbClr val="FF0000"/>
                </a:solidFill>
              </a:rPr>
              <a:t>（流水线停顿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sz="1800" dirty="0" smtClean="0"/>
              <a:t>避免当前指令被新指令取代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数据重定向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（数据旁路）</a:t>
            </a:r>
            <a:endParaRPr lang="en-US" altLang="zh-CN" dirty="0"/>
          </a:p>
          <a:p>
            <a:pPr lvl="2">
              <a:defRPr/>
            </a:pPr>
            <a:r>
              <a:rPr sz="1800" dirty="0"/>
              <a:t>将后端处理后的数据（还没来得及写回）</a:t>
            </a:r>
            <a:r>
              <a:rPr sz="1800" dirty="0" smtClean="0"/>
              <a:t>重定向</a:t>
            </a:r>
            <a:endParaRPr lang="en-US" sz="1800" dirty="0" smtClean="0"/>
          </a:p>
          <a:p>
            <a:pPr lvl="2">
              <a:defRPr/>
            </a:pPr>
            <a:r>
              <a:rPr lang="zh-CN" altLang="en-US" sz="1800" dirty="0" smtClean="0"/>
              <a:t>数据在哪就从哪送到运算器</a:t>
            </a:r>
            <a:endParaRPr sz="1800" dirty="0"/>
          </a:p>
          <a:p>
            <a:pPr>
              <a:defRPr/>
            </a:pPr>
            <a:endParaRPr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41A740E-49FA-40B0-AD78-4A87C4B6CF35}" type="slidenum"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52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7CBB1FC-EE12-46DE-88A8-D648CFB20B92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53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861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and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1&amp;$2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13360" y="1757817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785316" y="1738710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913360" y="5381625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785316" y="5370978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A64178A-F981-47C6-886C-20DEA03FC698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54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9636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气泡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667625" y="1742517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and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96336" y="537924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1&amp;$2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14638" y="1761728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24708" y="5353844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721612" y="1742517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765677" y="5358606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436364" y="1725269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436364" y="5356675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4037" y="22471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 smtClean="0">
                <a:solidFill>
                  <a:srgbClr val="7030A0"/>
                </a:solidFill>
              </a:rPr>
              <a:t>前段停顿</a:t>
            </a:r>
            <a:endParaRPr lang="zh-CN" altLang="en-US" sz="1400" i="0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6980" y="27480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 smtClean="0">
                <a:solidFill>
                  <a:srgbClr val="7030A0"/>
                </a:solidFill>
              </a:rPr>
              <a:t>后段插气泡</a:t>
            </a:r>
            <a:endParaRPr lang="zh-CN" altLang="en-US" sz="1400" i="0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4036" y="25368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 smtClean="0">
                <a:solidFill>
                  <a:srgbClr val="7030A0"/>
                </a:solidFill>
              </a:rPr>
              <a:t>等待数据</a:t>
            </a:r>
            <a:endParaRPr lang="zh-CN" altLang="en-US" sz="1400" i="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4" grpId="0" animBg="1"/>
      <p:bldP spid="25" grpId="0" animBg="1"/>
      <p:bldP spid="2" grpId="0"/>
      <p:bldP spid="26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55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651750" y="1768475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80313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77328" y="1760774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21393" y="5376863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978162" y="1757984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959570" y="1756965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972303" y="5366302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953711" y="5365283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56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77328" y="1760774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21393" y="5376863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63528" y="175798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err="1" smtClean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07593" y="537407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57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537034" y="170080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4524002" y="539709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63528" y="175798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err="1" smtClean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07593" y="537407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794482" y="170411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New </a:t>
            </a:r>
            <a:r>
              <a:rPr lang="en-US" altLang="zh-CN" sz="1400" i="0" dirty="0" err="1">
                <a:solidFill>
                  <a:srgbClr val="FF0000"/>
                </a:solidFill>
              </a:rPr>
              <a:t>inctruction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气泡处理流程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58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9676"/>
              </p:ext>
            </p:extLst>
          </p:nvPr>
        </p:nvGraphicFramePr>
        <p:xfrm>
          <a:off x="1518906" y="1424373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17622"/>
              </p:ext>
            </p:extLst>
          </p:nvPr>
        </p:nvGraphicFramePr>
        <p:xfrm>
          <a:off x="1518906" y="1791020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64751"/>
              </p:ext>
            </p:extLst>
          </p:nvPr>
        </p:nvGraphicFramePr>
        <p:xfrm>
          <a:off x="1518906" y="1057726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IF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78318"/>
              </p:ext>
            </p:extLst>
          </p:nvPr>
        </p:nvGraphicFramePr>
        <p:xfrm>
          <a:off x="1518906" y="2157667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07114"/>
              </p:ext>
            </p:extLst>
          </p:nvPr>
        </p:nvGraphicFramePr>
        <p:xfrm>
          <a:off x="1518906" y="252431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3822"/>
              </p:ext>
            </p:extLst>
          </p:nvPr>
        </p:nvGraphicFramePr>
        <p:xfrm>
          <a:off x="1518906" y="2890961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78234"/>
              </p:ext>
            </p:extLst>
          </p:nvPr>
        </p:nvGraphicFramePr>
        <p:xfrm>
          <a:off x="1518906" y="3257608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3239"/>
              </p:ext>
            </p:extLst>
          </p:nvPr>
        </p:nvGraphicFramePr>
        <p:xfrm>
          <a:off x="1518906" y="3624255"/>
          <a:ext cx="2975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49677"/>
              </p:ext>
            </p:extLst>
          </p:nvPr>
        </p:nvGraphicFramePr>
        <p:xfrm>
          <a:off x="1518906" y="3985822"/>
          <a:ext cx="2975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64928"/>
              </p:ext>
            </p:extLst>
          </p:nvPr>
        </p:nvGraphicFramePr>
        <p:xfrm>
          <a:off x="1518906" y="4347389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53579"/>
              </p:ext>
            </p:extLst>
          </p:nvPr>
        </p:nvGraphicFramePr>
        <p:xfrm>
          <a:off x="1518906" y="4711360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6j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10324"/>
              </p:ext>
            </p:extLst>
          </p:nvPr>
        </p:nvGraphicFramePr>
        <p:xfrm>
          <a:off x="1518906" y="5075331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6j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97089"/>
              </p:ext>
            </p:extLst>
          </p:nvPr>
        </p:nvGraphicFramePr>
        <p:xfrm>
          <a:off x="1518906" y="5439298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6 j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572000" y="251064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指令</a:t>
            </a:r>
            <a:r>
              <a:rPr lang="en-US" altLang="zh-CN" i="0" dirty="0" smtClean="0"/>
              <a:t>4</a:t>
            </a:r>
            <a:r>
              <a:rPr lang="zh-CN" altLang="en-US" i="0" dirty="0" smtClean="0"/>
              <a:t>与</a:t>
            </a:r>
            <a:r>
              <a:rPr lang="en-US" altLang="zh-CN" i="0" dirty="0" smtClean="0"/>
              <a:t>3</a:t>
            </a:r>
            <a:r>
              <a:rPr lang="zh-CN" altLang="en-US" i="0" dirty="0" smtClean="0"/>
              <a:t>数据相关</a:t>
            </a:r>
            <a:endParaRPr lang="zh-CN" altLang="en-US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4572000" y="462267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i="0" dirty="0" smtClean="0"/>
              <a:t>指令</a:t>
            </a:r>
            <a:r>
              <a:rPr lang="en-US" altLang="zh-CN" i="0" dirty="0" smtClean="0"/>
              <a:t>6</a:t>
            </a:r>
            <a:r>
              <a:rPr lang="zh-CN" altLang="en-US" i="0" dirty="0" smtClean="0"/>
              <a:t>为跳转指令</a:t>
            </a:r>
            <a:endParaRPr lang="zh-CN" altLang="en-US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4531666" y="54143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i="0" dirty="0" smtClean="0"/>
              <a:t>清空误取的指令</a:t>
            </a:r>
            <a:endParaRPr lang="zh-CN" altLang="en-US" i="0" dirty="0"/>
          </a:p>
        </p:txBody>
      </p:sp>
      <p:sp>
        <p:nvSpPr>
          <p:cNvPr id="23" name="文本框 22"/>
          <p:cNvSpPr txBox="1"/>
          <p:nvPr/>
        </p:nvSpPr>
        <p:spPr>
          <a:xfrm>
            <a:off x="4572000" y="32506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0" dirty="0" smtClean="0"/>
              <a:t>EX</a:t>
            </a:r>
            <a:r>
              <a:rPr lang="zh-CN" altLang="en-US" i="0" dirty="0" smtClean="0"/>
              <a:t>段插入气泡，前段暂停</a:t>
            </a:r>
            <a:endParaRPr lang="zh-CN" altLang="en-US" i="0" dirty="0"/>
          </a:p>
        </p:txBody>
      </p:sp>
      <p:sp>
        <p:nvSpPr>
          <p:cNvPr id="24" name="文本框 23"/>
          <p:cNvSpPr txBox="1"/>
          <p:nvPr/>
        </p:nvSpPr>
        <p:spPr>
          <a:xfrm>
            <a:off x="4572000" y="3606394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仍然相关，继续插入气泡</a:t>
            </a:r>
            <a:endParaRPr lang="zh-CN" altLang="en-US" i="0" dirty="0"/>
          </a:p>
        </p:txBody>
      </p:sp>
      <p:sp>
        <p:nvSpPr>
          <p:cNvPr id="26" name="文本框 25"/>
          <p:cNvSpPr txBox="1"/>
          <p:nvPr/>
        </p:nvSpPr>
        <p:spPr>
          <a:xfrm>
            <a:off x="4572000" y="40022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相关解除，流水线继续</a:t>
            </a:r>
            <a:endParaRPr lang="zh-CN" altLang="en-US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74954" y="285480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指令</a:t>
            </a:r>
            <a:r>
              <a:rPr lang="en-US" altLang="zh-CN" i="0" dirty="0" smtClean="0"/>
              <a:t>4 ID</a:t>
            </a:r>
            <a:r>
              <a:rPr lang="zh-CN" altLang="en-US" i="0" dirty="0" smtClean="0"/>
              <a:t>段不能取到正确数据</a:t>
            </a:r>
            <a:endParaRPr lang="zh-CN" altLang="en-US" i="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18906" y="1057726"/>
            <a:ext cx="35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518906" y="1057726"/>
            <a:ext cx="0" cy="503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494896" y="1111759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33" name="矩形 32"/>
          <p:cNvSpPr/>
          <p:nvPr/>
        </p:nvSpPr>
        <p:spPr>
          <a:xfrm>
            <a:off x="1518906" y="5834213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时间</a:t>
            </a:r>
            <a:endParaRPr lang="zh-CN" alt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气泡处理流程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59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9676"/>
              </p:ext>
            </p:extLst>
          </p:nvPr>
        </p:nvGraphicFramePr>
        <p:xfrm>
          <a:off x="1518906" y="1424373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17622"/>
              </p:ext>
            </p:extLst>
          </p:nvPr>
        </p:nvGraphicFramePr>
        <p:xfrm>
          <a:off x="1518906" y="1791020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33043"/>
              </p:ext>
            </p:extLst>
          </p:nvPr>
        </p:nvGraphicFramePr>
        <p:xfrm>
          <a:off x="1518906" y="1057726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78318"/>
              </p:ext>
            </p:extLst>
          </p:nvPr>
        </p:nvGraphicFramePr>
        <p:xfrm>
          <a:off x="1518906" y="2157667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07114"/>
              </p:ext>
            </p:extLst>
          </p:nvPr>
        </p:nvGraphicFramePr>
        <p:xfrm>
          <a:off x="1518906" y="252431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3822"/>
              </p:ext>
            </p:extLst>
          </p:nvPr>
        </p:nvGraphicFramePr>
        <p:xfrm>
          <a:off x="1518906" y="2890961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78234"/>
              </p:ext>
            </p:extLst>
          </p:nvPr>
        </p:nvGraphicFramePr>
        <p:xfrm>
          <a:off x="1518906" y="3257608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3239"/>
              </p:ext>
            </p:extLst>
          </p:nvPr>
        </p:nvGraphicFramePr>
        <p:xfrm>
          <a:off x="1518906" y="3624255"/>
          <a:ext cx="2975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49677"/>
              </p:ext>
            </p:extLst>
          </p:nvPr>
        </p:nvGraphicFramePr>
        <p:xfrm>
          <a:off x="1518906" y="3985822"/>
          <a:ext cx="2975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64928"/>
              </p:ext>
            </p:extLst>
          </p:nvPr>
        </p:nvGraphicFramePr>
        <p:xfrm>
          <a:off x="1518906" y="4347389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32657"/>
              </p:ext>
            </p:extLst>
          </p:nvPr>
        </p:nvGraphicFramePr>
        <p:xfrm>
          <a:off x="1518906" y="4711360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6 j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10324"/>
              </p:ext>
            </p:extLst>
          </p:nvPr>
        </p:nvGraphicFramePr>
        <p:xfrm>
          <a:off x="1518906" y="5075331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6j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97089"/>
              </p:ext>
            </p:extLst>
          </p:nvPr>
        </p:nvGraphicFramePr>
        <p:xfrm>
          <a:off x="1518906" y="5439298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6 j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572000" y="252173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 smtClean="0"/>
              <a:t>指令</a:t>
            </a:r>
            <a:r>
              <a:rPr lang="en-US" altLang="zh-CN" sz="1400" i="0" dirty="0" smtClean="0"/>
              <a:t>4</a:t>
            </a:r>
            <a:r>
              <a:rPr lang="zh-CN" altLang="en-US" sz="1400" i="0" dirty="0" smtClean="0"/>
              <a:t>与</a:t>
            </a:r>
            <a:r>
              <a:rPr lang="en-US" altLang="zh-CN" sz="1400" i="0" dirty="0" smtClean="0"/>
              <a:t>3</a:t>
            </a:r>
            <a:r>
              <a:rPr lang="zh-CN" altLang="en-US" sz="1400" i="0" dirty="0" smtClean="0"/>
              <a:t>数据相关</a:t>
            </a:r>
            <a:endParaRPr lang="zh-CN" altLang="en-US" sz="1400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4569976" y="472189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i="0" dirty="0" smtClean="0"/>
              <a:t>指令</a:t>
            </a:r>
            <a:r>
              <a:rPr lang="en-US" altLang="zh-CN" sz="1400" i="0" dirty="0" smtClean="0"/>
              <a:t>6</a:t>
            </a:r>
            <a:r>
              <a:rPr lang="zh-CN" altLang="en-US" sz="1400" i="0" dirty="0" smtClean="0"/>
              <a:t>为跳转指令</a:t>
            </a:r>
            <a:endParaRPr lang="zh-CN" altLang="en-US" sz="1400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4572000" y="5131521"/>
            <a:ext cx="3076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i="0" dirty="0" smtClean="0"/>
              <a:t>清空误取的指令，取正确分支指令</a:t>
            </a:r>
            <a:r>
              <a:rPr lang="en-US" altLang="zh-CN" sz="1400" i="0" smtClean="0"/>
              <a:t>15</a:t>
            </a:r>
            <a:endParaRPr lang="zh-CN" altLang="en-US" sz="1400" i="0" dirty="0"/>
          </a:p>
        </p:txBody>
      </p:sp>
      <p:sp>
        <p:nvSpPr>
          <p:cNvPr id="23" name="文本框 22"/>
          <p:cNvSpPr txBox="1"/>
          <p:nvPr/>
        </p:nvSpPr>
        <p:spPr>
          <a:xfrm>
            <a:off x="4572000" y="3261749"/>
            <a:ext cx="222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0" dirty="0" smtClean="0"/>
              <a:t>EX</a:t>
            </a:r>
            <a:r>
              <a:rPr lang="zh-CN" altLang="en-US" sz="1400" i="0" dirty="0" smtClean="0"/>
              <a:t>段插入气泡，前段暂停</a:t>
            </a:r>
            <a:endParaRPr lang="zh-CN" altLang="en-US" sz="1400" i="0" dirty="0"/>
          </a:p>
        </p:txBody>
      </p:sp>
      <p:sp>
        <p:nvSpPr>
          <p:cNvPr id="24" name="文本框 23"/>
          <p:cNvSpPr txBox="1"/>
          <p:nvPr/>
        </p:nvSpPr>
        <p:spPr>
          <a:xfrm>
            <a:off x="4572000" y="361748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 smtClean="0"/>
              <a:t>仍然相关，继续插入气泡</a:t>
            </a:r>
            <a:endParaRPr lang="zh-CN" altLang="en-US" sz="1400" i="0" dirty="0"/>
          </a:p>
        </p:txBody>
      </p:sp>
      <p:sp>
        <p:nvSpPr>
          <p:cNvPr id="26" name="文本框 25"/>
          <p:cNvSpPr txBox="1"/>
          <p:nvPr/>
        </p:nvSpPr>
        <p:spPr>
          <a:xfrm>
            <a:off x="4572000" y="401334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 smtClean="0"/>
              <a:t>相关解除，流水线继续</a:t>
            </a:r>
            <a:endParaRPr lang="zh-CN" altLang="en-US" sz="14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74954" y="2865889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 smtClean="0"/>
              <a:t>指令</a:t>
            </a:r>
            <a:r>
              <a:rPr lang="en-US" altLang="zh-CN" sz="1400" i="0" dirty="0" smtClean="0"/>
              <a:t>4 ID</a:t>
            </a:r>
            <a:r>
              <a:rPr lang="zh-CN" altLang="en-US" sz="1400" i="0" dirty="0" smtClean="0"/>
              <a:t>段不能取到正确数据</a:t>
            </a:r>
            <a:endParaRPr lang="zh-CN" altLang="en-US" sz="1400" i="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18906" y="1429676"/>
            <a:ext cx="35571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518906" y="1424373"/>
            <a:ext cx="0" cy="4668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494896" y="1445812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33" name="矩形 32"/>
          <p:cNvSpPr/>
          <p:nvPr/>
        </p:nvSpPr>
        <p:spPr>
          <a:xfrm>
            <a:off x="1518906" y="5834213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时间</a:t>
            </a:r>
            <a:endParaRPr lang="zh-CN" altLang="en-US" i="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7584" y="1440441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1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7584" y="1816361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2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8240" y="2166940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3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7584" y="2535125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4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7584" y="2920885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5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7584" y="3268419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6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7584" y="3644339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7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28240" y="3994918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8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7584" y="4363103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9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7584" y="4748863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10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7585" y="5084706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11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27585" y="5470466"/>
            <a:ext cx="914400" cy="34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12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7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天：学生查阅资料，开始方案设计；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天：中期进度检查，单周期验收检查；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天：最终结果验收。</a:t>
            </a:r>
          </a:p>
          <a:p>
            <a:r>
              <a:rPr lang="zh-CN" altLang="en-US" dirty="0" smtClean="0"/>
              <a:t>报告不得超过</a:t>
            </a:r>
            <a:r>
              <a:rPr lang="en-US" altLang="zh-CN" dirty="0" smtClean="0"/>
              <a:t>66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" y="1451900"/>
            <a:ext cx="8677376" cy="4130413"/>
          </a:xfrm>
          <a:prstGeom prst="rect">
            <a:avLst/>
          </a:prstGeom>
        </p:spPr>
      </p:pic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分支相关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E1AEB04-05E7-4869-8396-88F4C5DDFA25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60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746825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dd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615032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J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0001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04531" y="17982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sub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93125" y="27611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 smtClean="0">
                <a:solidFill>
                  <a:srgbClr val="7030A0"/>
                </a:solidFill>
              </a:rPr>
              <a:t>误取指令</a:t>
            </a:r>
            <a:endParaRPr lang="zh-CN" altLang="en-US" sz="1400" i="0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7624" y="27611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 smtClean="0">
                <a:solidFill>
                  <a:srgbClr val="7030A0"/>
                </a:solidFill>
              </a:rPr>
              <a:t>误取指令</a:t>
            </a:r>
            <a:endParaRPr lang="zh-CN" altLang="en-US" sz="1400" i="0" dirty="0">
              <a:solidFill>
                <a:srgbClr val="7030A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33456" y="1786433"/>
            <a:ext cx="691939" cy="281583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88" y="1340768"/>
            <a:ext cx="8677376" cy="4130413"/>
          </a:xfrm>
          <a:prstGeom prst="rect">
            <a:avLst/>
          </a:prstGeom>
        </p:spPr>
      </p:pic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分支相关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E1AEB04-05E7-4869-8396-88F4C5DDFA25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61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510336" y="1628801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气泡 </a:t>
            </a: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273800" y="1653323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j </a:t>
            </a:r>
            <a:r>
              <a:rPr lang="en-US" altLang="zh-CN" sz="1400" i="0" dirty="0">
                <a:solidFill>
                  <a:srgbClr val="FF0000"/>
                </a:solidFill>
              </a:rPr>
              <a:t>0001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04531" y="1654251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正确指令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740356" y="1628800"/>
            <a:ext cx="172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气泡 </a:t>
            </a:r>
            <a:r>
              <a:rPr lang="en-US" altLang="zh-CN" sz="1400" i="0" dirty="0" err="1" smtClean="0">
                <a:solidFill>
                  <a:srgbClr val="FF0000"/>
                </a:solidFill>
              </a:rPr>
              <a:t>sll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$0,$0,0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32240" y="1655192"/>
            <a:ext cx="691939" cy="281583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插入气泡总结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气泡</a:t>
            </a:r>
            <a:r>
              <a:rPr lang="en-US" altLang="zh-CN" dirty="0" smtClean="0"/>
              <a:t>=</a:t>
            </a:r>
            <a:r>
              <a:rPr lang="zh-CN" altLang="en-US" dirty="0" smtClean="0"/>
              <a:t>空操作</a:t>
            </a:r>
            <a:endParaRPr lang="en-US" altLang="zh-CN" dirty="0" smtClean="0"/>
          </a:p>
          <a:p>
            <a:r>
              <a:rPr lang="zh-CN" altLang="en-US" dirty="0" smtClean="0"/>
              <a:t>数据相关时需插入气泡</a:t>
            </a:r>
            <a:endParaRPr lang="zh-CN" altLang="en-US" dirty="0"/>
          </a:p>
          <a:p>
            <a:pPr lvl="1"/>
            <a:r>
              <a:rPr lang="zh-CN" altLang="en-US" dirty="0"/>
              <a:t>向后段</a:t>
            </a:r>
            <a:r>
              <a:rPr lang="zh-CN" altLang="en-US" dirty="0" smtClean="0"/>
              <a:t>插入一个气泡</a:t>
            </a:r>
            <a:r>
              <a:rPr lang="zh-CN" altLang="en-US" dirty="0"/>
              <a:t>（接口信号清零，最关键的是写回信号）</a:t>
            </a:r>
          </a:p>
          <a:p>
            <a:pPr lvl="1"/>
            <a:r>
              <a:rPr lang="zh-CN" altLang="en-US" dirty="0"/>
              <a:t>向前给出阻塞信号（流水线停顿）避免当前指令被新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r>
              <a:rPr lang="zh-CN" altLang="en-US" dirty="0" smtClean="0"/>
              <a:t>分支相关时</a:t>
            </a:r>
          </a:p>
          <a:p>
            <a:pPr lvl="1"/>
            <a:r>
              <a:rPr lang="zh-CN" altLang="en-US" dirty="0" smtClean="0"/>
              <a:t>向前段发出清零信号，清除误取的指令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后续指令继续执行</a:t>
            </a:r>
          </a:p>
          <a:p>
            <a:r>
              <a:rPr lang="zh-CN" altLang="en-US" dirty="0" smtClean="0"/>
              <a:t>气泡过多，效率较低</a:t>
            </a:r>
            <a:endParaRPr lang="en-US" altLang="zh-CN" dirty="0" smtClean="0"/>
          </a:p>
          <a:p>
            <a:r>
              <a:rPr lang="zh-CN" altLang="en-US" dirty="0" smtClean="0"/>
              <a:t>进一步优化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zh-CN" altLang="en-US" dirty="0"/>
              <a:t>堆写入和读出过程分离（先写后读，下跳沿写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数据重定向（</a:t>
            </a:r>
            <a:r>
              <a:rPr lang="en-US" altLang="zh-CN" dirty="0" smtClean="0"/>
              <a:t>forwarding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62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数据重定向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63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</a:t>
            </a:r>
            <a:r>
              <a:rPr lang="en-US" altLang="zh-CN" sz="1400" i="0" smtClean="0">
                <a:solidFill>
                  <a:srgbClr val="FF0000"/>
                </a:solidFill>
              </a:rPr>
              <a:t>$1,$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3,$4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516813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>
                <a:solidFill>
                  <a:srgbClr val="00B0F0"/>
                </a:solidFill>
              </a:rPr>
              <a:t>lw</a:t>
            </a:r>
            <a:r>
              <a:rPr lang="en-US" altLang="zh-CN" sz="1400" i="0" dirty="0">
                <a:solidFill>
                  <a:srgbClr val="00B0F0"/>
                </a:solidFill>
              </a:rPr>
              <a:t> </a:t>
            </a:r>
            <a:r>
              <a:rPr lang="en-US" altLang="zh-CN" sz="1400" i="0" dirty="0" smtClean="0">
                <a:solidFill>
                  <a:srgbClr val="00B0F0"/>
                </a:solidFill>
              </a:rPr>
              <a:t>$2,$3,4</a:t>
            </a:r>
            <a:endParaRPr lang="zh-CN" altLang="en-US" sz="1400" i="0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$1=$3&amp;$4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00B0F0"/>
                </a:solidFill>
              </a:rPr>
              <a:t>$2=Mem[$3+4</a:t>
            </a:r>
            <a:r>
              <a:rPr lang="en-US" altLang="zh-CN" sz="1400" i="0" dirty="0">
                <a:solidFill>
                  <a:srgbClr val="00B0F0"/>
                </a:solidFill>
              </a:rPr>
              <a:t>]</a:t>
            </a:r>
            <a:endParaRPr lang="zh-CN" altLang="en-US" sz="1400" i="0" dirty="0">
              <a:solidFill>
                <a:srgbClr val="00B0F0"/>
              </a:solidFill>
            </a:endParaRPr>
          </a:p>
        </p:txBody>
      </p:sp>
      <p:sp>
        <p:nvSpPr>
          <p:cNvPr id="2" name="弧形 1"/>
          <p:cNvSpPr/>
          <p:nvPr/>
        </p:nvSpPr>
        <p:spPr>
          <a:xfrm>
            <a:off x="5220072" y="2954337"/>
            <a:ext cx="1368151" cy="802166"/>
          </a:xfrm>
          <a:prstGeom prst="arc">
            <a:avLst>
              <a:gd name="adj1" fmla="val 11588496"/>
              <a:gd name="adj2" fmla="val 1466506"/>
            </a:avLst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 flipV="1">
            <a:off x="5148263" y="3502025"/>
            <a:ext cx="3013075" cy="719138"/>
          </a:xfrm>
          <a:prstGeom prst="arc">
            <a:avLst>
              <a:gd name="adj1" fmla="val 11052364"/>
              <a:gd name="adj2" fmla="val 599535"/>
            </a:avLst>
          </a:prstGeom>
          <a:ln w="34925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flipV="1">
            <a:off x="5220071" y="3585607"/>
            <a:ext cx="2967337" cy="1284765"/>
          </a:xfrm>
          <a:prstGeom prst="arc">
            <a:avLst>
              <a:gd name="adj1" fmla="val 10507202"/>
              <a:gd name="adj2" fmla="val 20879148"/>
            </a:avLst>
          </a:prstGeom>
          <a:ln w="34925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相关（</a:t>
            </a:r>
            <a:r>
              <a:rPr lang="zh-CN" altLang="en-US" dirty="0" smtClean="0">
                <a:solidFill>
                  <a:srgbClr val="FF0000"/>
                </a:solidFill>
              </a:rPr>
              <a:t>不能重定向</a:t>
            </a:r>
            <a:r>
              <a:rPr lang="zh-CN" altLang="en-US" dirty="0" smtClean="0"/>
              <a:t>）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64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61037" y="1552979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345213" y="156417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689600" y="51613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456069" y="514390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 flipV="1">
            <a:off x="5337301" y="3281766"/>
            <a:ext cx="2519362" cy="719138"/>
          </a:xfrm>
          <a:prstGeom prst="arc">
            <a:avLst>
              <a:gd name="adj1" fmla="val 11052364"/>
              <a:gd name="adj2" fmla="val 596115"/>
            </a:avLst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dirty="0" smtClean="0"/>
              <a:t>执行段路径时间过长</a:t>
            </a:r>
            <a:r>
              <a:rPr lang="en-US" altLang="zh-CN" i="0" kern="0" dirty="0" smtClean="0"/>
              <a:t>=</a:t>
            </a:r>
            <a:r>
              <a:rPr lang="zh-CN" altLang="en-US" i="0" kern="0" dirty="0" smtClean="0"/>
              <a:t>访存时间</a:t>
            </a:r>
            <a:r>
              <a:rPr lang="en-US" altLang="zh-CN" i="0" kern="0" dirty="0" smtClean="0"/>
              <a:t>+ALU</a:t>
            </a:r>
            <a:r>
              <a:rPr lang="zh-CN" altLang="en-US" i="0" kern="0" dirty="0" smtClean="0"/>
              <a:t>时间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正确方法：</a:t>
            </a:r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</a:t>
            </a:r>
            <a:r>
              <a:rPr lang="zh-CN" altLang="en-US" b="1" i="0" u="sng" kern="0" dirty="0" smtClean="0">
                <a:solidFill>
                  <a:srgbClr val="FF0000"/>
                </a:solidFill>
              </a:rPr>
              <a:t>插入一个气泡</a:t>
            </a:r>
          </a:p>
        </p:txBody>
      </p:sp>
      <p:sp>
        <p:nvSpPr>
          <p:cNvPr id="3" name="乘号 2"/>
          <p:cNvSpPr/>
          <p:nvPr/>
        </p:nvSpPr>
        <p:spPr>
          <a:xfrm>
            <a:off x="6921574" y="3600295"/>
            <a:ext cx="576064" cy="6480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65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792430" y="156417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688806" y="154972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003937" y="5107180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31137" y="509272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$1=Mem[$2+4]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相关，插入一个气泡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66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792430" y="156417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688806" y="154972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（气泡）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003937" y="5107180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31137" y="509272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（气泡）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相关，插入一个气泡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385996" y="512667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$1=Mem[$2+4]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395581" y="1535561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全冒险处理机制的流水</a:t>
            </a:r>
            <a:r>
              <a:rPr lang="en-US" altLang="zh-CN" smtClean="0"/>
              <a:t>CPU</a:t>
            </a:r>
            <a:endParaRPr lang="zh-CN" altLang="en-US" smtClean="0"/>
          </a:p>
        </p:txBody>
      </p:sp>
      <p:pic>
        <p:nvPicPr>
          <p:cNvPr id="75779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5538"/>
            <a:ext cx="9240838" cy="5354637"/>
          </a:xfrm>
        </p:spPr>
      </p:pic>
      <p:sp>
        <p:nvSpPr>
          <p:cNvPr id="7578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5D72206E-D76F-47CE-86E4-4B1087CDB549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67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411760" y="817761"/>
            <a:ext cx="4896544" cy="30777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分支指令在哪个阶段完成？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Why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？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LOGISIM</a:t>
            </a:r>
            <a:r>
              <a:rPr lang="zh-CN" altLang="en-US" dirty="0" smtClean="0"/>
              <a:t>流水示意图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6" y="908720"/>
            <a:ext cx="8432105" cy="379444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68</a:t>
            </a:fld>
            <a:r>
              <a:rPr lang="en-US" altLang="zh-CN" smtClean="0"/>
              <a:t>- </a:t>
            </a:r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95536" y="4814962"/>
            <a:ext cx="8218488" cy="12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dirty="0" smtClean="0"/>
              <a:t>接口部件封装尽可能封装的长一点，分段清晰。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连接清晰，不滥用隧道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布局合理，适度封装</a:t>
            </a:r>
          </a:p>
          <a:p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流水需要考虑的问题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 smtClean="0"/>
              <a:t>流水分段原则（各段时间均衡，否则按慢速同步）</a:t>
            </a:r>
            <a:endParaRPr lang="en-US" altLang="zh-CN" dirty="0" smtClean="0"/>
          </a:p>
          <a:p>
            <a:r>
              <a:rPr lang="zh-CN" altLang="en-US" dirty="0" smtClean="0"/>
              <a:t>分支指令在那个阶段完成，为什么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无误取的实现虽然在</a:t>
            </a:r>
            <a:r>
              <a:rPr lang="en-US" altLang="zh-CN" dirty="0" err="1" smtClean="0"/>
              <a:t>logsim</a:t>
            </a:r>
            <a:r>
              <a:rPr lang="zh-CN" altLang="en-US" dirty="0" smtClean="0"/>
              <a:t>中可实现，但实际不可行，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译码段与写回段之间的数据相关是否必须插入气泡？</a:t>
            </a:r>
            <a:endParaRPr lang="en-US" altLang="zh-CN" dirty="0" smtClean="0"/>
          </a:p>
          <a:p>
            <a:r>
              <a:rPr lang="en-US" altLang="zh-CN" dirty="0" err="1" smtClean="0"/>
              <a:t>Syscall</a:t>
            </a:r>
            <a:r>
              <a:rPr lang="zh-CN" altLang="en-US" dirty="0" smtClean="0"/>
              <a:t>是否有数据相关，如何处理？</a:t>
            </a:r>
            <a:endParaRPr lang="en-US" altLang="zh-CN" dirty="0" smtClean="0"/>
          </a:p>
          <a:p>
            <a:r>
              <a:rPr lang="en-US" altLang="zh-CN" dirty="0"/>
              <a:t>Load Use</a:t>
            </a:r>
            <a:r>
              <a:rPr lang="zh-CN" altLang="en-US" dirty="0"/>
              <a:t>冲突能否重定向解决</a:t>
            </a:r>
            <a:r>
              <a:rPr lang="en-US" altLang="zh-CN" dirty="0"/>
              <a:t>,why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流水线中断时中断哪条指令，如果有两条指令同时完成如何处理？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dirty="0" smtClean="0"/>
          </a:p>
          <a:p>
            <a:endParaRPr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4FA6DE5-705A-4898-AC75-8E907B0EB41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课程设计团队天梯赛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每班</a:t>
            </a:r>
            <a:r>
              <a:rPr lang="en-US" altLang="zh-CN" dirty="0" smtClean="0"/>
              <a:t>4-5</a:t>
            </a:r>
            <a:r>
              <a:rPr lang="zh-CN" altLang="en-US" dirty="0" smtClean="0"/>
              <a:t>只队伍，各班前两名团队有分数奖励（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原不及格的队员成绩不计入团队总成绩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重修生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留级生</a:t>
            </a:r>
            <a:r>
              <a:rPr lang="zh-CN" altLang="en-US" dirty="0"/>
              <a:t>不计</a:t>
            </a:r>
            <a:r>
              <a:rPr lang="zh-CN" altLang="en-US" dirty="0" smtClean="0"/>
              <a:t>入团队总成绩</a:t>
            </a:r>
            <a:endParaRPr lang="en-US" altLang="zh-CN" dirty="0"/>
          </a:p>
          <a:p>
            <a:r>
              <a:rPr lang="zh-CN" altLang="en-US" dirty="0" smtClean="0"/>
              <a:t>共同学习，互帮互助，团队精神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每日上午</a:t>
            </a:r>
            <a:r>
              <a:rPr lang="en-US" altLang="zh-CN" dirty="0" smtClean="0"/>
              <a:t>8:00-8:30</a:t>
            </a:r>
            <a:r>
              <a:rPr lang="zh-CN" altLang="en-US" dirty="0" smtClean="0"/>
              <a:t>团队会议，轮值主席，轮值记录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团队内有抄袭者团队全体罚分（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各团队自选团队杰出贡献奖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人（加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</a:t>
            </a:r>
            <a:r>
              <a:rPr lang="zh-CN" altLang="en-US" dirty="0"/>
              <a:t>奖励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会议记录不完整团队取消团队贡献奖和天梯赛奖励</a:t>
            </a:r>
            <a:endParaRPr lang="en-US" altLang="zh-CN" dirty="0"/>
          </a:p>
          <a:p>
            <a:r>
              <a:rPr lang="zh-CN" altLang="en-US" dirty="0" smtClean="0"/>
              <a:t>奖励分数加到总分中，加爆为止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动态分支预测要求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688632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BHT</a:t>
            </a:r>
            <a:r>
              <a:rPr lang="zh-CN" altLang="en-US" dirty="0" smtClean="0"/>
              <a:t>表（</a:t>
            </a:r>
            <a:r>
              <a:rPr lang="en-US" altLang="zh-CN" dirty="0" smtClean="0"/>
              <a:t>Branch History 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个表项，表</a:t>
            </a:r>
            <a:r>
              <a:rPr lang="zh-CN" altLang="en-US" dirty="0"/>
              <a:t>项</a:t>
            </a:r>
            <a:r>
              <a:rPr lang="zh-CN" altLang="en-US" dirty="0" smtClean="0"/>
              <a:t>内容如下</a:t>
            </a:r>
            <a:endParaRPr lang="en-US" altLang="zh-CN" dirty="0"/>
          </a:p>
          <a:p>
            <a:pPr lvl="2"/>
            <a:r>
              <a:rPr lang="en-US" altLang="zh-CN" dirty="0"/>
              <a:t>Valid</a:t>
            </a:r>
            <a:r>
              <a:rPr lang="zh-CN" altLang="en-US" dirty="0"/>
              <a:t>位，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 err="1"/>
              <a:t>BranchAddr</a:t>
            </a:r>
            <a:r>
              <a:rPr lang="zh-CN" altLang="en-US" dirty="0"/>
              <a:t>，双预测位，</a:t>
            </a:r>
            <a:r>
              <a:rPr lang="en-US" altLang="zh-CN" dirty="0"/>
              <a:t>LRU</a:t>
            </a:r>
            <a:r>
              <a:rPr lang="zh-CN" altLang="en-US" dirty="0"/>
              <a:t>调度标记</a:t>
            </a:r>
            <a:endParaRPr lang="en-US" altLang="zh-CN" dirty="0"/>
          </a:p>
          <a:p>
            <a:r>
              <a:rPr lang="zh-CN" altLang="en-US" dirty="0" smtClean="0"/>
              <a:t>预测思路</a:t>
            </a:r>
            <a:endParaRPr lang="en-US" altLang="zh-CN" dirty="0" smtClean="0"/>
          </a:p>
          <a:p>
            <a:pPr lvl="1"/>
            <a:r>
              <a:rPr lang="zh-CN" altLang="en-US" dirty="0"/>
              <a:t>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为关键字到</a:t>
            </a:r>
            <a:r>
              <a:rPr lang="en-US" altLang="zh-CN" dirty="0" smtClean="0"/>
              <a:t>BHT</a:t>
            </a:r>
            <a:r>
              <a:rPr lang="zh-CN" altLang="en-US" dirty="0" smtClean="0"/>
              <a:t>表做全相联比较查找，如果命中，直接根据预测位给出下一条指令正确地址（取指令阶段，与取指令并行）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执行阶段遇到跳转指令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BHT</a:t>
            </a:r>
            <a:r>
              <a:rPr lang="zh-CN" altLang="en-US" dirty="0" smtClean="0"/>
              <a:t>命中，根据跳转情况更新预测位，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调度标记清零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BHT</a:t>
            </a:r>
            <a:r>
              <a:rPr lang="zh-CN" altLang="en-US" dirty="0" smtClean="0"/>
              <a:t>不命中，将对应指令信息放入</a:t>
            </a:r>
            <a:r>
              <a:rPr lang="en-US" altLang="zh-CN" dirty="0" smtClean="0"/>
              <a:t>BHT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关键技术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全相联存储器实现，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调度实现</a:t>
            </a:r>
            <a:endParaRPr lang="en-US" altLang="zh-CN" dirty="0" smtClean="0"/>
          </a:p>
          <a:p>
            <a:pPr lvl="1"/>
            <a:r>
              <a:rPr lang="zh-CN" altLang="en-US" dirty="0"/>
              <a:t>双</a:t>
            </a:r>
            <a:r>
              <a:rPr lang="zh-CN" altLang="en-US" dirty="0" smtClean="0"/>
              <a:t>位预测状态机实现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70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71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58392"/>
            <a:ext cx="8218487" cy="32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（流水中断，动态</a:t>
            </a:r>
            <a:r>
              <a:rPr lang="zh-CN" altLang="en-US" dirty="0"/>
              <a:t>分支预测）</a:t>
            </a:r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 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无条件跳转次数，有条件成功跳转次数，失败跳转次数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  <a:p>
            <a:pPr lvl="1"/>
            <a:endParaRPr lang="en-US" altLang="zh-CN" sz="1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8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zh-CN" altLang="en-US" dirty="0" smtClean="0"/>
              <a:t>先</a:t>
            </a:r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233</TotalTime>
  <Words>3905</Words>
  <Application>Microsoft Office PowerPoint</Application>
  <PresentationFormat>全屏显示(4:3)</PresentationFormat>
  <Paragraphs>938</Paragraphs>
  <Slides>71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6" baseType="lpstr">
      <vt:lpstr>黑体</vt:lpstr>
      <vt:lpstr>华文细黑</vt:lpstr>
      <vt:lpstr>华文新魏</vt:lpstr>
      <vt:lpstr>华文中宋</vt:lpstr>
      <vt:lpstr>宋体</vt:lpstr>
      <vt:lpstr>微软雅黑</vt:lpstr>
      <vt:lpstr>Arial</vt:lpstr>
      <vt:lpstr>Arial Black</vt:lpstr>
      <vt:lpstr>Tahoma</vt:lpstr>
      <vt:lpstr>Verdana</vt:lpstr>
      <vt:lpstr>Wingdings</vt:lpstr>
      <vt:lpstr>2_nordridesign</vt:lpstr>
      <vt:lpstr>1_nordridesign</vt:lpstr>
      <vt:lpstr>1_Profile</vt:lpstr>
      <vt:lpstr>Picture</vt:lpstr>
      <vt:lpstr>PowerPoint 演示文稿</vt:lpstr>
      <vt:lpstr>准备工作</vt:lpstr>
      <vt:lpstr>指导检查教师</vt:lpstr>
      <vt:lpstr>纪律要求 </vt:lpstr>
      <vt:lpstr>成绩评定</vt:lpstr>
      <vt:lpstr>进度安排</vt:lpstr>
      <vt:lpstr>课程设计团队天梯赛</vt:lpstr>
      <vt:lpstr>课程设计任务</vt:lpstr>
      <vt:lpstr>课程设计实验环境</vt:lpstr>
      <vt:lpstr>课程设计路径及评分标准</vt:lpstr>
      <vt:lpstr>我们的口号</vt:lpstr>
      <vt:lpstr>各阶段检查要求</vt:lpstr>
      <vt:lpstr>各阶段检查要求</vt:lpstr>
      <vt:lpstr>注意事项</vt:lpstr>
      <vt:lpstr>注意事项</vt:lpstr>
      <vt:lpstr>注意事项</vt:lpstr>
      <vt:lpstr>注意事项</vt:lpstr>
      <vt:lpstr>PowerPoint 演示文稿</vt:lpstr>
      <vt:lpstr>中断实现规范</vt:lpstr>
      <vt:lpstr>中断电路检查规范</vt:lpstr>
      <vt:lpstr>中断请求信号生成电路参考</vt:lpstr>
      <vt:lpstr>中断机制18问</vt:lpstr>
      <vt:lpstr>中断机制18问</vt:lpstr>
      <vt:lpstr>中断机制18问</vt:lpstr>
      <vt:lpstr>中断仲裁电路（单级中断无INM）</vt:lpstr>
      <vt:lpstr>PowerPoint 演示文稿</vt:lpstr>
      <vt:lpstr>PowerPoint 演示文稿</vt:lpstr>
      <vt:lpstr>流水线原理</vt:lpstr>
      <vt:lpstr>指令周期细分</vt:lpstr>
      <vt:lpstr>非流水线时空图</vt:lpstr>
      <vt:lpstr>流水线时空图</vt:lpstr>
      <vt:lpstr>为何要使用流水线技术</vt:lpstr>
      <vt:lpstr>理想流水线</vt:lpstr>
      <vt:lpstr>PowerPoint 演示文稿</vt:lpstr>
      <vt:lpstr>指令流水线？</vt:lpstr>
      <vt:lpstr>单周期MIPS处理器改流水线</vt:lpstr>
      <vt:lpstr>单周期改五段流水（分段）</vt:lpstr>
      <vt:lpstr>消除结构相关的理想流水线</vt:lpstr>
      <vt:lpstr>5段流水控制信号传递</vt:lpstr>
      <vt:lpstr>接口定义（仅供参考）</vt:lpstr>
      <vt:lpstr>数据相关</vt:lpstr>
      <vt:lpstr>相关检测</vt:lpstr>
      <vt:lpstr>数据相关</vt:lpstr>
      <vt:lpstr>理想流水线</vt:lpstr>
      <vt:lpstr>理想指令流水线</vt:lpstr>
      <vt:lpstr>单周期改五段流水（分段）</vt:lpstr>
      <vt:lpstr>5段流水控制数据与信号传递</vt:lpstr>
      <vt:lpstr>流水线的相关冲突（hazzard）</vt:lpstr>
      <vt:lpstr>数据相关</vt:lpstr>
      <vt:lpstr>数据相关处理</vt:lpstr>
      <vt:lpstr>相关检测</vt:lpstr>
      <vt:lpstr>数据相关处理机制</vt:lpstr>
      <vt:lpstr>插入气泡</vt:lpstr>
      <vt:lpstr>插入气泡</vt:lpstr>
      <vt:lpstr>插入气泡</vt:lpstr>
      <vt:lpstr>插入气泡</vt:lpstr>
      <vt:lpstr>插入气泡</vt:lpstr>
      <vt:lpstr>气泡处理流程</vt:lpstr>
      <vt:lpstr>气泡处理流程</vt:lpstr>
      <vt:lpstr>分支相关</vt:lpstr>
      <vt:lpstr>分支相关</vt:lpstr>
      <vt:lpstr>插入气泡总结</vt:lpstr>
      <vt:lpstr>数据重定向</vt:lpstr>
      <vt:lpstr>Load Use相关（不能重定向）</vt:lpstr>
      <vt:lpstr>Load Use相关</vt:lpstr>
      <vt:lpstr>Load Use相关</vt:lpstr>
      <vt:lpstr>全冒险处理机制的流水CPU</vt:lpstr>
      <vt:lpstr>LOGISIM流水示意图</vt:lpstr>
      <vt:lpstr>流水需要考虑的问题</vt:lpstr>
      <vt:lpstr>动态分支预测要求</vt:lpstr>
      <vt:lpstr>PowerPoint 演示文稿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tanzhihu</cp:lastModifiedBy>
  <cp:revision>1047</cp:revision>
  <dcterms:created xsi:type="dcterms:W3CDTF">2009-09-14T03:13:00Z</dcterms:created>
  <dcterms:modified xsi:type="dcterms:W3CDTF">2018-02-25T11:53:35Z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