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62" r:id="rId3"/>
    <p:sldId id="257" r:id="rId4"/>
    <p:sldId id="263" r:id="rId5"/>
    <p:sldId id="258" r:id="rId6"/>
    <p:sldId id="269" r:id="rId7"/>
    <p:sldId id="265" r:id="rId8"/>
    <p:sldId id="261" r:id="rId9"/>
    <p:sldId id="270" r:id="rId10"/>
    <p:sldId id="268" r:id="rId11"/>
    <p:sldId id="266" r:id="rId12"/>
    <p:sldId id="264" r:id="rId13"/>
    <p:sldId id="259" r:id="rId14"/>
    <p:sldId id="271" r:id="rId15"/>
    <p:sldId id="272" r:id="rId16"/>
    <p:sldId id="273" r:id="rId17"/>
    <p:sldId id="275" r:id="rId18"/>
    <p:sldId id="274" r:id="rId19"/>
    <p:sldId id="276" r:id="rId20"/>
    <p:sldId id="279" r:id="rId21"/>
    <p:sldId id="260" r:id="rId22"/>
    <p:sldId id="277" r:id="rId23"/>
    <p:sldId id="278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67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AB89F2-3914-4BC4-9B8C-AEEEDD62BE7F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A5B84093-C96B-4162-AC8C-AC814F3AD1BA}">
      <dgm:prSet phldrT="[Text]"/>
      <dgm:spPr/>
      <dgm:t>
        <a:bodyPr/>
        <a:lstStyle/>
        <a:p>
          <a:r>
            <a:rPr lang="en-US" dirty="0" smtClean="0"/>
            <a:t>articles.csv </a:t>
          </a:r>
          <a:endParaRPr lang="en-US" dirty="0"/>
        </a:p>
      </dgm:t>
    </dgm:pt>
    <dgm:pt modelId="{8404C763-E192-4035-9C97-4447D7E2BC97}" type="parTrans" cxnId="{52CFDA53-236E-4637-A580-D86F78186C84}">
      <dgm:prSet/>
      <dgm:spPr/>
      <dgm:t>
        <a:bodyPr/>
        <a:lstStyle/>
        <a:p>
          <a:endParaRPr lang="en-US"/>
        </a:p>
      </dgm:t>
    </dgm:pt>
    <dgm:pt modelId="{598719D4-53FB-4C57-805C-FBCF62E12C5E}" type="sibTrans" cxnId="{52CFDA53-236E-4637-A580-D86F78186C84}">
      <dgm:prSet/>
      <dgm:spPr/>
      <dgm:t>
        <a:bodyPr/>
        <a:lstStyle/>
        <a:p>
          <a:endParaRPr lang="en-US"/>
        </a:p>
      </dgm:t>
    </dgm:pt>
    <dgm:pt modelId="{007D808C-D6B1-4BC5-B9B5-29CC4427F55D}">
      <dgm:prSet phldrT="[Text]"/>
      <dgm:spPr/>
      <dgm:t>
        <a:bodyPr/>
        <a:lstStyle/>
        <a:p>
          <a:r>
            <a:rPr lang="en-US" dirty="0" err="1" smtClean="0"/>
            <a:t>clean_text</a:t>
          </a:r>
          <a:r>
            <a:rPr lang="en-US" dirty="0" smtClean="0"/>
            <a:t>() on each abstract</a:t>
          </a:r>
          <a:endParaRPr lang="en-US" dirty="0"/>
        </a:p>
      </dgm:t>
    </dgm:pt>
    <dgm:pt modelId="{24D5B35F-52B8-4D56-B546-2A113720FF5A}" type="parTrans" cxnId="{0FFF4E32-D756-466C-9C0C-9BE7F07A1E7D}">
      <dgm:prSet/>
      <dgm:spPr/>
      <dgm:t>
        <a:bodyPr/>
        <a:lstStyle/>
        <a:p>
          <a:endParaRPr lang="en-US"/>
        </a:p>
      </dgm:t>
    </dgm:pt>
    <dgm:pt modelId="{1773950C-C0B0-4D49-91E0-63F5A6A8BDA9}" type="sibTrans" cxnId="{0FFF4E32-D756-466C-9C0C-9BE7F07A1E7D}">
      <dgm:prSet/>
      <dgm:spPr/>
      <dgm:t>
        <a:bodyPr/>
        <a:lstStyle/>
        <a:p>
          <a:endParaRPr lang="en-US"/>
        </a:p>
      </dgm:t>
    </dgm:pt>
    <dgm:pt modelId="{FF2AF683-41F5-47CF-8C50-8E2EDC0D9D93}">
      <dgm:prSet phldrT="[Text]"/>
      <dgm:spPr/>
      <dgm:t>
        <a:bodyPr/>
        <a:lstStyle/>
        <a:p>
          <a:r>
            <a:rPr lang="en-US" dirty="0" smtClean="0"/>
            <a:t>Emit: (URL,WORD,COUNT)</a:t>
          </a:r>
          <a:br>
            <a:rPr lang="en-US" dirty="0" smtClean="0"/>
          </a:br>
          <a:r>
            <a:rPr lang="en-US" dirty="0" smtClean="0"/>
            <a:t>Separated by tabs. URL is key.</a:t>
          </a:r>
          <a:endParaRPr lang="en-US" dirty="0"/>
        </a:p>
      </dgm:t>
    </dgm:pt>
    <dgm:pt modelId="{231DB43F-012B-491D-B957-A5B86538E501}" type="parTrans" cxnId="{0F4D80D3-4209-4D86-9910-2853425D2A00}">
      <dgm:prSet/>
      <dgm:spPr/>
      <dgm:t>
        <a:bodyPr/>
        <a:lstStyle/>
        <a:p>
          <a:endParaRPr lang="en-US"/>
        </a:p>
      </dgm:t>
    </dgm:pt>
    <dgm:pt modelId="{486FA0D1-3B24-41B0-960B-D052E370D589}" type="sibTrans" cxnId="{0F4D80D3-4209-4D86-9910-2853425D2A00}">
      <dgm:prSet/>
      <dgm:spPr/>
      <dgm:t>
        <a:bodyPr/>
        <a:lstStyle/>
        <a:p>
          <a:endParaRPr lang="en-US"/>
        </a:p>
      </dgm:t>
    </dgm:pt>
    <dgm:pt modelId="{740F6F24-BFD6-45CA-BBB5-CDBA27E96909}">
      <dgm:prSet phldrT="[Text]"/>
      <dgm:spPr/>
      <dgm:t>
        <a:bodyPr/>
        <a:lstStyle/>
        <a:p>
          <a:r>
            <a:rPr lang="en-US" dirty="0" smtClean="0"/>
            <a:t>Word counting</a:t>
          </a:r>
          <a:endParaRPr lang="en-US" dirty="0"/>
        </a:p>
      </dgm:t>
    </dgm:pt>
    <dgm:pt modelId="{F823AFFC-D8D4-4E65-82CE-E1832D0EB6F3}" type="parTrans" cxnId="{8DEFAF52-2812-4E55-A6D8-304B3BDA3513}">
      <dgm:prSet/>
      <dgm:spPr/>
      <dgm:t>
        <a:bodyPr/>
        <a:lstStyle/>
        <a:p>
          <a:endParaRPr lang="en-US"/>
        </a:p>
      </dgm:t>
    </dgm:pt>
    <dgm:pt modelId="{ABE65600-B958-4DEE-8C21-282B1E066F53}" type="sibTrans" cxnId="{8DEFAF52-2812-4E55-A6D8-304B3BDA3513}">
      <dgm:prSet/>
      <dgm:spPr/>
      <dgm:t>
        <a:bodyPr/>
        <a:lstStyle/>
        <a:p>
          <a:endParaRPr lang="en-US"/>
        </a:p>
      </dgm:t>
    </dgm:pt>
    <dgm:pt modelId="{9929804A-F379-4BEC-96CA-626B73E0B4BB}" type="pres">
      <dgm:prSet presAssocID="{B4AB89F2-3914-4BC4-9B8C-AEEEDD62BE7F}" presName="Name0" presStyleCnt="0">
        <dgm:presLayoutVars>
          <dgm:dir/>
          <dgm:resizeHandles val="exact"/>
        </dgm:presLayoutVars>
      </dgm:prSet>
      <dgm:spPr/>
    </dgm:pt>
    <dgm:pt modelId="{2CCB3FBF-61E2-4489-9A2F-FAB5D6A8765A}" type="pres">
      <dgm:prSet presAssocID="{A5B84093-C96B-4162-AC8C-AC814F3AD1BA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BBAB1C-8441-4ED1-9F7B-1AE83F583C7D}" type="pres">
      <dgm:prSet presAssocID="{598719D4-53FB-4C57-805C-FBCF62E12C5E}" presName="sibTrans" presStyleLbl="sibTrans2D1" presStyleIdx="0" presStyleCnt="3"/>
      <dgm:spPr/>
      <dgm:t>
        <a:bodyPr/>
        <a:lstStyle/>
        <a:p>
          <a:endParaRPr lang="en-US"/>
        </a:p>
      </dgm:t>
    </dgm:pt>
    <dgm:pt modelId="{10D1C060-2DDC-4DB5-B36F-519BA4338E82}" type="pres">
      <dgm:prSet presAssocID="{598719D4-53FB-4C57-805C-FBCF62E12C5E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F82ABD8B-F336-419A-8ED9-2F319D067C56}" type="pres">
      <dgm:prSet presAssocID="{007D808C-D6B1-4BC5-B9B5-29CC4427F55D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F30FBA-81D7-4F92-A987-120A33E90E02}" type="pres">
      <dgm:prSet presAssocID="{1773950C-C0B0-4D49-91E0-63F5A6A8BDA9}" presName="sibTrans" presStyleLbl="sibTrans2D1" presStyleIdx="1" presStyleCnt="3"/>
      <dgm:spPr/>
      <dgm:t>
        <a:bodyPr/>
        <a:lstStyle/>
        <a:p>
          <a:endParaRPr lang="en-US"/>
        </a:p>
      </dgm:t>
    </dgm:pt>
    <dgm:pt modelId="{4CB76957-40FE-4C55-B0BC-2BE9EC66F62C}" type="pres">
      <dgm:prSet presAssocID="{1773950C-C0B0-4D49-91E0-63F5A6A8BDA9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FB687F3F-0590-4628-A043-32446B5DD71C}" type="pres">
      <dgm:prSet presAssocID="{740F6F24-BFD6-45CA-BBB5-CDBA27E96909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00525E-DAFE-46B4-8A28-FB4F2E89ADA8}" type="pres">
      <dgm:prSet presAssocID="{ABE65600-B958-4DEE-8C21-282B1E066F53}" presName="sibTrans" presStyleLbl="sibTrans2D1" presStyleIdx="2" presStyleCnt="3"/>
      <dgm:spPr/>
      <dgm:t>
        <a:bodyPr/>
        <a:lstStyle/>
        <a:p>
          <a:endParaRPr lang="en-US"/>
        </a:p>
      </dgm:t>
    </dgm:pt>
    <dgm:pt modelId="{73E1E310-1E66-4F51-8FA0-40F0FF6D3D21}" type="pres">
      <dgm:prSet presAssocID="{ABE65600-B958-4DEE-8C21-282B1E066F53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2E14C3FF-DB5C-4362-B5A5-000EC0CBCE97}" type="pres">
      <dgm:prSet presAssocID="{FF2AF683-41F5-47CF-8C50-8E2EDC0D9D93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2CFD06E-0DAA-40EF-8DB9-DC59ED0C9260}" type="presOf" srcId="{ABE65600-B958-4DEE-8C21-282B1E066F53}" destId="{2A00525E-DAFE-46B4-8A28-FB4F2E89ADA8}" srcOrd="0" destOrd="0" presId="urn:microsoft.com/office/officeart/2005/8/layout/process1"/>
    <dgm:cxn modelId="{D997F622-E1BC-44C1-8852-495E8BD17FB7}" type="presOf" srcId="{ABE65600-B958-4DEE-8C21-282B1E066F53}" destId="{73E1E310-1E66-4F51-8FA0-40F0FF6D3D21}" srcOrd="1" destOrd="0" presId="urn:microsoft.com/office/officeart/2005/8/layout/process1"/>
    <dgm:cxn modelId="{0E8B760D-AB17-4AC7-B5C9-A46298142E9D}" type="presOf" srcId="{A5B84093-C96B-4162-AC8C-AC814F3AD1BA}" destId="{2CCB3FBF-61E2-4489-9A2F-FAB5D6A8765A}" srcOrd="0" destOrd="0" presId="urn:microsoft.com/office/officeart/2005/8/layout/process1"/>
    <dgm:cxn modelId="{B2CB3F14-DA1B-4FE0-A67A-46193A3AF02F}" type="presOf" srcId="{598719D4-53FB-4C57-805C-FBCF62E12C5E}" destId="{C6BBAB1C-8441-4ED1-9F7B-1AE83F583C7D}" srcOrd="0" destOrd="0" presId="urn:microsoft.com/office/officeart/2005/8/layout/process1"/>
    <dgm:cxn modelId="{0F4D80D3-4209-4D86-9910-2853425D2A00}" srcId="{B4AB89F2-3914-4BC4-9B8C-AEEEDD62BE7F}" destId="{FF2AF683-41F5-47CF-8C50-8E2EDC0D9D93}" srcOrd="3" destOrd="0" parTransId="{231DB43F-012B-491D-B957-A5B86538E501}" sibTransId="{486FA0D1-3B24-41B0-960B-D052E370D589}"/>
    <dgm:cxn modelId="{136E355B-9F1D-42E3-9393-25A62C52D6E6}" type="presOf" srcId="{1773950C-C0B0-4D49-91E0-63F5A6A8BDA9}" destId="{D7F30FBA-81D7-4F92-A987-120A33E90E02}" srcOrd="0" destOrd="0" presId="urn:microsoft.com/office/officeart/2005/8/layout/process1"/>
    <dgm:cxn modelId="{0FFF4E32-D756-466C-9C0C-9BE7F07A1E7D}" srcId="{B4AB89F2-3914-4BC4-9B8C-AEEEDD62BE7F}" destId="{007D808C-D6B1-4BC5-B9B5-29CC4427F55D}" srcOrd="1" destOrd="0" parTransId="{24D5B35F-52B8-4D56-B546-2A113720FF5A}" sibTransId="{1773950C-C0B0-4D49-91E0-63F5A6A8BDA9}"/>
    <dgm:cxn modelId="{2C32DC60-9392-4128-B914-AD8747838DE3}" type="presOf" srcId="{598719D4-53FB-4C57-805C-FBCF62E12C5E}" destId="{10D1C060-2DDC-4DB5-B36F-519BA4338E82}" srcOrd="1" destOrd="0" presId="urn:microsoft.com/office/officeart/2005/8/layout/process1"/>
    <dgm:cxn modelId="{7D6014F7-23D1-4301-9CE7-0627EFD15E6B}" type="presOf" srcId="{1773950C-C0B0-4D49-91E0-63F5A6A8BDA9}" destId="{4CB76957-40FE-4C55-B0BC-2BE9EC66F62C}" srcOrd="1" destOrd="0" presId="urn:microsoft.com/office/officeart/2005/8/layout/process1"/>
    <dgm:cxn modelId="{BC73618F-25D1-44C1-A768-1C05F71E7044}" type="presOf" srcId="{FF2AF683-41F5-47CF-8C50-8E2EDC0D9D93}" destId="{2E14C3FF-DB5C-4362-B5A5-000EC0CBCE97}" srcOrd="0" destOrd="0" presId="urn:microsoft.com/office/officeart/2005/8/layout/process1"/>
    <dgm:cxn modelId="{86EAE598-7E34-4AE9-835E-44E31728BD7E}" type="presOf" srcId="{B4AB89F2-3914-4BC4-9B8C-AEEEDD62BE7F}" destId="{9929804A-F379-4BEC-96CA-626B73E0B4BB}" srcOrd="0" destOrd="0" presId="urn:microsoft.com/office/officeart/2005/8/layout/process1"/>
    <dgm:cxn modelId="{8DEFAF52-2812-4E55-A6D8-304B3BDA3513}" srcId="{B4AB89F2-3914-4BC4-9B8C-AEEEDD62BE7F}" destId="{740F6F24-BFD6-45CA-BBB5-CDBA27E96909}" srcOrd="2" destOrd="0" parTransId="{F823AFFC-D8D4-4E65-82CE-E1832D0EB6F3}" sibTransId="{ABE65600-B958-4DEE-8C21-282B1E066F53}"/>
    <dgm:cxn modelId="{52CFDA53-236E-4637-A580-D86F78186C84}" srcId="{B4AB89F2-3914-4BC4-9B8C-AEEEDD62BE7F}" destId="{A5B84093-C96B-4162-AC8C-AC814F3AD1BA}" srcOrd="0" destOrd="0" parTransId="{8404C763-E192-4035-9C97-4447D7E2BC97}" sibTransId="{598719D4-53FB-4C57-805C-FBCF62E12C5E}"/>
    <dgm:cxn modelId="{3802DB3B-DBCE-4732-A44B-7FB5B7FFDAB4}" type="presOf" srcId="{007D808C-D6B1-4BC5-B9B5-29CC4427F55D}" destId="{F82ABD8B-F336-419A-8ED9-2F319D067C56}" srcOrd="0" destOrd="0" presId="urn:microsoft.com/office/officeart/2005/8/layout/process1"/>
    <dgm:cxn modelId="{93F72CE7-4FAE-4943-940A-AFADA97E7851}" type="presOf" srcId="{740F6F24-BFD6-45CA-BBB5-CDBA27E96909}" destId="{FB687F3F-0590-4628-A043-32446B5DD71C}" srcOrd="0" destOrd="0" presId="urn:microsoft.com/office/officeart/2005/8/layout/process1"/>
    <dgm:cxn modelId="{48212D1A-EB1E-4ECE-AB16-0858086D378B}" type="presParOf" srcId="{9929804A-F379-4BEC-96CA-626B73E0B4BB}" destId="{2CCB3FBF-61E2-4489-9A2F-FAB5D6A8765A}" srcOrd="0" destOrd="0" presId="urn:microsoft.com/office/officeart/2005/8/layout/process1"/>
    <dgm:cxn modelId="{92009462-1B18-4037-96B3-C2974556CABC}" type="presParOf" srcId="{9929804A-F379-4BEC-96CA-626B73E0B4BB}" destId="{C6BBAB1C-8441-4ED1-9F7B-1AE83F583C7D}" srcOrd="1" destOrd="0" presId="urn:microsoft.com/office/officeart/2005/8/layout/process1"/>
    <dgm:cxn modelId="{1208627B-17C9-42F4-87A2-A5469026A20F}" type="presParOf" srcId="{C6BBAB1C-8441-4ED1-9F7B-1AE83F583C7D}" destId="{10D1C060-2DDC-4DB5-B36F-519BA4338E82}" srcOrd="0" destOrd="0" presId="urn:microsoft.com/office/officeart/2005/8/layout/process1"/>
    <dgm:cxn modelId="{FDC8586E-FF31-434A-9FC3-4DD4C690CE3B}" type="presParOf" srcId="{9929804A-F379-4BEC-96CA-626B73E0B4BB}" destId="{F82ABD8B-F336-419A-8ED9-2F319D067C56}" srcOrd="2" destOrd="0" presId="urn:microsoft.com/office/officeart/2005/8/layout/process1"/>
    <dgm:cxn modelId="{ED7DD318-17B4-4312-8EB6-EB2F2294241C}" type="presParOf" srcId="{9929804A-F379-4BEC-96CA-626B73E0B4BB}" destId="{D7F30FBA-81D7-4F92-A987-120A33E90E02}" srcOrd="3" destOrd="0" presId="urn:microsoft.com/office/officeart/2005/8/layout/process1"/>
    <dgm:cxn modelId="{3E56E2BC-39B4-43DE-B11E-F0EA6E34F067}" type="presParOf" srcId="{D7F30FBA-81D7-4F92-A987-120A33E90E02}" destId="{4CB76957-40FE-4C55-B0BC-2BE9EC66F62C}" srcOrd="0" destOrd="0" presId="urn:microsoft.com/office/officeart/2005/8/layout/process1"/>
    <dgm:cxn modelId="{5F966244-30C5-4063-8B3F-4B2422514B60}" type="presParOf" srcId="{9929804A-F379-4BEC-96CA-626B73E0B4BB}" destId="{FB687F3F-0590-4628-A043-32446B5DD71C}" srcOrd="4" destOrd="0" presId="urn:microsoft.com/office/officeart/2005/8/layout/process1"/>
    <dgm:cxn modelId="{2442369B-6464-4F5F-8897-D92990D94DB9}" type="presParOf" srcId="{9929804A-F379-4BEC-96CA-626B73E0B4BB}" destId="{2A00525E-DAFE-46B4-8A28-FB4F2E89ADA8}" srcOrd="5" destOrd="0" presId="urn:microsoft.com/office/officeart/2005/8/layout/process1"/>
    <dgm:cxn modelId="{DB8F3993-6ECD-45A1-B7CE-3A0B2B1E4CD2}" type="presParOf" srcId="{2A00525E-DAFE-46B4-8A28-FB4F2E89ADA8}" destId="{73E1E310-1E66-4F51-8FA0-40F0FF6D3D21}" srcOrd="0" destOrd="0" presId="urn:microsoft.com/office/officeart/2005/8/layout/process1"/>
    <dgm:cxn modelId="{2CE47AB7-7719-4B40-BC36-B151812C767C}" type="presParOf" srcId="{9929804A-F379-4BEC-96CA-626B73E0B4BB}" destId="{2E14C3FF-DB5C-4362-B5A5-000EC0CBCE97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4AB89F2-3914-4BC4-9B8C-AEEEDD62BE7F}" type="doc">
      <dgm:prSet loTypeId="urn:microsoft.com/office/officeart/2005/8/layout/process1" loCatId="process" qsTypeId="urn:microsoft.com/office/officeart/2005/8/quickstyle/simple1" qsCatId="simple" csTypeId="urn:microsoft.com/office/officeart/2005/8/colors/colorful5" csCatId="colorful" phldr="1"/>
      <dgm:spPr/>
    </dgm:pt>
    <dgm:pt modelId="{A5B84093-C96B-4162-AC8C-AC814F3AD1BA}">
      <dgm:prSet phldrT="[Text]"/>
      <dgm:spPr/>
      <dgm:t>
        <a:bodyPr/>
        <a:lstStyle/>
        <a:p>
          <a:r>
            <a:rPr lang="en-US" dirty="0" smtClean="0"/>
            <a:t>(URL,WORD,COUNT)  From previous mapper</a:t>
          </a:r>
          <a:endParaRPr lang="en-US" dirty="0"/>
        </a:p>
      </dgm:t>
    </dgm:pt>
    <dgm:pt modelId="{8404C763-E192-4035-9C97-4447D7E2BC97}" type="parTrans" cxnId="{52CFDA53-236E-4637-A580-D86F78186C84}">
      <dgm:prSet/>
      <dgm:spPr/>
      <dgm:t>
        <a:bodyPr/>
        <a:lstStyle/>
        <a:p>
          <a:endParaRPr lang="en-US"/>
        </a:p>
      </dgm:t>
    </dgm:pt>
    <dgm:pt modelId="{598719D4-53FB-4C57-805C-FBCF62E12C5E}" type="sibTrans" cxnId="{52CFDA53-236E-4637-A580-D86F78186C84}">
      <dgm:prSet/>
      <dgm:spPr/>
      <dgm:t>
        <a:bodyPr/>
        <a:lstStyle/>
        <a:p>
          <a:endParaRPr lang="en-US"/>
        </a:p>
      </dgm:t>
    </dgm:pt>
    <dgm:pt modelId="{007D808C-D6B1-4BC5-B9B5-29CC4427F55D}">
      <dgm:prSet phldrT="[Text]"/>
      <dgm:spPr/>
      <dgm:t>
        <a:bodyPr/>
        <a:lstStyle/>
        <a:p>
          <a:r>
            <a:rPr lang="en-US" dirty="0" smtClean="0"/>
            <a:t>Count how many documents each word appears in.</a:t>
          </a:r>
          <a:endParaRPr lang="en-US" dirty="0"/>
        </a:p>
      </dgm:t>
    </dgm:pt>
    <dgm:pt modelId="{24D5B35F-52B8-4D56-B546-2A113720FF5A}" type="parTrans" cxnId="{0FFF4E32-D756-466C-9C0C-9BE7F07A1E7D}">
      <dgm:prSet/>
      <dgm:spPr/>
      <dgm:t>
        <a:bodyPr/>
        <a:lstStyle/>
        <a:p>
          <a:endParaRPr lang="en-US"/>
        </a:p>
      </dgm:t>
    </dgm:pt>
    <dgm:pt modelId="{1773950C-C0B0-4D49-91E0-63F5A6A8BDA9}" type="sibTrans" cxnId="{0FFF4E32-D756-466C-9C0C-9BE7F07A1E7D}">
      <dgm:prSet/>
      <dgm:spPr/>
      <dgm:t>
        <a:bodyPr/>
        <a:lstStyle/>
        <a:p>
          <a:endParaRPr lang="en-US"/>
        </a:p>
      </dgm:t>
    </dgm:pt>
    <dgm:pt modelId="{FF2AF683-41F5-47CF-8C50-8E2EDC0D9D93}">
      <dgm:prSet phldrT="[Text]"/>
      <dgm:spPr/>
      <dgm:t>
        <a:bodyPr/>
        <a:lstStyle/>
        <a:p>
          <a:r>
            <a:rPr lang="en-US" dirty="0" err="1" smtClean="0"/>
            <a:t>doc_freq.json</a:t>
          </a:r>
          <a:endParaRPr lang="en-US" dirty="0"/>
        </a:p>
      </dgm:t>
    </dgm:pt>
    <dgm:pt modelId="{231DB43F-012B-491D-B957-A5B86538E501}" type="parTrans" cxnId="{0F4D80D3-4209-4D86-9910-2853425D2A00}">
      <dgm:prSet/>
      <dgm:spPr/>
      <dgm:t>
        <a:bodyPr/>
        <a:lstStyle/>
        <a:p>
          <a:endParaRPr lang="en-US"/>
        </a:p>
      </dgm:t>
    </dgm:pt>
    <dgm:pt modelId="{486FA0D1-3B24-41B0-960B-D052E370D589}" type="sibTrans" cxnId="{0F4D80D3-4209-4D86-9910-2853425D2A00}">
      <dgm:prSet/>
      <dgm:spPr/>
      <dgm:t>
        <a:bodyPr/>
        <a:lstStyle/>
        <a:p>
          <a:endParaRPr lang="en-US"/>
        </a:p>
      </dgm:t>
    </dgm:pt>
    <dgm:pt modelId="{740F6F24-BFD6-45CA-BBB5-CDBA27E96909}">
      <dgm:prSet phldrT="[Text]"/>
      <dgm:spPr/>
      <dgm:t>
        <a:bodyPr/>
        <a:lstStyle/>
        <a:p>
          <a:r>
            <a:rPr lang="en-US" dirty="0" smtClean="0"/>
            <a:t>Count the total number of words (N)</a:t>
          </a:r>
          <a:endParaRPr lang="en-US" dirty="0"/>
        </a:p>
      </dgm:t>
    </dgm:pt>
    <dgm:pt modelId="{F823AFFC-D8D4-4E65-82CE-E1832D0EB6F3}" type="parTrans" cxnId="{8DEFAF52-2812-4E55-A6D8-304B3BDA3513}">
      <dgm:prSet/>
      <dgm:spPr/>
      <dgm:t>
        <a:bodyPr/>
        <a:lstStyle/>
        <a:p>
          <a:endParaRPr lang="en-US"/>
        </a:p>
      </dgm:t>
    </dgm:pt>
    <dgm:pt modelId="{ABE65600-B958-4DEE-8C21-282B1E066F53}" type="sibTrans" cxnId="{8DEFAF52-2812-4E55-A6D8-304B3BDA3513}">
      <dgm:prSet/>
      <dgm:spPr/>
      <dgm:t>
        <a:bodyPr/>
        <a:lstStyle/>
        <a:p>
          <a:endParaRPr lang="en-US"/>
        </a:p>
      </dgm:t>
    </dgm:pt>
    <dgm:pt modelId="{9929804A-F379-4BEC-96CA-626B73E0B4BB}" type="pres">
      <dgm:prSet presAssocID="{B4AB89F2-3914-4BC4-9B8C-AEEEDD62BE7F}" presName="Name0" presStyleCnt="0">
        <dgm:presLayoutVars>
          <dgm:dir/>
          <dgm:resizeHandles val="exact"/>
        </dgm:presLayoutVars>
      </dgm:prSet>
      <dgm:spPr/>
    </dgm:pt>
    <dgm:pt modelId="{2CCB3FBF-61E2-4489-9A2F-FAB5D6A8765A}" type="pres">
      <dgm:prSet presAssocID="{A5B84093-C96B-4162-AC8C-AC814F3AD1BA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BBAB1C-8441-4ED1-9F7B-1AE83F583C7D}" type="pres">
      <dgm:prSet presAssocID="{598719D4-53FB-4C57-805C-FBCF62E12C5E}" presName="sibTrans" presStyleLbl="sibTrans2D1" presStyleIdx="0" presStyleCnt="3"/>
      <dgm:spPr/>
      <dgm:t>
        <a:bodyPr/>
        <a:lstStyle/>
        <a:p>
          <a:endParaRPr lang="en-US"/>
        </a:p>
      </dgm:t>
    </dgm:pt>
    <dgm:pt modelId="{10D1C060-2DDC-4DB5-B36F-519BA4338E82}" type="pres">
      <dgm:prSet presAssocID="{598719D4-53FB-4C57-805C-FBCF62E12C5E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F82ABD8B-F336-419A-8ED9-2F319D067C56}" type="pres">
      <dgm:prSet presAssocID="{007D808C-D6B1-4BC5-B9B5-29CC4427F55D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F30FBA-81D7-4F92-A987-120A33E90E02}" type="pres">
      <dgm:prSet presAssocID="{1773950C-C0B0-4D49-91E0-63F5A6A8BDA9}" presName="sibTrans" presStyleLbl="sibTrans2D1" presStyleIdx="1" presStyleCnt="3"/>
      <dgm:spPr/>
      <dgm:t>
        <a:bodyPr/>
        <a:lstStyle/>
        <a:p>
          <a:endParaRPr lang="en-US"/>
        </a:p>
      </dgm:t>
    </dgm:pt>
    <dgm:pt modelId="{4CB76957-40FE-4C55-B0BC-2BE9EC66F62C}" type="pres">
      <dgm:prSet presAssocID="{1773950C-C0B0-4D49-91E0-63F5A6A8BDA9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FB687F3F-0590-4628-A043-32446B5DD71C}" type="pres">
      <dgm:prSet presAssocID="{740F6F24-BFD6-45CA-BBB5-CDBA27E96909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00525E-DAFE-46B4-8A28-FB4F2E89ADA8}" type="pres">
      <dgm:prSet presAssocID="{ABE65600-B958-4DEE-8C21-282B1E066F53}" presName="sibTrans" presStyleLbl="sibTrans2D1" presStyleIdx="2" presStyleCnt="3"/>
      <dgm:spPr/>
      <dgm:t>
        <a:bodyPr/>
        <a:lstStyle/>
        <a:p>
          <a:endParaRPr lang="en-US"/>
        </a:p>
      </dgm:t>
    </dgm:pt>
    <dgm:pt modelId="{73E1E310-1E66-4F51-8FA0-40F0FF6D3D21}" type="pres">
      <dgm:prSet presAssocID="{ABE65600-B958-4DEE-8C21-282B1E066F53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2E14C3FF-DB5C-4362-B5A5-000EC0CBCE97}" type="pres">
      <dgm:prSet presAssocID="{FF2AF683-41F5-47CF-8C50-8E2EDC0D9D93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49E04D6-B9B3-46B5-B3E5-0292145B7BD0}" type="presOf" srcId="{598719D4-53FB-4C57-805C-FBCF62E12C5E}" destId="{C6BBAB1C-8441-4ED1-9F7B-1AE83F583C7D}" srcOrd="0" destOrd="0" presId="urn:microsoft.com/office/officeart/2005/8/layout/process1"/>
    <dgm:cxn modelId="{CFA4DC70-64D9-4A53-81E1-0874A094CBE3}" type="presOf" srcId="{A5B84093-C96B-4162-AC8C-AC814F3AD1BA}" destId="{2CCB3FBF-61E2-4489-9A2F-FAB5D6A8765A}" srcOrd="0" destOrd="0" presId="urn:microsoft.com/office/officeart/2005/8/layout/process1"/>
    <dgm:cxn modelId="{72E807B1-186A-4E29-8C67-2CB534FB9E9C}" type="presOf" srcId="{FF2AF683-41F5-47CF-8C50-8E2EDC0D9D93}" destId="{2E14C3FF-DB5C-4362-B5A5-000EC0CBCE97}" srcOrd="0" destOrd="0" presId="urn:microsoft.com/office/officeart/2005/8/layout/process1"/>
    <dgm:cxn modelId="{DF4FB3F6-E1EF-41EA-B31B-3BFFE1FBAEBF}" type="presOf" srcId="{1773950C-C0B0-4D49-91E0-63F5A6A8BDA9}" destId="{D7F30FBA-81D7-4F92-A987-120A33E90E02}" srcOrd="0" destOrd="0" presId="urn:microsoft.com/office/officeart/2005/8/layout/process1"/>
    <dgm:cxn modelId="{0F4D80D3-4209-4D86-9910-2853425D2A00}" srcId="{B4AB89F2-3914-4BC4-9B8C-AEEEDD62BE7F}" destId="{FF2AF683-41F5-47CF-8C50-8E2EDC0D9D93}" srcOrd="3" destOrd="0" parTransId="{231DB43F-012B-491D-B957-A5B86538E501}" sibTransId="{486FA0D1-3B24-41B0-960B-D052E370D589}"/>
    <dgm:cxn modelId="{EE358B8B-162E-48A4-99DC-D55A8443945A}" type="presOf" srcId="{B4AB89F2-3914-4BC4-9B8C-AEEEDD62BE7F}" destId="{9929804A-F379-4BEC-96CA-626B73E0B4BB}" srcOrd="0" destOrd="0" presId="urn:microsoft.com/office/officeart/2005/8/layout/process1"/>
    <dgm:cxn modelId="{0FFF4E32-D756-466C-9C0C-9BE7F07A1E7D}" srcId="{B4AB89F2-3914-4BC4-9B8C-AEEEDD62BE7F}" destId="{007D808C-D6B1-4BC5-B9B5-29CC4427F55D}" srcOrd="1" destOrd="0" parTransId="{24D5B35F-52B8-4D56-B546-2A113720FF5A}" sibTransId="{1773950C-C0B0-4D49-91E0-63F5A6A8BDA9}"/>
    <dgm:cxn modelId="{5A8F0D42-027A-4C11-B5C4-D7BD72207ECD}" type="presOf" srcId="{740F6F24-BFD6-45CA-BBB5-CDBA27E96909}" destId="{FB687F3F-0590-4628-A043-32446B5DD71C}" srcOrd="0" destOrd="0" presId="urn:microsoft.com/office/officeart/2005/8/layout/process1"/>
    <dgm:cxn modelId="{19ED2705-73E4-4028-83AD-34B376617935}" type="presOf" srcId="{ABE65600-B958-4DEE-8C21-282B1E066F53}" destId="{73E1E310-1E66-4F51-8FA0-40F0FF6D3D21}" srcOrd="1" destOrd="0" presId="urn:microsoft.com/office/officeart/2005/8/layout/process1"/>
    <dgm:cxn modelId="{2813AD69-B199-4887-9B6A-5FB3B1E989C0}" type="presOf" srcId="{598719D4-53FB-4C57-805C-FBCF62E12C5E}" destId="{10D1C060-2DDC-4DB5-B36F-519BA4338E82}" srcOrd="1" destOrd="0" presId="urn:microsoft.com/office/officeart/2005/8/layout/process1"/>
    <dgm:cxn modelId="{5A3F9CD2-7CD3-4A1E-8615-85F7C3C87A3A}" type="presOf" srcId="{007D808C-D6B1-4BC5-B9B5-29CC4427F55D}" destId="{F82ABD8B-F336-419A-8ED9-2F319D067C56}" srcOrd="0" destOrd="0" presId="urn:microsoft.com/office/officeart/2005/8/layout/process1"/>
    <dgm:cxn modelId="{8DEFAF52-2812-4E55-A6D8-304B3BDA3513}" srcId="{B4AB89F2-3914-4BC4-9B8C-AEEEDD62BE7F}" destId="{740F6F24-BFD6-45CA-BBB5-CDBA27E96909}" srcOrd="2" destOrd="0" parTransId="{F823AFFC-D8D4-4E65-82CE-E1832D0EB6F3}" sibTransId="{ABE65600-B958-4DEE-8C21-282B1E066F53}"/>
    <dgm:cxn modelId="{52CFDA53-236E-4637-A580-D86F78186C84}" srcId="{B4AB89F2-3914-4BC4-9B8C-AEEEDD62BE7F}" destId="{A5B84093-C96B-4162-AC8C-AC814F3AD1BA}" srcOrd="0" destOrd="0" parTransId="{8404C763-E192-4035-9C97-4447D7E2BC97}" sibTransId="{598719D4-53FB-4C57-805C-FBCF62E12C5E}"/>
    <dgm:cxn modelId="{9668756B-9ED2-4557-BC99-319C377DE486}" type="presOf" srcId="{1773950C-C0B0-4D49-91E0-63F5A6A8BDA9}" destId="{4CB76957-40FE-4C55-B0BC-2BE9EC66F62C}" srcOrd="1" destOrd="0" presId="urn:microsoft.com/office/officeart/2005/8/layout/process1"/>
    <dgm:cxn modelId="{BFA4B7C8-103B-4210-9D98-D386EDECA68F}" type="presOf" srcId="{ABE65600-B958-4DEE-8C21-282B1E066F53}" destId="{2A00525E-DAFE-46B4-8A28-FB4F2E89ADA8}" srcOrd="0" destOrd="0" presId="urn:microsoft.com/office/officeart/2005/8/layout/process1"/>
    <dgm:cxn modelId="{9189C0D8-A408-4110-972D-655DF164A4BF}" type="presParOf" srcId="{9929804A-F379-4BEC-96CA-626B73E0B4BB}" destId="{2CCB3FBF-61E2-4489-9A2F-FAB5D6A8765A}" srcOrd="0" destOrd="0" presId="urn:microsoft.com/office/officeart/2005/8/layout/process1"/>
    <dgm:cxn modelId="{E890371B-14A5-42EE-8499-9B7ADB0966D7}" type="presParOf" srcId="{9929804A-F379-4BEC-96CA-626B73E0B4BB}" destId="{C6BBAB1C-8441-4ED1-9F7B-1AE83F583C7D}" srcOrd="1" destOrd="0" presId="urn:microsoft.com/office/officeart/2005/8/layout/process1"/>
    <dgm:cxn modelId="{A4A5238E-46F7-4A02-BEEC-3153D2929699}" type="presParOf" srcId="{C6BBAB1C-8441-4ED1-9F7B-1AE83F583C7D}" destId="{10D1C060-2DDC-4DB5-B36F-519BA4338E82}" srcOrd="0" destOrd="0" presId="urn:microsoft.com/office/officeart/2005/8/layout/process1"/>
    <dgm:cxn modelId="{2F074A84-5B01-4A9C-872F-3B43D8FC4F5D}" type="presParOf" srcId="{9929804A-F379-4BEC-96CA-626B73E0B4BB}" destId="{F82ABD8B-F336-419A-8ED9-2F319D067C56}" srcOrd="2" destOrd="0" presId="urn:microsoft.com/office/officeart/2005/8/layout/process1"/>
    <dgm:cxn modelId="{32E68AEE-8DEF-4BB6-AFC4-167C04263714}" type="presParOf" srcId="{9929804A-F379-4BEC-96CA-626B73E0B4BB}" destId="{D7F30FBA-81D7-4F92-A987-120A33E90E02}" srcOrd="3" destOrd="0" presId="urn:microsoft.com/office/officeart/2005/8/layout/process1"/>
    <dgm:cxn modelId="{8BB4455B-103A-4579-899D-08A303D15030}" type="presParOf" srcId="{D7F30FBA-81D7-4F92-A987-120A33E90E02}" destId="{4CB76957-40FE-4C55-B0BC-2BE9EC66F62C}" srcOrd="0" destOrd="0" presId="urn:microsoft.com/office/officeart/2005/8/layout/process1"/>
    <dgm:cxn modelId="{86531D94-BAA7-48B6-BC89-1421028C0D0B}" type="presParOf" srcId="{9929804A-F379-4BEC-96CA-626B73E0B4BB}" destId="{FB687F3F-0590-4628-A043-32446B5DD71C}" srcOrd="4" destOrd="0" presId="urn:microsoft.com/office/officeart/2005/8/layout/process1"/>
    <dgm:cxn modelId="{217CDAA5-11E3-4789-A4FD-4665020FDC76}" type="presParOf" srcId="{9929804A-F379-4BEC-96CA-626B73E0B4BB}" destId="{2A00525E-DAFE-46B4-8A28-FB4F2E89ADA8}" srcOrd="5" destOrd="0" presId="urn:microsoft.com/office/officeart/2005/8/layout/process1"/>
    <dgm:cxn modelId="{B2C79A28-6BFC-4F1C-9778-629553EC38F4}" type="presParOf" srcId="{2A00525E-DAFE-46B4-8A28-FB4F2E89ADA8}" destId="{73E1E310-1E66-4F51-8FA0-40F0FF6D3D21}" srcOrd="0" destOrd="0" presId="urn:microsoft.com/office/officeart/2005/8/layout/process1"/>
    <dgm:cxn modelId="{A53F25E6-A6DF-49DC-BAEB-37D80E954831}" type="presParOf" srcId="{9929804A-F379-4BEC-96CA-626B73E0B4BB}" destId="{2E14C3FF-DB5C-4362-B5A5-000EC0CBCE97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096E159-40D3-414A-80F6-250B4D8BFD47}" type="doc">
      <dgm:prSet loTypeId="urn:microsoft.com/office/officeart/2005/8/layout/process1" loCatId="process" qsTypeId="urn:microsoft.com/office/officeart/2005/8/quickstyle/simple1" qsCatId="simple" csTypeId="urn:microsoft.com/office/officeart/2005/8/colors/colorful5" csCatId="colorful" phldr="1"/>
      <dgm:spPr/>
    </dgm:pt>
    <dgm:pt modelId="{E5702974-0ED9-4643-BAC1-110A83A02B58}">
      <dgm:prSet phldrT="[Text]"/>
      <dgm:spPr/>
      <dgm:t>
        <a:bodyPr/>
        <a:lstStyle/>
        <a:p>
          <a:r>
            <a:rPr lang="en-US" dirty="0" smtClean="0"/>
            <a:t>(URL,WORD,COUNT)</a:t>
          </a:r>
          <a:endParaRPr lang="en-US" dirty="0"/>
        </a:p>
      </dgm:t>
    </dgm:pt>
    <dgm:pt modelId="{04E0E73D-15E7-4C78-AB3E-25665872F886}" type="parTrans" cxnId="{830DC654-9D76-46FE-ADBD-1E904728BC16}">
      <dgm:prSet/>
      <dgm:spPr/>
      <dgm:t>
        <a:bodyPr/>
        <a:lstStyle/>
        <a:p>
          <a:endParaRPr lang="en-US"/>
        </a:p>
      </dgm:t>
    </dgm:pt>
    <dgm:pt modelId="{4BFEE441-A433-4286-B540-F49EC5C239F8}" type="sibTrans" cxnId="{830DC654-9D76-46FE-ADBD-1E904728BC16}">
      <dgm:prSet/>
      <dgm:spPr/>
      <dgm:t>
        <a:bodyPr/>
        <a:lstStyle/>
        <a:p>
          <a:endParaRPr lang="en-US"/>
        </a:p>
      </dgm:t>
    </dgm:pt>
    <dgm:pt modelId="{32A4DBDD-6A40-41A5-8BFC-87F0A156C9F7}">
      <dgm:prSet phldrT="[Text]"/>
      <dgm:spPr/>
      <dgm:t>
        <a:bodyPr/>
        <a:lstStyle/>
        <a:p>
          <a:r>
            <a:rPr lang="en-US" dirty="0" err="1" smtClean="0"/>
            <a:t>tf-idf</a:t>
          </a:r>
          <a:r>
            <a:rPr lang="en-US" dirty="0" smtClean="0"/>
            <a:t> vectors</a:t>
          </a:r>
          <a:endParaRPr lang="en-US" dirty="0"/>
        </a:p>
      </dgm:t>
    </dgm:pt>
    <dgm:pt modelId="{1FC39C56-D9E5-4754-B776-89D996BBB99E}" type="parTrans" cxnId="{3F0A8112-CB4C-4220-A76A-591AD6CC239B}">
      <dgm:prSet/>
      <dgm:spPr/>
      <dgm:t>
        <a:bodyPr/>
        <a:lstStyle/>
        <a:p>
          <a:endParaRPr lang="en-US"/>
        </a:p>
      </dgm:t>
    </dgm:pt>
    <dgm:pt modelId="{0DFE6958-23C7-4DC3-B3CA-4064FEE42DFC}" type="sibTrans" cxnId="{3F0A8112-CB4C-4220-A76A-591AD6CC239B}">
      <dgm:prSet/>
      <dgm:spPr/>
      <dgm:t>
        <a:bodyPr/>
        <a:lstStyle/>
        <a:p>
          <a:endParaRPr lang="en-US"/>
        </a:p>
      </dgm:t>
    </dgm:pt>
    <dgm:pt modelId="{5A531D99-B84E-4AF3-A437-B8448FE4E2B9}">
      <dgm:prSet phldrT="[Text]"/>
      <dgm:spPr/>
      <dgm:t>
        <a:bodyPr/>
        <a:lstStyle/>
        <a:p>
          <a:r>
            <a:rPr lang="en-US" dirty="0" smtClean="0"/>
            <a:t>Emitted: (URL, </a:t>
          </a:r>
          <a:r>
            <a:rPr lang="en-US" dirty="0" err="1" smtClean="0"/>
            <a:t>tf-idf</a:t>
          </a:r>
          <a:r>
            <a:rPr lang="en-US" dirty="0" smtClean="0"/>
            <a:t> vector)</a:t>
          </a:r>
        </a:p>
        <a:p>
          <a:r>
            <a:rPr lang="en-US" dirty="0" smtClean="0"/>
            <a:t>In JSON.</a:t>
          </a:r>
          <a:endParaRPr lang="en-US" dirty="0"/>
        </a:p>
      </dgm:t>
    </dgm:pt>
    <dgm:pt modelId="{1D605A95-D13E-488D-ADB8-CE5AFC00AF23}" type="parTrans" cxnId="{AE8624F8-4BE8-4032-B704-C9521473D0D5}">
      <dgm:prSet/>
      <dgm:spPr/>
      <dgm:t>
        <a:bodyPr/>
        <a:lstStyle/>
        <a:p>
          <a:endParaRPr lang="en-US"/>
        </a:p>
      </dgm:t>
    </dgm:pt>
    <dgm:pt modelId="{8933FFE8-EDB2-4C29-B310-A01A92F37602}" type="sibTrans" cxnId="{AE8624F8-4BE8-4032-B704-C9521473D0D5}">
      <dgm:prSet/>
      <dgm:spPr/>
      <dgm:t>
        <a:bodyPr/>
        <a:lstStyle/>
        <a:p>
          <a:endParaRPr lang="en-US"/>
        </a:p>
      </dgm:t>
    </dgm:pt>
    <dgm:pt modelId="{2B3ED628-E4B6-4798-BE01-D41BCE33D47D}" type="pres">
      <dgm:prSet presAssocID="{3096E159-40D3-414A-80F6-250B4D8BFD47}" presName="Name0" presStyleCnt="0">
        <dgm:presLayoutVars>
          <dgm:dir/>
          <dgm:resizeHandles val="exact"/>
        </dgm:presLayoutVars>
      </dgm:prSet>
      <dgm:spPr/>
    </dgm:pt>
    <dgm:pt modelId="{57822964-2392-40EC-85E4-20F152301F81}" type="pres">
      <dgm:prSet presAssocID="{E5702974-0ED9-4643-BAC1-110A83A02B58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1FC4BC-1E72-496C-A0C3-422352D72408}" type="pres">
      <dgm:prSet presAssocID="{4BFEE441-A433-4286-B540-F49EC5C239F8}" presName="sibTrans" presStyleLbl="sibTrans2D1" presStyleIdx="0" presStyleCnt="2"/>
      <dgm:spPr/>
      <dgm:t>
        <a:bodyPr/>
        <a:lstStyle/>
        <a:p>
          <a:endParaRPr lang="en-US"/>
        </a:p>
      </dgm:t>
    </dgm:pt>
    <dgm:pt modelId="{22BE713E-402A-4492-8E6F-23C36AA26DE6}" type="pres">
      <dgm:prSet presAssocID="{4BFEE441-A433-4286-B540-F49EC5C239F8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01E74070-BC89-4E6C-B7B6-2C389AC66633}" type="pres">
      <dgm:prSet presAssocID="{32A4DBDD-6A40-41A5-8BFC-87F0A156C9F7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40E2EA-7CD7-4A75-9991-ABAA1449AC7D}" type="pres">
      <dgm:prSet presAssocID="{0DFE6958-23C7-4DC3-B3CA-4064FEE42DFC}" presName="sibTrans" presStyleLbl="sibTrans2D1" presStyleIdx="1" presStyleCnt="2"/>
      <dgm:spPr/>
      <dgm:t>
        <a:bodyPr/>
        <a:lstStyle/>
        <a:p>
          <a:endParaRPr lang="en-US"/>
        </a:p>
      </dgm:t>
    </dgm:pt>
    <dgm:pt modelId="{7D1F9921-E645-45D0-9105-0FAFB0428E2D}" type="pres">
      <dgm:prSet presAssocID="{0DFE6958-23C7-4DC3-B3CA-4064FEE42DFC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201AA08F-03A7-47E4-BE01-E48D1FAB16DA}" type="pres">
      <dgm:prSet presAssocID="{5A531D99-B84E-4AF3-A437-B8448FE4E2B9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5F15B23-488E-4657-95E0-C5A2DDB81C8E}" type="presOf" srcId="{3096E159-40D3-414A-80F6-250B4D8BFD47}" destId="{2B3ED628-E4B6-4798-BE01-D41BCE33D47D}" srcOrd="0" destOrd="0" presId="urn:microsoft.com/office/officeart/2005/8/layout/process1"/>
    <dgm:cxn modelId="{A50BDEDF-E043-42B0-9EAD-297975E613AD}" type="presOf" srcId="{4BFEE441-A433-4286-B540-F49EC5C239F8}" destId="{22BE713E-402A-4492-8E6F-23C36AA26DE6}" srcOrd="1" destOrd="0" presId="urn:microsoft.com/office/officeart/2005/8/layout/process1"/>
    <dgm:cxn modelId="{AE8624F8-4BE8-4032-B704-C9521473D0D5}" srcId="{3096E159-40D3-414A-80F6-250B4D8BFD47}" destId="{5A531D99-B84E-4AF3-A437-B8448FE4E2B9}" srcOrd="2" destOrd="0" parTransId="{1D605A95-D13E-488D-ADB8-CE5AFC00AF23}" sibTransId="{8933FFE8-EDB2-4C29-B310-A01A92F37602}"/>
    <dgm:cxn modelId="{C663987D-0204-4D51-BCB5-6781FFC544DE}" type="presOf" srcId="{0DFE6958-23C7-4DC3-B3CA-4064FEE42DFC}" destId="{7D1F9921-E645-45D0-9105-0FAFB0428E2D}" srcOrd="1" destOrd="0" presId="urn:microsoft.com/office/officeart/2005/8/layout/process1"/>
    <dgm:cxn modelId="{85EABAA7-D7A4-4AB7-B22B-9712989B93F0}" type="presOf" srcId="{5A531D99-B84E-4AF3-A437-B8448FE4E2B9}" destId="{201AA08F-03A7-47E4-BE01-E48D1FAB16DA}" srcOrd="0" destOrd="0" presId="urn:microsoft.com/office/officeart/2005/8/layout/process1"/>
    <dgm:cxn modelId="{ED8C808E-F974-44FB-8450-39F467C7B685}" type="presOf" srcId="{4BFEE441-A433-4286-B540-F49EC5C239F8}" destId="{6C1FC4BC-1E72-496C-A0C3-422352D72408}" srcOrd="0" destOrd="0" presId="urn:microsoft.com/office/officeart/2005/8/layout/process1"/>
    <dgm:cxn modelId="{60E91877-EF16-4413-B98B-B86A9F10EA30}" type="presOf" srcId="{0DFE6958-23C7-4DC3-B3CA-4064FEE42DFC}" destId="{B640E2EA-7CD7-4A75-9991-ABAA1449AC7D}" srcOrd="0" destOrd="0" presId="urn:microsoft.com/office/officeart/2005/8/layout/process1"/>
    <dgm:cxn modelId="{B534C948-4EFB-4B3B-BAEF-AC208D422F16}" type="presOf" srcId="{E5702974-0ED9-4643-BAC1-110A83A02B58}" destId="{57822964-2392-40EC-85E4-20F152301F81}" srcOrd="0" destOrd="0" presId="urn:microsoft.com/office/officeart/2005/8/layout/process1"/>
    <dgm:cxn modelId="{830DC654-9D76-46FE-ADBD-1E904728BC16}" srcId="{3096E159-40D3-414A-80F6-250B4D8BFD47}" destId="{E5702974-0ED9-4643-BAC1-110A83A02B58}" srcOrd="0" destOrd="0" parTransId="{04E0E73D-15E7-4C78-AB3E-25665872F886}" sibTransId="{4BFEE441-A433-4286-B540-F49EC5C239F8}"/>
    <dgm:cxn modelId="{E38ED4C2-44CD-4FDC-AD26-44BCE46A6958}" type="presOf" srcId="{32A4DBDD-6A40-41A5-8BFC-87F0A156C9F7}" destId="{01E74070-BC89-4E6C-B7B6-2C389AC66633}" srcOrd="0" destOrd="0" presId="urn:microsoft.com/office/officeart/2005/8/layout/process1"/>
    <dgm:cxn modelId="{3F0A8112-CB4C-4220-A76A-591AD6CC239B}" srcId="{3096E159-40D3-414A-80F6-250B4D8BFD47}" destId="{32A4DBDD-6A40-41A5-8BFC-87F0A156C9F7}" srcOrd="1" destOrd="0" parTransId="{1FC39C56-D9E5-4754-B776-89D996BBB99E}" sibTransId="{0DFE6958-23C7-4DC3-B3CA-4064FEE42DFC}"/>
    <dgm:cxn modelId="{6EEFC292-3BE3-4245-A4FB-E2F6E9B3CDC3}" type="presParOf" srcId="{2B3ED628-E4B6-4798-BE01-D41BCE33D47D}" destId="{57822964-2392-40EC-85E4-20F152301F81}" srcOrd="0" destOrd="0" presId="urn:microsoft.com/office/officeart/2005/8/layout/process1"/>
    <dgm:cxn modelId="{FA1863FB-7880-4EA5-87DD-976E569D67C0}" type="presParOf" srcId="{2B3ED628-E4B6-4798-BE01-D41BCE33D47D}" destId="{6C1FC4BC-1E72-496C-A0C3-422352D72408}" srcOrd="1" destOrd="0" presId="urn:microsoft.com/office/officeart/2005/8/layout/process1"/>
    <dgm:cxn modelId="{BC55DE40-2CB0-44C7-A76A-2E9CECDFAD68}" type="presParOf" srcId="{6C1FC4BC-1E72-496C-A0C3-422352D72408}" destId="{22BE713E-402A-4492-8E6F-23C36AA26DE6}" srcOrd="0" destOrd="0" presId="urn:microsoft.com/office/officeart/2005/8/layout/process1"/>
    <dgm:cxn modelId="{CF572A77-A54E-466A-9D60-9374D2D85906}" type="presParOf" srcId="{2B3ED628-E4B6-4798-BE01-D41BCE33D47D}" destId="{01E74070-BC89-4E6C-B7B6-2C389AC66633}" srcOrd="2" destOrd="0" presId="urn:microsoft.com/office/officeart/2005/8/layout/process1"/>
    <dgm:cxn modelId="{4B5B3D09-8F15-4490-8600-452852A023DD}" type="presParOf" srcId="{2B3ED628-E4B6-4798-BE01-D41BCE33D47D}" destId="{B640E2EA-7CD7-4A75-9991-ABAA1449AC7D}" srcOrd="3" destOrd="0" presId="urn:microsoft.com/office/officeart/2005/8/layout/process1"/>
    <dgm:cxn modelId="{FBC8C38B-2DBB-4317-AD0B-D1543D146C58}" type="presParOf" srcId="{B640E2EA-7CD7-4A75-9991-ABAA1449AC7D}" destId="{7D1F9921-E645-45D0-9105-0FAFB0428E2D}" srcOrd="0" destOrd="0" presId="urn:microsoft.com/office/officeart/2005/8/layout/process1"/>
    <dgm:cxn modelId="{65FD2B57-3937-4960-8758-4450164422AF}" type="presParOf" srcId="{2B3ED628-E4B6-4798-BE01-D41BCE33D47D}" destId="{201AA08F-03A7-47E4-BE01-E48D1FAB16DA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A7B6C-FFAE-4713-B2F5-BEB258B08390}" type="datetimeFigureOut">
              <a:rPr lang="en-US" smtClean="0"/>
              <a:t>10/18/2014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C3DE-C25E-4828-8894-AA8A5B8DC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250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A7B6C-FFAE-4713-B2F5-BEB258B08390}" type="datetimeFigureOut">
              <a:rPr lang="en-US" smtClean="0"/>
              <a:t>10/18/2014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C3DE-C25E-4828-8894-AA8A5B8DC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7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A7B6C-FFAE-4713-B2F5-BEB258B08390}" type="datetimeFigureOut">
              <a:rPr lang="en-US" smtClean="0"/>
              <a:t>10/18/2014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C3DE-C25E-4828-8894-AA8A5B8DC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449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A7B6C-FFAE-4713-B2F5-BEB258B08390}" type="datetimeFigureOut">
              <a:rPr lang="en-US" smtClean="0"/>
              <a:t>10/18/2014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C3DE-C25E-4828-8894-AA8A5B8DC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563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A7B6C-FFAE-4713-B2F5-BEB258B08390}" type="datetimeFigureOut">
              <a:rPr lang="en-US" smtClean="0"/>
              <a:t>10/18/2014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C3DE-C25E-4828-8894-AA8A5B8DC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596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A7B6C-FFAE-4713-B2F5-BEB258B08390}" type="datetimeFigureOut">
              <a:rPr lang="en-US" smtClean="0"/>
              <a:t>10/18/2014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C3DE-C25E-4828-8894-AA8A5B8DC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357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A7B6C-FFAE-4713-B2F5-BEB258B08390}" type="datetimeFigureOut">
              <a:rPr lang="en-US" smtClean="0"/>
              <a:t>10/18/2014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C3DE-C25E-4828-8894-AA8A5B8DC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068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A7B6C-FFAE-4713-B2F5-BEB258B08390}" type="datetimeFigureOut">
              <a:rPr lang="en-US" smtClean="0"/>
              <a:t>10/18/2014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C3DE-C25E-4828-8894-AA8A5B8DC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18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A7B6C-FFAE-4713-B2F5-BEB258B08390}" type="datetimeFigureOut">
              <a:rPr lang="en-US" smtClean="0"/>
              <a:t>10/18/2014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C3DE-C25E-4828-8894-AA8A5B8DC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097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A7B6C-FFAE-4713-B2F5-BEB258B08390}" type="datetimeFigureOut">
              <a:rPr lang="en-US" smtClean="0"/>
              <a:t>10/18/2014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C3DE-C25E-4828-8894-AA8A5B8DC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06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A7B6C-FFAE-4713-B2F5-BEB258B08390}" type="datetimeFigureOut">
              <a:rPr lang="en-US" smtClean="0"/>
              <a:t>10/18/2014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C3DE-C25E-4828-8894-AA8A5B8DC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489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A7B6C-FFAE-4713-B2F5-BEB258B08390}" type="datetimeFigureOut">
              <a:rPr lang="en-US" smtClean="0"/>
              <a:t>10/18/2014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EC3DE-C25E-4828-8894-AA8A5B8DC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3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lnunno@cs.unm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ordle.net/compose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github.com/lnunno/big-data-nyt-tf-idf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ltk.org/api/nltk.stem.html#module-nltk.stem.porter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New York Times Article Abstract Analysis using Hadoop and NLTK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Lucas Nunno (</a:t>
            </a:r>
            <a:r>
              <a:rPr lang="en-US" dirty="0" smtClean="0">
                <a:hlinkClick r:id="rId2"/>
              </a:rPr>
              <a:t>lnunno@cs.unm.edu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62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df</a:t>
            </a:r>
            <a:r>
              <a:rPr lang="en-US" dirty="0" smtClean="0"/>
              <a:t> and </a:t>
            </a:r>
            <a:r>
              <a:rPr lang="en-US" dirty="0" err="1" smtClean="0"/>
              <a:t>tf-idf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 frequency vector is calculated in a reducer by counting the number of unique documents that each term appears in.</a:t>
            </a:r>
          </a:p>
          <a:p>
            <a:r>
              <a:rPr lang="en-US" dirty="0"/>
              <a:t>We then multiply each normalized term frequency vector with the </a:t>
            </a:r>
            <a:r>
              <a:rPr lang="en-US" dirty="0" err="1"/>
              <a:t>idf</a:t>
            </a:r>
            <a:r>
              <a:rPr lang="en-US" dirty="0"/>
              <a:t> vector to calculate each document’s </a:t>
            </a:r>
            <a:r>
              <a:rPr lang="en-US" dirty="0" err="1"/>
              <a:t>tf-idf</a:t>
            </a:r>
            <a:r>
              <a:rPr lang="en-US" dirty="0"/>
              <a:t> vector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 special implementation detail is that we remove all nonzero entries and only output the information where the </a:t>
            </a:r>
            <a:r>
              <a:rPr lang="en-US" dirty="0" err="1" smtClean="0"/>
              <a:t>tf-idf</a:t>
            </a:r>
            <a:r>
              <a:rPr lang="en-US" dirty="0" smtClean="0"/>
              <a:t> score is zero. This saves a massive amount of space and time. Every </a:t>
            </a:r>
            <a:r>
              <a:rPr lang="en-US" dirty="0" err="1" smtClean="0"/>
              <a:t>tf-idf</a:t>
            </a:r>
            <a:r>
              <a:rPr lang="en-US" dirty="0" smtClean="0"/>
              <a:t> vector is very sparse.</a:t>
            </a:r>
            <a:endParaRPr lang="en-US" dirty="0"/>
          </a:p>
          <a:p>
            <a:r>
              <a:rPr lang="en-US" dirty="0" smtClean="0"/>
              <a:t>From these data structures we can calculate the inverse document frequency (</a:t>
            </a:r>
            <a:r>
              <a:rPr lang="en-US" dirty="0" err="1" smtClean="0"/>
              <a:t>idf</a:t>
            </a:r>
            <a:r>
              <a:rPr lang="en-US" dirty="0" smtClean="0"/>
              <a:t>) vector.</a:t>
            </a:r>
          </a:p>
          <a:p>
            <a:endParaRPr lang="en-US" dirty="0" smtClean="0"/>
          </a:p>
        </p:txBody>
      </p:sp>
      <p:pic>
        <p:nvPicPr>
          <p:cNvPr id="1026" name="Picture 2" descr="http://pandas.pydata.org/_static/pandas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25" y="365125"/>
            <a:ext cx="5857875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tf-id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9217" y="5402139"/>
            <a:ext cx="2994583" cy="5120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35318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497858" y="2356022"/>
            <a:ext cx="3196283" cy="347636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dirty="0" smtClean="0"/>
              <a:t>Hadoop mapper</a:t>
            </a:r>
            <a:endParaRPr lang="en-US" sz="28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375030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is this parallelized in Hadoop?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5087554" y="4922939"/>
            <a:ext cx="2016890" cy="818834"/>
            <a:chOff x="9242" y="1346949"/>
            <a:chExt cx="2762398" cy="1657439"/>
          </a:xfrm>
        </p:grpSpPr>
        <p:sp>
          <p:nvSpPr>
            <p:cNvPr id="7" name="Rounded Rectangle 6"/>
            <p:cNvSpPr/>
            <p:nvPr/>
          </p:nvSpPr>
          <p:spPr>
            <a:xfrm>
              <a:off x="9242" y="1346949"/>
              <a:ext cx="2762398" cy="1657439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ounded Rectangle 4"/>
            <p:cNvSpPr/>
            <p:nvPr/>
          </p:nvSpPr>
          <p:spPr>
            <a:xfrm>
              <a:off x="57787" y="1395494"/>
              <a:ext cx="2665308" cy="156034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7630" tIns="87630" rIns="87630" bIns="87630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dirty="0" err="1"/>
                <a:t>d</a:t>
              </a:r>
              <a:r>
                <a:rPr lang="en-US" sz="2300" kern="1200" dirty="0" err="1" smtClean="0"/>
                <a:t>oc_freq.json</a:t>
              </a:r>
              <a:endParaRPr lang="en-US" sz="2300" kern="12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7902127" y="5168978"/>
            <a:ext cx="3305564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No matching reducer. Mapping is all that’s needed. Internally, we just use the Apache </a:t>
            </a:r>
            <a:r>
              <a:rPr lang="en-US" dirty="0" err="1" smtClean="0"/>
              <a:t>IdentityReducer</a:t>
            </a:r>
            <a:r>
              <a:rPr lang="en-US" dirty="0" smtClean="0"/>
              <a:t> in the Streaming API.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34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Part 3: Clustering and Visualization</a:t>
            </a:r>
            <a:endParaRPr lang="en-US" sz="5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now that we have the </a:t>
            </a:r>
            <a:r>
              <a:rPr lang="en-US" dirty="0" err="1"/>
              <a:t>tf-idf</a:t>
            </a:r>
            <a:r>
              <a:rPr lang="en-US" dirty="0"/>
              <a:t> vectors, how do we cluster?</a:t>
            </a:r>
          </a:p>
        </p:txBody>
      </p:sp>
    </p:spTree>
    <p:extLst>
      <p:ext uri="{BB962C8B-B14F-4D97-AF65-F5344CB8AC3E}">
        <p14:creationId xmlns:p14="http://schemas.microsoft.com/office/powerpoint/2010/main" val="225394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 methodology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Apache Spark makes it (relatively) easy to do distributed clustering.</a:t>
            </a:r>
          </a:p>
          <a:p>
            <a:r>
              <a:rPr lang="en-US" dirty="0" smtClean="0"/>
              <a:t>The API for Spark allows for a text file to be stored in a distributed manner.</a:t>
            </a:r>
          </a:p>
          <a:p>
            <a:r>
              <a:rPr lang="en-US" dirty="0" smtClean="0"/>
              <a:t>We use the previously calculated </a:t>
            </a:r>
            <a:r>
              <a:rPr lang="en-US" dirty="0" err="1" smtClean="0"/>
              <a:t>tf-idf</a:t>
            </a:r>
            <a:r>
              <a:rPr lang="en-US" dirty="0" smtClean="0"/>
              <a:t> vectors and transform them into </a:t>
            </a:r>
            <a:r>
              <a:rPr lang="en-US" dirty="0" err="1" smtClean="0"/>
              <a:t>Apche</a:t>
            </a:r>
            <a:r>
              <a:rPr lang="en-US" dirty="0" smtClean="0"/>
              <a:t> Spark’s own </a:t>
            </a:r>
            <a:r>
              <a:rPr lang="en-US" dirty="0" err="1" smtClean="0"/>
              <a:t>SparseVectors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Spark’s </a:t>
            </a:r>
            <a:r>
              <a:rPr lang="en-US" dirty="0" err="1" smtClean="0"/>
              <a:t>MLlib</a:t>
            </a:r>
            <a:r>
              <a:rPr lang="en-US" dirty="0" smtClean="0"/>
              <a:t> module is then used for distributed K-means clustering.</a:t>
            </a:r>
          </a:p>
          <a:p>
            <a:pPr lvl="1"/>
            <a:r>
              <a:rPr lang="en-US" dirty="0" smtClean="0"/>
              <a:t>This uses the </a:t>
            </a:r>
            <a:r>
              <a:rPr lang="en-US" dirty="0" err="1" smtClean="0"/>
              <a:t>SparseVectors</a:t>
            </a:r>
            <a:r>
              <a:rPr lang="en-US" dirty="0" smtClean="0"/>
              <a:t> that we created and can rapidly separate the vectors into clusters.</a:t>
            </a:r>
          </a:p>
          <a:p>
            <a:r>
              <a:rPr lang="en-US" dirty="0" smtClean="0"/>
              <a:t>The centroids of the K-means model were analyzed to determine the most discriminative terms per cluster.</a:t>
            </a:r>
          </a:p>
          <a:p>
            <a:endParaRPr lang="en-US" dirty="0"/>
          </a:p>
        </p:txBody>
      </p:sp>
      <p:pic>
        <p:nvPicPr>
          <p:cNvPr id="1026" name="Picture 2" descr="https://spark.apache.org/images/spark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6350" y="114858"/>
            <a:ext cx="2457450" cy="1304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7337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K-means?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Aside from it being the only clustering algorithm available in Spark (which is a good reason), it is one of 	the most popular clustering algorithms available and used in production in many Big Data applications.</a:t>
            </a:r>
          </a:p>
          <a:p>
            <a:r>
              <a:rPr lang="en-US" dirty="0" smtClean="0"/>
              <a:t>The Mahout K-means algorithm was also considered, but Apache Spark offered an easier set-up and a Python API so it was used.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390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pros and cons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Can easily tweak the k value.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Can easily tweak the number of iterations and see if this improves the solution.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Implementation is simple and easy to understand.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Will find a local error minimum.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Widely used.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Must pick the appropriate K value.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Have to choose how many iterations to perform.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Will probably not find the optimal solution.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Sensitive to outliers.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93779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many clusters?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If you look at the sections in the New York Times (right), there are around 20 primary sections of the paper.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 initially started out at 20 clusters and then quantitatively analyzed how the number of clusters affected the results. 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idx="1"/>
          </p:nvPr>
        </p:nvSpPr>
        <p:spPr/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7050" y="532614"/>
            <a:ext cx="5324475" cy="840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5406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on number of clusters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1109663"/>
            <a:ext cx="6172200" cy="4629149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Each cluster contains a vector of the 20 highest discriminative terms for that cluster.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Notice how the average is </a:t>
            </a:r>
            <a:r>
              <a:rPr lang="en-US" smtClean="0"/>
              <a:t>maximized at 14 </a:t>
            </a:r>
            <a:r>
              <a:rPr lang="en-US" dirty="0" smtClean="0"/>
              <a:t>clusters.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Due to these results, we will be using the 14 clusters found to have the highest average discriminative terms.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5304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to consider when clustering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sample size is relatively small (~40k) and not all sections may be represented sufficiently.</a:t>
            </a:r>
          </a:p>
          <a:p>
            <a:r>
              <a:rPr lang="en-US" dirty="0" smtClean="0"/>
              <a:t>Sampling methodology.</a:t>
            </a:r>
          </a:p>
          <a:p>
            <a:pPr lvl="1"/>
            <a:r>
              <a:rPr lang="en-US" dirty="0" smtClean="0"/>
              <a:t>It is highly dependent on which articles were being produced the most at the time of collection. We did not discriminate on the types of articles found. </a:t>
            </a:r>
          </a:p>
          <a:p>
            <a:pPr lvl="1"/>
            <a:r>
              <a:rPr lang="en-US" dirty="0" smtClean="0"/>
              <a:t>This is a combination of the limitations of the New York Times API and the methodology employed in this study.</a:t>
            </a:r>
          </a:p>
          <a:p>
            <a:r>
              <a:rPr lang="en-US" dirty="0" smtClean="0"/>
              <a:t>This may help to explain some of the results. Some clusters seem to be much more informative than others.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196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top terms were selected based on their </a:t>
            </a:r>
            <a:r>
              <a:rPr lang="en-US" dirty="0" err="1" smtClean="0"/>
              <a:t>tf-idf</a:t>
            </a:r>
            <a:r>
              <a:rPr lang="en-US" dirty="0" smtClean="0"/>
              <a:t> value for that cluster. This was simply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row.nlargest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(NUM_TERMS)</a:t>
            </a:r>
            <a:r>
              <a:rPr lang="en-US" dirty="0" smtClean="0"/>
              <a:t> for each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DataFrame</a:t>
            </a:r>
            <a:r>
              <a:rPr lang="en-US" dirty="0" smtClean="0"/>
              <a:t> row.</a:t>
            </a:r>
          </a:p>
          <a:p>
            <a:r>
              <a:rPr lang="en-US" dirty="0" smtClean="0"/>
              <a:t>Some clusters had less than 20 significant terms, the terms with zero </a:t>
            </a:r>
            <a:r>
              <a:rPr lang="en-US" dirty="0" err="1" smtClean="0"/>
              <a:t>tf-idf</a:t>
            </a:r>
            <a:r>
              <a:rPr lang="en-US" dirty="0" smtClean="0"/>
              <a:t> scores were eliminated, therefore some of the plots show less than 20 terms per cluster.</a:t>
            </a:r>
          </a:p>
          <a:p>
            <a:r>
              <a:rPr lang="en-US" dirty="0" smtClean="0"/>
              <a:t>This is an effect of the clustering algorithm used.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20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1: Data Acquisition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11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14 Cluster Plots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76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617"/>
            <a:ext cx="3702905" cy="27771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2905" y="90617"/>
            <a:ext cx="3627387" cy="27205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0292" y="118936"/>
            <a:ext cx="3627387" cy="27205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39876"/>
            <a:ext cx="3431075" cy="257330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075" y="2939876"/>
            <a:ext cx="3657608" cy="274320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8683" y="3011937"/>
            <a:ext cx="3561527" cy="2671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80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702905" cy="277717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2905" y="0"/>
            <a:ext cx="3702905" cy="277717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5810" y="33973"/>
            <a:ext cx="3612310" cy="27092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95" y="2777179"/>
            <a:ext cx="3657608" cy="27432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8831" y="2743205"/>
            <a:ext cx="3612310" cy="27092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141" y="2743205"/>
            <a:ext cx="3612310" cy="2709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274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0378"/>
            <a:ext cx="6063041" cy="454728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3041" y="290378"/>
            <a:ext cx="6128959" cy="4596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49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14 Clusters Selected Word Clouds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 were created by </a:t>
            </a:r>
            <a:r>
              <a:rPr lang="en-US" dirty="0"/>
              <a:t>hand at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www.wordle.net/compose</a:t>
            </a:r>
            <a:r>
              <a:rPr lang="en-US" dirty="0" smtClean="0"/>
              <a:t> using the </a:t>
            </a:r>
            <a:r>
              <a:rPr lang="en-US" dirty="0" err="1" smtClean="0"/>
              <a:t>tf-idf</a:t>
            </a:r>
            <a:r>
              <a:rPr lang="en-US" dirty="0" smtClean="0"/>
              <a:t> scores as weights. Words with higher weights </a:t>
            </a:r>
            <a:r>
              <a:rPr lang="en-US" smtClean="0"/>
              <a:t>are larger.</a:t>
            </a:r>
            <a:endParaRPr lang="en-US" dirty="0" smtClean="0"/>
          </a:p>
          <a:p>
            <a:r>
              <a:rPr lang="en-US" dirty="0" smtClean="0"/>
              <a:t>Most interesting included, some left out for brevity.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0240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Cooking cluster?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4519" y="1825625"/>
            <a:ext cx="6822962" cy="4351338"/>
          </a:xfrm>
        </p:spPr>
      </p:pic>
    </p:spTree>
    <p:extLst>
      <p:ext uri="{BB962C8B-B14F-4D97-AF65-F5344CB8AC3E}">
        <p14:creationId xmlns:p14="http://schemas.microsoft.com/office/powerpoint/2010/main" val="26930555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9015" y="1825625"/>
            <a:ext cx="6873970" cy="4351338"/>
          </a:xfrm>
        </p:spPr>
      </p:pic>
    </p:spTree>
    <p:extLst>
      <p:ext uri="{BB962C8B-B14F-4D97-AF65-F5344CB8AC3E}">
        <p14:creationId xmlns:p14="http://schemas.microsoft.com/office/powerpoint/2010/main" val="4565497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4832" y="1825625"/>
            <a:ext cx="6702335" cy="4351338"/>
          </a:xfrm>
        </p:spPr>
      </p:pic>
    </p:spTree>
    <p:extLst>
      <p:ext uri="{BB962C8B-B14F-4D97-AF65-F5344CB8AC3E}">
        <p14:creationId xmlns:p14="http://schemas.microsoft.com/office/powerpoint/2010/main" val="7852905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093" y="1825625"/>
            <a:ext cx="6685814" cy="4351338"/>
          </a:xfrm>
        </p:spPr>
      </p:pic>
    </p:spTree>
    <p:extLst>
      <p:ext uri="{BB962C8B-B14F-4D97-AF65-F5344CB8AC3E}">
        <p14:creationId xmlns:p14="http://schemas.microsoft.com/office/powerpoint/2010/main" val="24395136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news?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620" y="1825625"/>
            <a:ext cx="6650759" cy="4351338"/>
          </a:xfrm>
        </p:spPr>
      </p:pic>
    </p:spTree>
    <p:extLst>
      <p:ext uri="{BB962C8B-B14F-4D97-AF65-F5344CB8AC3E}">
        <p14:creationId xmlns:p14="http://schemas.microsoft.com/office/powerpoint/2010/main" val="180609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acquisition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Used the python </a:t>
            </a:r>
            <a:r>
              <a:rPr lang="en-US" b="1" dirty="0" smtClean="0"/>
              <a:t>requests </a:t>
            </a:r>
            <a:r>
              <a:rPr lang="en-US" dirty="0" smtClean="0"/>
              <a:t>module. </a:t>
            </a:r>
          </a:p>
          <a:p>
            <a:pPr lvl="1"/>
            <a:r>
              <a:rPr lang="en-US" dirty="0" smtClean="0"/>
              <a:t>Used the offset parameter to load new pages of abstracts and slept 1/8</a:t>
            </a:r>
            <a:r>
              <a:rPr lang="en-US" baseline="30000" dirty="0" smtClean="0"/>
              <a:t>th</a:t>
            </a:r>
            <a:r>
              <a:rPr lang="en-US" dirty="0" smtClean="0"/>
              <a:t> of a second between each request to abide by the NYT API terms of use.</a:t>
            </a:r>
          </a:p>
          <a:p>
            <a:r>
              <a:rPr lang="en-US" dirty="0" smtClean="0"/>
              <a:t>Loaded JSON response into python dictionary and then exported as a single large JSON file containing all the articles and all metadata. (</a:t>
            </a:r>
            <a:r>
              <a:rPr lang="en-US" b="1" dirty="0" smtClean="0"/>
              <a:t>~40,000</a:t>
            </a:r>
            <a:r>
              <a:rPr lang="en-US" dirty="0" smtClean="0"/>
              <a:t>)</a:t>
            </a:r>
          </a:p>
          <a:p>
            <a:r>
              <a:rPr lang="en-US" dirty="0" smtClean="0"/>
              <a:t>In a separate script, I export this JSON data to a CSV file with the </a:t>
            </a:r>
            <a:r>
              <a:rPr lang="en-US" dirty="0" err="1" smtClean="0"/>
              <a:t>docIDs</a:t>
            </a:r>
            <a:r>
              <a:rPr lang="en-US" dirty="0" smtClean="0"/>
              <a:t>, URLs, and abstracts.</a:t>
            </a:r>
          </a:p>
          <a:p>
            <a:pPr lvl="1"/>
            <a:r>
              <a:rPr lang="en-US" dirty="0" smtClean="0"/>
              <a:t>This is also where I check for </a:t>
            </a:r>
            <a:r>
              <a:rPr lang="en-US" b="1" dirty="0" smtClean="0"/>
              <a:t>duplicates</a:t>
            </a:r>
            <a:r>
              <a:rPr lang="en-US" dirty="0" smtClean="0"/>
              <a:t>. I have a set of URLs that the exporter has seen, if this URL is in this set the program prints a warning and does not export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4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914" y="1825625"/>
            <a:ext cx="6638171" cy="4351338"/>
          </a:xfrm>
        </p:spPr>
      </p:pic>
    </p:spTree>
    <p:extLst>
      <p:ext uri="{BB962C8B-B14F-4D97-AF65-F5344CB8AC3E}">
        <p14:creationId xmlns:p14="http://schemas.microsoft.com/office/powerpoint/2010/main" val="15598007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458" y="1825625"/>
            <a:ext cx="6867083" cy="4351338"/>
          </a:xfrm>
        </p:spPr>
      </p:pic>
    </p:spTree>
    <p:extLst>
      <p:ext uri="{BB962C8B-B14F-4D97-AF65-F5344CB8AC3E}">
        <p14:creationId xmlns:p14="http://schemas.microsoft.com/office/powerpoint/2010/main" val="9520277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Lifestyle &amp; health cluster?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8098" y="1825625"/>
            <a:ext cx="6675804" cy="4351338"/>
          </a:xfrm>
        </p:spPr>
      </p:pic>
    </p:spTree>
    <p:extLst>
      <p:ext uri="{BB962C8B-B14F-4D97-AF65-F5344CB8AC3E}">
        <p14:creationId xmlns:p14="http://schemas.microsoft.com/office/powerpoint/2010/main" val="42525993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033" y="1825625"/>
            <a:ext cx="6699934" cy="4351338"/>
          </a:xfrm>
        </p:spPr>
      </p:pic>
    </p:spTree>
    <p:extLst>
      <p:ext uri="{BB962C8B-B14F-4D97-AF65-F5344CB8AC3E}">
        <p14:creationId xmlns:p14="http://schemas.microsoft.com/office/powerpoint/2010/main" val="38188530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897" y="1825625"/>
            <a:ext cx="6812206" cy="4351338"/>
          </a:xfrm>
        </p:spPr>
      </p:pic>
    </p:spTree>
    <p:extLst>
      <p:ext uri="{BB962C8B-B14F-4D97-AF65-F5344CB8AC3E}">
        <p14:creationId xmlns:p14="http://schemas.microsoft.com/office/powerpoint/2010/main" val="6426999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4510" y="1825625"/>
            <a:ext cx="6702980" cy="4351338"/>
          </a:xfrm>
        </p:spPr>
      </p:pic>
    </p:spTree>
    <p:extLst>
      <p:ext uri="{BB962C8B-B14F-4D97-AF65-F5344CB8AC3E}">
        <p14:creationId xmlns:p14="http://schemas.microsoft.com/office/powerpoint/2010/main" val="24386549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Thank you.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Check out the source on </a:t>
            </a:r>
            <a:r>
              <a:rPr lang="en-US" dirty="0" err="1" smtClean="0"/>
              <a:t>Github</a:t>
            </a:r>
            <a:r>
              <a:rPr lang="en-US" dirty="0" smtClean="0"/>
              <a:t>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github.com/lnunno/big-data-nyt-tf-idf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2050" name="Picture 2" descr="https://assets-cdn.github.com/images/modules/logos_page/Octoca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8891" y="4655060"/>
            <a:ext cx="2134217" cy="1774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9193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2: Preprocessing and </a:t>
            </a:r>
            <a:r>
              <a:rPr lang="en-US" dirty="0" err="1" smtClean="0"/>
              <a:t>tf-idf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41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the python natural language toolkit (NLTK) module for most of the preprocessing tasks. The algorithm is as follows: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Convert text to lowercase.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Remove punctuation and numbers.</a:t>
            </a:r>
          </a:p>
          <a:p>
            <a:pPr lvl="2"/>
            <a:r>
              <a:rPr lang="en-US" dirty="0" smtClean="0"/>
              <a:t>Simple regex substitution: </a:t>
            </a:r>
          </a:p>
          <a:p>
            <a:pPr marL="914400" lvl="2" indent="0">
              <a:buNone/>
            </a:pPr>
            <a:r>
              <a:rPr lang="en-US" b="0" i="0" dirty="0" err="1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remove_pattern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i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</a:t>
            </a:r>
            <a:r>
              <a:rPr lang="en-US" b="1" i="0" dirty="0" err="1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i="0" dirty="0" err="1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compile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 smtClean="0"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r'[^a-z\s]'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dirty="0" smtClean="0"/>
              <a:t>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Remove </a:t>
            </a:r>
            <a:r>
              <a:rPr lang="en-US" dirty="0" err="1" smtClean="0"/>
              <a:t>stopwords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See: 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nltk.corpus.stopwords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Stem all the remaining words.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See: </a:t>
            </a:r>
            <a:r>
              <a:rPr lang="en-US" dirty="0" smtClean="0">
                <a:hlinkClick r:id="rId2"/>
              </a:rPr>
              <a:t>http://www.nltk.org/api/nltk.stem.html#module-nltk.stem.porter</a:t>
            </a:r>
            <a:r>
              <a:rPr lang="en-US" dirty="0" smtClean="0"/>
              <a:t>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Output the cleaned abstract.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9943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</a:t>
            </a:r>
            <a:r>
              <a:rPr lang="en-US" dirty="0" err="1" smtClean="0"/>
              <a:t>f-idf</a:t>
            </a:r>
            <a:r>
              <a:rPr lang="en-US" dirty="0" smtClean="0"/>
              <a:t> is broken up into a couple of stages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Term frequency map reduce job.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Document frequency and calculating the total number of documents. Done as a separate map reduce job.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0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554233" y="2433099"/>
            <a:ext cx="5104737" cy="3108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 </a:t>
            </a:r>
            <a:r>
              <a:rPr lang="en-US" sz="4400" dirty="0" smtClean="0"/>
              <a:t>Hadoop mapper</a:t>
            </a:r>
            <a:r>
              <a:rPr lang="en-US" dirty="0" smtClean="0"/>
              <a:t>  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694008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How is this parallelized in Hadoop? – Term frequency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00549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 frequency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Dictionary is constructed of each document, the words it contains, and the frequencies of these words – this is all provided from the mapper.</a:t>
                </a:r>
              </a:p>
              <a:p>
                <a:r>
                  <a:rPr lang="en-US" dirty="0" smtClean="0"/>
                  <a:t>A pandas Series is constructed for all documents. This is sparse, because it specifies the entries which are non-zero.</a:t>
                </a:r>
              </a:p>
              <a:p>
                <a:r>
                  <a:rPr lang="en-US" dirty="0" smtClean="0"/>
                  <a:t>Augmented (normalized) term frequency vector is calculated.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 smtClean="0"/>
                  <a:t>This removes the bias for longer documents.</a:t>
                </a:r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http://pandas.pydata.org/_static/pandas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25" y="365125"/>
            <a:ext cx="5857875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137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554233" y="2433099"/>
            <a:ext cx="5104737" cy="31089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 </a:t>
            </a:r>
            <a:r>
              <a:rPr lang="en-US" sz="4400" dirty="0" smtClean="0"/>
              <a:t>Hadoop reducer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490946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How is this parallelized in Hadoop? – Doc frequency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06559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620</TotalTime>
  <Words>1060</Words>
  <Application>Microsoft Office PowerPoint</Application>
  <PresentationFormat>Widescreen</PresentationFormat>
  <Paragraphs>103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Calibri Light</vt:lpstr>
      <vt:lpstr>Cambria Math</vt:lpstr>
      <vt:lpstr>Consolas</vt:lpstr>
      <vt:lpstr>Office Theme</vt:lpstr>
      <vt:lpstr>New York Times Article Abstract Analysis using Hadoop and NLTK</vt:lpstr>
      <vt:lpstr>Part 1: Data Acquisition</vt:lpstr>
      <vt:lpstr>Data acquisition</vt:lpstr>
      <vt:lpstr>Part 2: Preprocessing and tf-idf</vt:lpstr>
      <vt:lpstr>Preprocessing</vt:lpstr>
      <vt:lpstr>tf-idf is broken up into a couple of stages</vt:lpstr>
      <vt:lpstr>How is this parallelized in Hadoop? – Term frequency</vt:lpstr>
      <vt:lpstr>Term frequency</vt:lpstr>
      <vt:lpstr>How is this parallelized in Hadoop? – Doc frequency</vt:lpstr>
      <vt:lpstr>df and tf-idf</vt:lpstr>
      <vt:lpstr>How is this parallelized in Hadoop?</vt:lpstr>
      <vt:lpstr>Part 3: Clustering and Visualization</vt:lpstr>
      <vt:lpstr>Clustering methodology</vt:lpstr>
      <vt:lpstr>Why K-means?</vt:lpstr>
      <vt:lpstr>K-means pros and cons</vt:lpstr>
      <vt:lpstr>How many clusters?</vt:lpstr>
      <vt:lpstr>Analysis on number of clusters</vt:lpstr>
      <vt:lpstr>Things to consider when clustering</vt:lpstr>
      <vt:lpstr>Visualization notes</vt:lpstr>
      <vt:lpstr>14 Cluster Plots</vt:lpstr>
      <vt:lpstr>PowerPoint Presentation</vt:lpstr>
      <vt:lpstr>PowerPoint Presentation</vt:lpstr>
      <vt:lpstr>PowerPoint Presentation</vt:lpstr>
      <vt:lpstr>14 Clusters Selected Word Clouds</vt:lpstr>
      <vt:lpstr>Cooking cluster?</vt:lpstr>
      <vt:lpstr>PowerPoint Presentation</vt:lpstr>
      <vt:lpstr>PowerPoint Presentation</vt:lpstr>
      <vt:lpstr>PowerPoint Presentation</vt:lpstr>
      <vt:lpstr>Local news?</vt:lpstr>
      <vt:lpstr>PowerPoint Presentation</vt:lpstr>
      <vt:lpstr>PowerPoint Presentation</vt:lpstr>
      <vt:lpstr>Lifestyle &amp; health cluster?</vt:lpstr>
      <vt:lpstr>PowerPoint Presentation</vt:lpstr>
      <vt:lpstr>PowerPoint Presentation</vt:lpstr>
      <vt:lpstr>PowerPoint Presentation</vt:lpstr>
      <vt:lpstr> Thank you.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York Times Article Abstract Analysis using Hadoop and NLTK</dc:title>
  <dc:creator>Lucas Nunno</dc:creator>
  <cp:lastModifiedBy>Lucas Nunno</cp:lastModifiedBy>
  <cp:revision>89</cp:revision>
  <dcterms:created xsi:type="dcterms:W3CDTF">2014-10-05T23:03:03Z</dcterms:created>
  <dcterms:modified xsi:type="dcterms:W3CDTF">2014-10-19T04:38:01Z</dcterms:modified>
</cp:coreProperties>
</file>