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3" r:id="rId5"/>
    <p:sldId id="258" r:id="rId6"/>
    <p:sldId id="265" r:id="rId7"/>
    <p:sldId id="261" r:id="rId8"/>
    <p:sldId id="268" r:id="rId9"/>
    <p:sldId id="266" r:id="rId10"/>
    <p:sldId id="264" r:id="rId11"/>
    <p:sldId id="259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B89F2-3914-4BC4-9B8C-AEEEDD62BE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5B84093-C96B-4162-AC8C-AC814F3AD1BA}">
      <dgm:prSet phldrT="[Text]"/>
      <dgm:spPr/>
      <dgm:t>
        <a:bodyPr/>
        <a:lstStyle/>
        <a:p>
          <a:r>
            <a:rPr lang="en-US" dirty="0" smtClean="0"/>
            <a:t>articles.csv </a:t>
          </a:r>
          <a:endParaRPr lang="en-US" dirty="0"/>
        </a:p>
      </dgm:t>
    </dgm:pt>
    <dgm:pt modelId="{8404C763-E192-4035-9C97-4447D7E2BC97}" type="parTrans" cxnId="{52CFDA53-236E-4637-A580-D86F78186C84}">
      <dgm:prSet/>
      <dgm:spPr/>
      <dgm:t>
        <a:bodyPr/>
        <a:lstStyle/>
        <a:p>
          <a:endParaRPr lang="en-US"/>
        </a:p>
      </dgm:t>
    </dgm:pt>
    <dgm:pt modelId="{598719D4-53FB-4C57-805C-FBCF62E12C5E}" type="sibTrans" cxnId="{52CFDA53-236E-4637-A580-D86F78186C84}">
      <dgm:prSet/>
      <dgm:spPr/>
      <dgm:t>
        <a:bodyPr/>
        <a:lstStyle/>
        <a:p>
          <a:endParaRPr lang="en-US"/>
        </a:p>
      </dgm:t>
    </dgm:pt>
    <dgm:pt modelId="{007D808C-D6B1-4BC5-B9B5-29CC4427F55D}">
      <dgm:prSet phldrT="[Text]"/>
      <dgm:spPr/>
      <dgm:t>
        <a:bodyPr/>
        <a:lstStyle/>
        <a:p>
          <a:r>
            <a:rPr lang="en-US" dirty="0" err="1" smtClean="0"/>
            <a:t>clean_text</a:t>
          </a:r>
          <a:r>
            <a:rPr lang="en-US" dirty="0" smtClean="0"/>
            <a:t>() on each abstract</a:t>
          </a:r>
          <a:endParaRPr lang="en-US" dirty="0"/>
        </a:p>
      </dgm:t>
    </dgm:pt>
    <dgm:pt modelId="{24D5B35F-52B8-4D56-B546-2A113720FF5A}" type="parTrans" cxnId="{0FFF4E32-D756-466C-9C0C-9BE7F07A1E7D}">
      <dgm:prSet/>
      <dgm:spPr/>
      <dgm:t>
        <a:bodyPr/>
        <a:lstStyle/>
        <a:p>
          <a:endParaRPr lang="en-US"/>
        </a:p>
      </dgm:t>
    </dgm:pt>
    <dgm:pt modelId="{1773950C-C0B0-4D49-91E0-63F5A6A8BDA9}" type="sibTrans" cxnId="{0FFF4E32-D756-466C-9C0C-9BE7F07A1E7D}">
      <dgm:prSet/>
      <dgm:spPr/>
      <dgm:t>
        <a:bodyPr/>
        <a:lstStyle/>
        <a:p>
          <a:endParaRPr lang="en-US"/>
        </a:p>
      </dgm:t>
    </dgm:pt>
    <dgm:pt modelId="{FF2AF683-41F5-47CF-8C50-8E2EDC0D9D93}">
      <dgm:prSet phldrT="[Text]"/>
      <dgm:spPr/>
      <dgm:t>
        <a:bodyPr/>
        <a:lstStyle/>
        <a:p>
          <a:r>
            <a:rPr lang="en-US" dirty="0" smtClean="0"/>
            <a:t>Emit: (URL,WORD,COUNT)</a:t>
          </a:r>
          <a:br>
            <a:rPr lang="en-US" dirty="0" smtClean="0"/>
          </a:br>
          <a:r>
            <a:rPr lang="en-US" dirty="0" smtClean="0"/>
            <a:t>Separated by tabs. URL is key.</a:t>
          </a:r>
          <a:endParaRPr lang="en-US" dirty="0"/>
        </a:p>
      </dgm:t>
    </dgm:pt>
    <dgm:pt modelId="{231DB43F-012B-491D-B957-A5B86538E501}" type="parTrans" cxnId="{0F4D80D3-4209-4D86-9910-2853425D2A00}">
      <dgm:prSet/>
      <dgm:spPr/>
      <dgm:t>
        <a:bodyPr/>
        <a:lstStyle/>
        <a:p>
          <a:endParaRPr lang="en-US"/>
        </a:p>
      </dgm:t>
    </dgm:pt>
    <dgm:pt modelId="{486FA0D1-3B24-41B0-960B-D052E370D589}" type="sibTrans" cxnId="{0F4D80D3-4209-4D86-9910-2853425D2A00}">
      <dgm:prSet/>
      <dgm:spPr/>
      <dgm:t>
        <a:bodyPr/>
        <a:lstStyle/>
        <a:p>
          <a:endParaRPr lang="en-US"/>
        </a:p>
      </dgm:t>
    </dgm:pt>
    <dgm:pt modelId="{740F6F24-BFD6-45CA-BBB5-CDBA27E96909}">
      <dgm:prSet phldrT="[Text]"/>
      <dgm:spPr/>
      <dgm:t>
        <a:bodyPr/>
        <a:lstStyle/>
        <a:p>
          <a:r>
            <a:rPr lang="en-US" dirty="0" smtClean="0"/>
            <a:t>Word counting</a:t>
          </a:r>
          <a:endParaRPr lang="en-US" dirty="0"/>
        </a:p>
      </dgm:t>
    </dgm:pt>
    <dgm:pt modelId="{F823AFFC-D8D4-4E65-82CE-E1832D0EB6F3}" type="parTrans" cxnId="{8DEFAF52-2812-4E55-A6D8-304B3BDA3513}">
      <dgm:prSet/>
      <dgm:spPr/>
      <dgm:t>
        <a:bodyPr/>
        <a:lstStyle/>
        <a:p>
          <a:endParaRPr lang="en-US"/>
        </a:p>
      </dgm:t>
    </dgm:pt>
    <dgm:pt modelId="{ABE65600-B958-4DEE-8C21-282B1E066F53}" type="sibTrans" cxnId="{8DEFAF52-2812-4E55-A6D8-304B3BDA3513}">
      <dgm:prSet/>
      <dgm:spPr/>
      <dgm:t>
        <a:bodyPr/>
        <a:lstStyle/>
        <a:p>
          <a:endParaRPr lang="en-US"/>
        </a:p>
      </dgm:t>
    </dgm:pt>
    <dgm:pt modelId="{9929804A-F379-4BEC-96CA-626B73E0B4BB}" type="pres">
      <dgm:prSet presAssocID="{B4AB89F2-3914-4BC4-9B8C-AEEEDD62BE7F}" presName="Name0" presStyleCnt="0">
        <dgm:presLayoutVars>
          <dgm:dir/>
          <dgm:resizeHandles val="exact"/>
        </dgm:presLayoutVars>
      </dgm:prSet>
      <dgm:spPr/>
    </dgm:pt>
    <dgm:pt modelId="{2CCB3FBF-61E2-4489-9A2F-FAB5D6A8765A}" type="pres">
      <dgm:prSet presAssocID="{A5B84093-C96B-4162-AC8C-AC814F3AD1B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AB1C-8441-4ED1-9F7B-1AE83F583C7D}" type="pres">
      <dgm:prSet presAssocID="{598719D4-53FB-4C57-805C-FBCF62E12C5E}" presName="sibTrans" presStyleLbl="sibTrans2D1" presStyleIdx="0" presStyleCnt="3"/>
      <dgm:spPr/>
    </dgm:pt>
    <dgm:pt modelId="{10D1C060-2DDC-4DB5-B36F-519BA4338E82}" type="pres">
      <dgm:prSet presAssocID="{598719D4-53FB-4C57-805C-FBCF62E12C5E}" presName="connectorText" presStyleLbl="sibTrans2D1" presStyleIdx="0" presStyleCnt="3"/>
      <dgm:spPr/>
    </dgm:pt>
    <dgm:pt modelId="{F82ABD8B-F336-419A-8ED9-2F319D067C56}" type="pres">
      <dgm:prSet presAssocID="{007D808C-D6B1-4BC5-B9B5-29CC4427F5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30FBA-81D7-4F92-A987-120A33E90E02}" type="pres">
      <dgm:prSet presAssocID="{1773950C-C0B0-4D49-91E0-63F5A6A8BDA9}" presName="sibTrans" presStyleLbl="sibTrans2D1" presStyleIdx="1" presStyleCnt="3"/>
      <dgm:spPr/>
    </dgm:pt>
    <dgm:pt modelId="{4CB76957-40FE-4C55-B0BC-2BE9EC66F62C}" type="pres">
      <dgm:prSet presAssocID="{1773950C-C0B0-4D49-91E0-63F5A6A8BDA9}" presName="connectorText" presStyleLbl="sibTrans2D1" presStyleIdx="1" presStyleCnt="3"/>
      <dgm:spPr/>
    </dgm:pt>
    <dgm:pt modelId="{FB687F3F-0590-4628-A043-32446B5DD71C}" type="pres">
      <dgm:prSet presAssocID="{740F6F24-BFD6-45CA-BBB5-CDBA27E96909}" presName="node" presStyleLbl="node1" presStyleIdx="2" presStyleCnt="4">
        <dgm:presLayoutVars>
          <dgm:bulletEnabled val="1"/>
        </dgm:presLayoutVars>
      </dgm:prSet>
      <dgm:spPr/>
    </dgm:pt>
    <dgm:pt modelId="{2A00525E-DAFE-46B4-8A28-FB4F2E89ADA8}" type="pres">
      <dgm:prSet presAssocID="{ABE65600-B958-4DEE-8C21-282B1E066F53}" presName="sibTrans" presStyleLbl="sibTrans2D1" presStyleIdx="2" presStyleCnt="3"/>
      <dgm:spPr/>
    </dgm:pt>
    <dgm:pt modelId="{73E1E310-1E66-4F51-8FA0-40F0FF6D3D21}" type="pres">
      <dgm:prSet presAssocID="{ABE65600-B958-4DEE-8C21-282B1E066F53}" presName="connectorText" presStyleLbl="sibTrans2D1" presStyleIdx="2" presStyleCnt="3"/>
      <dgm:spPr/>
    </dgm:pt>
    <dgm:pt modelId="{2E14C3FF-DB5C-4362-B5A5-000EC0CBCE97}" type="pres">
      <dgm:prSet presAssocID="{FF2AF683-41F5-47CF-8C50-8E2EDC0D9D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3618F-25D1-44C1-A768-1C05F71E7044}" type="presOf" srcId="{FF2AF683-41F5-47CF-8C50-8E2EDC0D9D93}" destId="{2E14C3FF-DB5C-4362-B5A5-000EC0CBCE97}" srcOrd="0" destOrd="0" presId="urn:microsoft.com/office/officeart/2005/8/layout/process1"/>
    <dgm:cxn modelId="{7D6014F7-23D1-4301-9CE7-0627EFD15E6B}" type="presOf" srcId="{1773950C-C0B0-4D49-91E0-63F5A6A8BDA9}" destId="{4CB76957-40FE-4C55-B0BC-2BE9EC66F62C}" srcOrd="1" destOrd="0" presId="urn:microsoft.com/office/officeart/2005/8/layout/process1"/>
    <dgm:cxn modelId="{A2CFD06E-0DAA-40EF-8DB9-DC59ED0C9260}" type="presOf" srcId="{ABE65600-B958-4DEE-8C21-282B1E066F53}" destId="{2A00525E-DAFE-46B4-8A28-FB4F2E89ADA8}" srcOrd="0" destOrd="0" presId="urn:microsoft.com/office/officeart/2005/8/layout/process1"/>
    <dgm:cxn modelId="{52CFDA53-236E-4637-A580-D86F78186C84}" srcId="{B4AB89F2-3914-4BC4-9B8C-AEEEDD62BE7F}" destId="{A5B84093-C96B-4162-AC8C-AC814F3AD1BA}" srcOrd="0" destOrd="0" parTransId="{8404C763-E192-4035-9C97-4447D7E2BC97}" sibTransId="{598719D4-53FB-4C57-805C-FBCF62E12C5E}"/>
    <dgm:cxn modelId="{0FFF4E32-D756-466C-9C0C-9BE7F07A1E7D}" srcId="{B4AB89F2-3914-4BC4-9B8C-AEEEDD62BE7F}" destId="{007D808C-D6B1-4BC5-B9B5-29CC4427F55D}" srcOrd="1" destOrd="0" parTransId="{24D5B35F-52B8-4D56-B546-2A113720FF5A}" sibTransId="{1773950C-C0B0-4D49-91E0-63F5A6A8BDA9}"/>
    <dgm:cxn modelId="{B2CB3F14-DA1B-4FE0-A67A-46193A3AF02F}" type="presOf" srcId="{598719D4-53FB-4C57-805C-FBCF62E12C5E}" destId="{C6BBAB1C-8441-4ED1-9F7B-1AE83F583C7D}" srcOrd="0" destOrd="0" presId="urn:microsoft.com/office/officeart/2005/8/layout/process1"/>
    <dgm:cxn modelId="{D997F622-E1BC-44C1-8852-495E8BD17FB7}" type="presOf" srcId="{ABE65600-B958-4DEE-8C21-282B1E066F53}" destId="{73E1E310-1E66-4F51-8FA0-40F0FF6D3D21}" srcOrd="1" destOrd="0" presId="urn:microsoft.com/office/officeart/2005/8/layout/process1"/>
    <dgm:cxn modelId="{0E8B760D-AB17-4AC7-B5C9-A46298142E9D}" type="presOf" srcId="{A5B84093-C96B-4162-AC8C-AC814F3AD1BA}" destId="{2CCB3FBF-61E2-4489-9A2F-FAB5D6A8765A}" srcOrd="0" destOrd="0" presId="urn:microsoft.com/office/officeart/2005/8/layout/process1"/>
    <dgm:cxn modelId="{3802DB3B-DBCE-4732-A44B-7FB5B7FFDAB4}" type="presOf" srcId="{007D808C-D6B1-4BC5-B9B5-29CC4427F55D}" destId="{F82ABD8B-F336-419A-8ED9-2F319D067C56}" srcOrd="0" destOrd="0" presId="urn:microsoft.com/office/officeart/2005/8/layout/process1"/>
    <dgm:cxn modelId="{93F72CE7-4FAE-4943-940A-AFADA97E7851}" type="presOf" srcId="{740F6F24-BFD6-45CA-BBB5-CDBA27E96909}" destId="{FB687F3F-0590-4628-A043-32446B5DD71C}" srcOrd="0" destOrd="0" presId="urn:microsoft.com/office/officeart/2005/8/layout/process1"/>
    <dgm:cxn modelId="{2C32DC60-9392-4128-B914-AD8747838DE3}" type="presOf" srcId="{598719D4-53FB-4C57-805C-FBCF62E12C5E}" destId="{10D1C060-2DDC-4DB5-B36F-519BA4338E82}" srcOrd="1" destOrd="0" presId="urn:microsoft.com/office/officeart/2005/8/layout/process1"/>
    <dgm:cxn modelId="{86EAE598-7E34-4AE9-835E-44E31728BD7E}" type="presOf" srcId="{B4AB89F2-3914-4BC4-9B8C-AEEEDD62BE7F}" destId="{9929804A-F379-4BEC-96CA-626B73E0B4BB}" srcOrd="0" destOrd="0" presId="urn:microsoft.com/office/officeart/2005/8/layout/process1"/>
    <dgm:cxn modelId="{136E355B-9F1D-42E3-9393-25A62C52D6E6}" type="presOf" srcId="{1773950C-C0B0-4D49-91E0-63F5A6A8BDA9}" destId="{D7F30FBA-81D7-4F92-A987-120A33E90E02}" srcOrd="0" destOrd="0" presId="urn:microsoft.com/office/officeart/2005/8/layout/process1"/>
    <dgm:cxn modelId="{0F4D80D3-4209-4D86-9910-2853425D2A00}" srcId="{B4AB89F2-3914-4BC4-9B8C-AEEEDD62BE7F}" destId="{FF2AF683-41F5-47CF-8C50-8E2EDC0D9D93}" srcOrd="3" destOrd="0" parTransId="{231DB43F-012B-491D-B957-A5B86538E501}" sibTransId="{486FA0D1-3B24-41B0-960B-D052E370D589}"/>
    <dgm:cxn modelId="{8DEFAF52-2812-4E55-A6D8-304B3BDA3513}" srcId="{B4AB89F2-3914-4BC4-9B8C-AEEEDD62BE7F}" destId="{740F6F24-BFD6-45CA-BBB5-CDBA27E96909}" srcOrd="2" destOrd="0" parTransId="{F823AFFC-D8D4-4E65-82CE-E1832D0EB6F3}" sibTransId="{ABE65600-B958-4DEE-8C21-282B1E066F53}"/>
    <dgm:cxn modelId="{48212D1A-EB1E-4ECE-AB16-0858086D378B}" type="presParOf" srcId="{9929804A-F379-4BEC-96CA-626B73E0B4BB}" destId="{2CCB3FBF-61E2-4489-9A2F-FAB5D6A8765A}" srcOrd="0" destOrd="0" presId="urn:microsoft.com/office/officeart/2005/8/layout/process1"/>
    <dgm:cxn modelId="{92009462-1B18-4037-96B3-C2974556CABC}" type="presParOf" srcId="{9929804A-F379-4BEC-96CA-626B73E0B4BB}" destId="{C6BBAB1C-8441-4ED1-9F7B-1AE83F583C7D}" srcOrd="1" destOrd="0" presId="urn:microsoft.com/office/officeart/2005/8/layout/process1"/>
    <dgm:cxn modelId="{1208627B-17C9-42F4-87A2-A5469026A20F}" type="presParOf" srcId="{C6BBAB1C-8441-4ED1-9F7B-1AE83F583C7D}" destId="{10D1C060-2DDC-4DB5-B36F-519BA4338E82}" srcOrd="0" destOrd="0" presId="urn:microsoft.com/office/officeart/2005/8/layout/process1"/>
    <dgm:cxn modelId="{FDC8586E-FF31-434A-9FC3-4DD4C690CE3B}" type="presParOf" srcId="{9929804A-F379-4BEC-96CA-626B73E0B4BB}" destId="{F82ABD8B-F336-419A-8ED9-2F319D067C56}" srcOrd="2" destOrd="0" presId="urn:microsoft.com/office/officeart/2005/8/layout/process1"/>
    <dgm:cxn modelId="{ED7DD318-17B4-4312-8EB6-EB2F2294241C}" type="presParOf" srcId="{9929804A-F379-4BEC-96CA-626B73E0B4BB}" destId="{D7F30FBA-81D7-4F92-A987-120A33E90E02}" srcOrd="3" destOrd="0" presId="urn:microsoft.com/office/officeart/2005/8/layout/process1"/>
    <dgm:cxn modelId="{3E56E2BC-39B4-43DE-B11E-F0EA6E34F067}" type="presParOf" srcId="{D7F30FBA-81D7-4F92-A987-120A33E90E02}" destId="{4CB76957-40FE-4C55-B0BC-2BE9EC66F62C}" srcOrd="0" destOrd="0" presId="urn:microsoft.com/office/officeart/2005/8/layout/process1"/>
    <dgm:cxn modelId="{5F966244-30C5-4063-8B3F-4B2422514B60}" type="presParOf" srcId="{9929804A-F379-4BEC-96CA-626B73E0B4BB}" destId="{FB687F3F-0590-4628-A043-32446B5DD71C}" srcOrd="4" destOrd="0" presId="urn:microsoft.com/office/officeart/2005/8/layout/process1"/>
    <dgm:cxn modelId="{2442369B-6464-4F5F-8897-D92990D94DB9}" type="presParOf" srcId="{9929804A-F379-4BEC-96CA-626B73E0B4BB}" destId="{2A00525E-DAFE-46B4-8A28-FB4F2E89ADA8}" srcOrd="5" destOrd="0" presId="urn:microsoft.com/office/officeart/2005/8/layout/process1"/>
    <dgm:cxn modelId="{DB8F3993-6ECD-45A1-B7CE-3A0B2B1E4CD2}" type="presParOf" srcId="{2A00525E-DAFE-46B4-8A28-FB4F2E89ADA8}" destId="{73E1E310-1E66-4F51-8FA0-40F0FF6D3D21}" srcOrd="0" destOrd="0" presId="urn:microsoft.com/office/officeart/2005/8/layout/process1"/>
    <dgm:cxn modelId="{2CE47AB7-7719-4B40-BC36-B151812C767C}" type="presParOf" srcId="{9929804A-F379-4BEC-96CA-626B73E0B4BB}" destId="{2E14C3FF-DB5C-4362-B5A5-000EC0CBCE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96E159-40D3-414A-80F6-250B4D8BFD4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E5702974-0ED9-4643-BAC1-110A83A02B58}">
      <dgm:prSet phldrT="[Text]"/>
      <dgm:spPr/>
      <dgm:t>
        <a:bodyPr/>
        <a:lstStyle/>
        <a:p>
          <a:r>
            <a:rPr lang="en-US" dirty="0" smtClean="0"/>
            <a:t>Mapper output</a:t>
          </a:r>
          <a:endParaRPr lang="en-US" dirty="0"/>
        </a:p>
      </dgm:t>
    </dgm:pt>
    <dgm:pt modelId="{04E0E73D-15E7-4C78-AB3E-25665872F886}" type="parTrans" cxnId="{830DC654-9D76-46FE-ADBD-1E904728BC16}">
      <dgm:prSet/>
      <dgm:spPr/>
      <dgm:t>
        <a:bodyPr/>
        <a:lstStyle/>
        <a:p>
          <a:endParaRPr lang="en-US"/>
        </a:p>
      </dgm:t>
    </dgm:pt>
    <dgm:pt modelId="{4BFEE441-A433-4286-B540-F49EC5C239F8}" type="sibTrans" cxnId="{830DC654-9D76-46FE-ADBD-1E904728BC16}">
      <dgm:prSet/>
      <dgm:spPr/>
      <dgm:t>
        <a:bodyPr/>
        <a:lstStyle/>
        <a:p>
          <a:endParaRPr lang="en-US"/>
        </a:p>
      </dgm:t>
    </dgm:pt>
    <dgm:pt modelId="{32A4DBDD-6A40-41A5-8BFC-87F0A156C9F7}">
      <dgm:prSet phldrT="[Text]"/>
      <dgm:spPr/>
      <dgm:t>
        <a:bodyPr/>
        <a:lstStyle/>
        <a:p>
          <a:r>
            <a:rPr lang="en-US" dirty="0" err="1" smtClean="0"/>
            <a:t>tf-idf</a:t>
          </a:r>
          <a:r>
            <a:rPr lang="en-US" dirty="0" smtClean="0"/>
            <a:t> vectors</a:t>
          </a:r>
          <a:endParaRPr lang="en-US" dirty="0"/>
        </a:p>
      </dgm:t>
    </dgm:pt>
    <dgm:pt modelId="{1FC39C56-D9E5-4754-B776-89D996BBB99E}" type="parTrans" cxnId="{3F0A8112-CB4C-4220-A76A-591AD6CC239B}">
      <dgm:prSet/>
      <dgm:spPr/>
      <dgm:t>
        <a:bodyPr/>
        <a:lstStyle/>
        <a:p>
          <a:endParaRPr lang="en-US"/>
        </a:p>
      </dgm:t>
    </dgm:pt>
    <dgm:pt modelId="{0DFE6958-23C7-4DC3-B3CA-4064FEE42DFC}" type="sibTrans" cxnId="{3F0A8112-CB4C-4220-A76A-591AD6CC239B}">
      <dgm:prSet/>
      <dgm:spPr/>
      <dgm:t>
        <a:bodyPr/>
        <a:lstStyle/>
        <a:p>
          <a:endParaRPr lang="en-US"/>
        </a:p>
      </dgm:t>
    </dgm:pt>
    <dgm:pt modelId="{5A531D99-B84E-4AF3-A437-B8448FE4E2B9}">
      <dgm:prSet phldrT="[Text]"/>
      <dgm:spPr/>
      <dgm:t>
        <a:bodyPr/>
        <a:lstStyle/>
        <a:p>
          <a:r>
            <a:rPr lang="en-US" dirty="0" smtClean="0"/>
            <a:t>Emitted: (URL, </a:t>
          </a:r>
          <a:r>
            <a:rPr lang="en-US" dirty="0" err="1" smtClean="0"/>
            <a:t>tf-idf</a:t>
          </a:r>
          <a:r>
            <a:rPr lang="en-US" dirty="0" smtClean="0"/>
            <a:t> vector)</a:t>
          </a:r>
        </a:p>
        <a:p>
          <a:r>
            <a:rPr lang="en-US" dirty="0" smtClean="0"/>
            <a:t>In JSON.</a:t>
          </a:r>
          <a:endParaRPr lang="en-US" dirty="0"/>
        </a:p>
      </dgm:t>
    </dgm:pt>
    <dgm:pt modelId="{1D605A95-D13E-488D-ADB8-CE5AFC00AF23}" type="parTrans" cxnId="{AE8624F8-4BE8-4032-B704-C9521473D0D5}">
      <dgm:prSet/>
      <dgm:spPr/>
      <dgm:t>
        <a:bodyPr/>
        <a:lstStyle/>
        <a:p>
          <a:endParaRPr lang="en-US"/>
        </a:p>
      </dgm:t>
    </dgm:pt>
    <dgm:pt modelId="{8933FFE8-EDB2-4C29-B310-A01A92F37602}" type="sibTrans" cxnId="{AE8624F8-4BE8-4032-B704-C9521473D0D5}">
      <dgm:prSet/>
      <dgm:spPr/>
      <dgm:t>
        <a:bodyPr/>
        <a:lstStyle/>
        <a:p>
          <a:endParaRPr lang="en-US"/>
        </a:p>
      </dgm:t>
    </dgm:pt>
    <dgm:pt modelId="{2B3ED628-E4B6-4798-BE01-D41BCE33D47D}" type="pres">
      <dgm:prSet presAssocID="{3096E159-40D3-414A-80F6-250B4D8BFD47}" presName="Name0" presStyleCnt="0">
        <dgm:presLayoutVars>
          <dgm:dir/>
          <dgm:resizeHandles val="exact"/>
        </dgm:presLayoutVars>
      </dgm:prSet>
      <dgm:spPr/>
    </dgm:pt>
    <dgm:pt modelId="{57822964-2392-40EC-85E4-20F152301F81}" type="pres">
      <dgm:prSet presAssocID="{E5702974-0ED9-4643-BAC1-110A83A02B58}" presName="node" presStyleLbl="node1" presStyleIdx="0" presStyleCnt="3">
        <dgm:presLayoutVars>
          <dgm:bulletEnabled val="1"/>
        </dgm:presLayoutVars>
      </dgm:prSet>
      <dgm:spPr/>
    </dgm:pt>
    <dgm:pt modelId="{6C1FC4BC-1E72-496C-A0C3-422352D72408}" type="pres">
      <dgm:prSet presAssocID="{4BFEE441-A433-4286-B540-F49EC5C239F8}" presName="sibTrans" presStyleLbl="sibTrans2D1" presStyleIdx="0" presStyleCnt="2"/>
      <dgm:spPr/>
    </dgm:pt>
    <dgm:pt modelId="{22BE713E-402A-4492-8E6F-23C36AA26DE6}" type="pres">
      <dgm:prSet presAssocID="{4BFEE441-A433-4286-B540-F49EC5C239F8}" presName="connectorText" presStyleLbl="sibTrans2D1" presStyleIdx="0" presStyleCnt="2"/>
      <dgm:spPr/>
    </dgm:pt>
    <dgm:pt modelId="{01E74070-BC89-4E6C-B7B6-2C389AC66633}" type="pres">
      <dgm:prSet presAssocID="{32A4DBDD-6A40-41A5-8BFC-87F0A156C9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0E2EA-7CD7-4A75-9991-ABAA1449AC7D}" type="pres">
      <dgm:prSet presAssocID="{0DFE6958-23C7-4DC3-B3CA-4064FEE42DFC}" presName="sibTrans" presStyleLbl="sibTrans2D1" presStyleIdx="1" presStyleCnt="2"/>
      <dgm:spPr/>
    </dgm:pt>
    <dgm:pt modelId="{7D1F9921-E645-45D0-9105-0FAFB0428E2D}" type="pres">
      <dgm:prSet presAssocID="{0DFE6958-23C7-4DC3-B3CA-4064FEE42DFC}" presName="connectorText" presStyleLbl="sibTrans2D1" presStyleIdx="1" presStyleCnt="2"/>
      <dgm:spPr/>
    </dgm:pt>
    <dgm:pt modelId="{201AA08F-03A7-47E4-BE01-E48D1FAB16DA}" type="pres">
      <dgm:prSet presAssocID="{5A531D99-B84E-4AF3-A437-B8448FE4E2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8ED4C2-44CD-4FDC-AD26-44BCE46A6958}" type="presOf" srcId="{32A4DBDD-6A40-41A5-8BFC-87F0A156C9F7}" destId="{01E74070-BC89-4E6C-B7B6-2C389AC66633}" srcOrd="0" destOrd="0" presId="urn:microsoft.com/office/officeart/2005/8/layout/process1"/>
    <dgm:cxn modelId="{AE8624F8-4BE8-4032-B704-C9521473D0D5}" srcId="{3096E159-40D3-414A-80F6-250B4D8BFD47}" destId="{5A531D99-B84E-4AF3-A437-B8448FE4E2B9}" srcOrd="2" destOrd="0" parTransId="{1D605A95-D13E-488D-ADB8-CE5AFC00AF23}" sibTransId="{8933FFE8-EDB2-4C29-B310-A01A92F37602}"/>
    <dgm:cxn modelId="{60E91877-EF16-4413-B98B-B86A9F10EA30}" type="presOf" srcId="{0DFE6958-23C7-4DC3-B3CA-4064FEE42DFC}" destId="{B640E2EA-7CD7-4A75-9991-ABAA1449AC7D}" srcOrd="0" destOrd="0" presId="urn:microsoft.com/office/officeart/2005/8/layout/process1"/>
    <dgm:cxn modelId="{B534C948-4EFB-4B3B-BAEF-AC208D422F16}" type="presOf" srcId="{E5702974-0ED9-4643-BAC1-110A83A02B58}" destId="{57822964-2392-40EC-85E4-20F152301F81}" srcOrd="0" destOrd="0" presId="urn:microsoft.com/office/officeart/2005/8/layout/process1"/>
    <dgm:cxn modelId="{85EABAA7-D7A4-4AB7-B22B-9712989B93F0}" type="presOf" srcId="{5A531D99-B84E-4AF3-A437-B8448FE4E2B9}" destId="{201AA08F-03A7-47E4-BE01-E48D1FAB16DA}" srcOrd="0" destOrd="0" presId="urn:microsoft.com/office/officeart/2005/8/layout/process1"/>
    <dgm:cxn modelId="{830DC654-9D76-46FE-ADBD-1E904728BC16}" srcId="{3096E159-40D3-414A-80F6-250B4D8BFD47}" destId="{E5702974-0ED9-4643-BAC1-110A83A02B58}" srcOrd="0" destOrd="0" parTransId="{04E0E73D-15E7-4C78-AB3E-25665872F886}" sibTransId="{4BFEE441-A433-4286-B540-F49EC5C239F8}"/>
    <dgm:cxn modelId="{C663987D-0204-4D51-BCB5-6781FFC544DE}" type="presOf" srcId="{0DFE6958-23C7-4DC3-B3CA-4064FEE42DFC}" destId="{7D1F9921-E645-45D0-9105-0FAFB0428E2D}" srcOrd="1" destOrd="0" presId="urn:microsoft.com/office/officeart/2005/8/layout/process1"/>
    <dgm:cxn modelId="{3F0A8112-CB4C-4220-A76A-591AD6CC239B}" srcId="{3096E159-40D3-414A-80F6-250B4D8BFD47}" destId="{32A4DBDD-6A40-41A5-8BFC-87F0A156C9F7}" srcOrd="1" destOrd="0" parTransId="{1FC39C56-D9E5-4754-B776-89D996BBB99E}" sibTransId="{0DFE6958-23C7-4DC3-B3CA-4064FEE42DFC}"/>
    <dgm:cxn modelId="{05F15B23-488E-4657-95E0-C5A2DDB81C8E}" type="presOf" srcId="{3096E159-40D3-414A-80F6-250B4D8BFD47}" destId="{2B3ED628-E4B6-4798-BE01-D41BCE33D47D}" srcOrd="0" destOrd="0" presId="urn:microsoft.com/office/officeart/2005/8/layout/process1"/>
    <dgm:cxn modelId="{A50BDEDF-E043-42B0-9EAD-297975E613AD}" type="presOf" srcId="{4BFEE441-A433-4286-B540-F49EC5C239F8}" destId="{22BE713E-402A-4492-8E6F-23C36AA26DE6}" srcOrd="1" destOrd="0" presId="urn:microsoft.com/office/officeart/2005/8/layout/process1"/>
    <dgm:cxn modelId="{ED8C808E-F974-44FB-8450-39F467C7B685}" type="presOf" srcId="{4BFEE441-A433-4286-B540-F49EC5C239F8}" destId="{6C1FC4BC-1E72-496C-A0C3-422352D72408}" srcOrd="0" destOrd="0" presId="urn:microsoft.com/office/officeart/2005/8/layout/process1"/>
    <dgm:cxn modelId="{6EEFC292-3BE3-4245-A4FB-E2F6E9B3CDC3}" type="presParOf" srcId="{2B3ED628-E4B6-4798-BE01-D41BCE33D47D}" destId="{57822964-2392-40EC-85E4-20F152301F81}" srcOrd="0" destOrd="0" presId="urn:microsoft.com/office/officeart/2005/8/layout/process1"/>
    <dgm:cxn modelId="{FA1863FB-7880-4EA5-87DD-976E569D67C0}" type="presParOf" srcId="{2B3ED628-E4B6-4798-BE01-D41BCE33D47D}" destId="{6C1FC4BC-1E72-496C-A0C3-422352D72408}" srcOrd="1" destOrd="0" presId="urn:microsoft.com/office/officeart/2005/8/layout/process1"/>
    <dgm:cxn modelId="{BC55DE40-2CB0-44C7-A76A-2E9CECDFAD68}" type="presParOf" srcId="{6C1FC4BC-1E72-496C-A0C3-422352D72408}" destId="{22BE713E-402A-4492-8E6F-23C36AA26DE6}" srcOrd="0" destOrd="0" presId="urn:microsoft.com/office/officeart/2005/8/layout/process1"/>
    <dgm:cxn modelId="{CF572A77-A54E-466A-9D60-9374D2D85906}" type="presParOf" srcId="{2B3ED628-E4B6-4798-BE01-D41BCE33D47D}" destId="{01E74070-BC89-4E6C-B7B6-2C389AC66633}" srcOrd="2" destOrd="0" presId="urn:microsoft.com/office/officeart/2005/8/layout/process1"/>
    <dgm:cxn modelId="{4B5B3D09-8F15-4490-8600-452852A023DD}" type="presParOf" srcId="{2B3ED628-E4B6-4798-BE01-D41BCE33D47D}" destId="{B640E2EA-7CD7-4A75-9991-ABAA1449AC7D}" srcOrd="3" destOrd="0" presId="urn:microsoft.com/office/officeart/2005/8/layout/process1"/>
    <dgm:cxn modelId="{FBC8C38B-2DBB-4317-AD0B-D1543D146C58}" type="presParOf" srcId="{B640E2EA-7CD7-4A75-9991-ABAA1449AC7D}" destId="{7D1F9921-E645-45D0-9105-0FAFB0428E2D}" srcOrd="0" destOrd="0" presId="urn:microsoft.com/office/officeart/2005/8/layout/process1"/>
    <dgm:cxn modelId="{65FD2B57-3937-4960-8758-4450164422AF}" type="presParOf" srcId="{2B3ED628-E4B6-4798-BE01-D41BCE33D47D}" destId="{201AA08F-03A7-47E4-BE01-E48D1FAB16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B3FBF-61E2-4489-9A2F-FAB5D6A8765A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articles.csv </a:t>
          </a:r>
          <a:endParaRPr lang="en-US" sz="1700" kern="1200" dirty="0"/>
        </a:p>
      </dsp:txBody>
      <dsp:txXfrm>
        <a:off x="40127" y="1605038"/>
        <a:ext cx="1949441" cy="1141260"/>
      </dsp:txXfrm>
    </dsp:sp>
    <dsp:sp modelId="{C6BBAB1C-8441-4ED1-9F7B-1AE83F583C7D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227119" y="2025346"/>
        <a:ext cx="299835" cy="300644"/>
      </dsp:txXfrm>
    </dsp:sp>
    <dsp:sp modelId="{F82ABD8B-F336-419A-8ED9-2F319D067C56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clean_text</a:t>
          </a:r>
          <a:r>
            <a:rPr lang="en-US" sz="1700" kern="1200" dirty="0" smtClean="0"/>
            <a:t>() on each abstract</a:t>
          </a:r>
          <a:endParaRPr lang="en-US" sz="1700" kern="1200" dirty="0"/>
        </a:p>
      </dsp:txBody>
      <dsp:txXfrm>
        <a:off x="2868761" y="1605038"/>
        <a:ext cx="1949441" cy="1141260"/>
      </dsp:txXfrm>
    </dsp:sp>
    <dsp:sp modelId="{D7F30FBA-81D7-4F92-A987-120A33E90E02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055754" y="2025346"/>
        <a:ext cx="299835" cy="300644"/>
      </dsp:txXfrm>
    </dsp:sp>
    <dsp:sp modelId="{FB687F3F-0590-4628-A043-32446B5DD71C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Word counting</a:t>
          </a:r>
          <a:endParaRPr lang="en-US" sz="1700" kern="1200" dirty="0"/>
        </a:p>
      </dsp:txBody>
      <dsp:txXfrm>
        <a:off x="5697396" y="1605038"/>
        <a:ext cx="1949441" cy="1141260"/>
      </dsp:txXfrm>
    </dsp:sp>
    <dsp:sp modelId="{2A00525E-DAFE-46B4-8A28-FB4F2E89ADA8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884389" y="2025346"/>
        <a:ext cx="299835" cy="300644"/>
      </dsp:txXfrm>
    </dsp:sp>
    <dsp:sp modelId="{2E14C3FF-DB5C-4362-B5A5-000EC0CBCE97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Emit: (URL,WORD,COUNT)</a:t>
          </a:r>
          <a:br>
            <a:rPr lang="en-US" sz="1700" kern="1200" dirty="0" smtClean="0"/>
          </a:br>
          <a:r>
            <a:rPr lang="en-US" sz="1700" kern="1200" dirty="0" smtClean="0"/>
            <a:t>Separated by tabs. URL is key.</a:t>
          </a:r>
          <a:endParaRPr lang="en-US" sz="1700" kern="1200" dirty="0"/>
        </a:p>
      </dsp:txBody>
      <dsp:txXfrm>
        <a:off x="8526031" y="1605038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22964-2392-40EC-85E4-20F152301F81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Mapper output</a:t>
          </a:r>
          <a:endParaRPr lang="en-US" sz="2800" kern="1200" dirty="0"/>
        </a:p>
      </dsp:txBody>
      <dsp:txXfrm>
        <a:off x="57787" y="1395494"/>
        <a:ext cx="2665308" cy="1560349"/>
      </dsp:txXfrm>
    </dsp:sp>
    <dsp:sp modelId="{6C1FC4BC-1E72-496C-A0C3-422352D7240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047880" y="1970146"/>
        <a:ext cx="409940" cy="411044"/>
      </dsp:txXfrm>
    </dsp:sp>
    <dsp:sp modelId="{01E74070-BC89-4E6C-B7B6-2C389AC66633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tf-idf</a:t>
          </a:r>
          <a:r>
            <a:rPr lang="en-US" sz="2800" kern="1200" dirty="0" smtClean="0"/>
            <a:t> vectors</a:t>
          </a:r>
          <a:endParaRPr lang="en-US" sz="2800" kern="1200" dirty="0"/>
        </a:p>
      </dsp:txBody>
      <dsp:txXfrm>
        <a:off x="3925145" y="1395494"/>
        <a:ext cx="2665308" cy="1560349"/>
      </dsp:txXfrm>
    </dsp:sp>
    <dsp:sp modelId="{B640E2EA-7CD7-4A75-9991-ABAA1449AC7D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915239" y="1970146"/>
        <a:ext cx="409940" cy="411044"/>
      </dsp:txXfrm>
    </dsp:sp>
    <dsp:sp modelId="{201AA08F-03A7-47E4-BE01-E48D1FAB16DA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Emitted: (URL, </a:t>
          </a:r>
          <a:r>
            <a:rPr lang="en-US" sz="2800" kern="1200" dirty="0" err="1" smtClean="0"/>
            <a:t>tf-idf</a:t>
          </a:r>
          <a:r>
            <a:rPr lang="en-US" sz="2800" kern="1200" dirty="0" smtClean="0"/>
            <a:t> vector)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 JSON.</a:t>
          </a:r>
          <a:endParaRPr lang="en-US" sz="28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7B6C-FFAE-4713-B2F5-BEB258B08390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nunno@cs.un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nunno/big-data-nyt-tf-i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api/nltk.stem.html#module-nltk.stem.por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York Times Article Abstract Analysis using Hadoop and NLTK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Lucas </a:t>
            </a:r>
            <a:r>
              <a:rPr lang="en-US" dirty="0" smtClean="0"/>
              <a:t>Nunno (</a:t>
            </a:r>
            <a:r>
              <a:rPr lang="en-US" dirty="0" smtClean="0">
                <a:hlinkClick r:id="rId2"/>
              </a:rPr>
              <a:t>lnunno@cs.un</a:t>
            </a:r>
            <a:r>
              <a:rPr lang="en-US" dirty="0" smtClean="0">
                <a:hlinkClick r:id="rId2"/>
              </a:rPr>
              <a:t>m.edu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Part 3: Clustering and Visualization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 the source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github.com/lnunno/big-data-nyt-tf-idf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91" y="4655060"/>
            <a:ext cx="2134217" cy="17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 Acquisition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the python </a:t>
            </a:r>
            <a:r>
              <a:rPr lang="en-US" b="1" dirty="0" smtClean="0"/>
              <a:t>requests </a:t>
            </a:r>
            <a:r>
              <a:rPr lang="en-US" dirty="0" smtClean="0"/>
              <a:t>module. </a:t>
            </a:r>
          </a:p>
          <a:p>
            <a:pPr lvl="1"/>
            <a:r>
              <a:rPr lang="en-US" dirty="0" smtClean="0"/>
              <a:t>Used the offset parameter to load new pages of abstracts and slept 1/8</a:t>
            </a:r>
            <a:r>
              <a:rPr lang="en-US" baseline="30000" dirty="0" smtClean="0"/>
              <a:t>th</a:t>
            </a:r>
            <a:r>
              <a:rPr lang="en-US" dirty="0" smtClean="0"/>
              <a:t> of a second between each request to abide by the NYT API terms of use.</a:t>
            </a:r>
          </a:p>
          <a:p>
            <a:r>
              <a:rPr lang="en-US" dirty="0" smtClean="0"/>
              <a:t>Loaded JSON response into python dictionary and then exported as a single large JSON file containing all the articles and all metadata. (</a:t>
            </a:r>
            <a:r>
              <a:rPr lang="en-US" b="1" dirty="0" smtClean="0"/>
              <a:t>~40,000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a separate script, I export this JSON data to a CSV file with the </a:t>
            </a:r>
            <a:r>
              <a:rPr lang="en-US" dirty="0" err="1" smtClean="0"/>
              <a:t>docIDs</a:t>
            </a:r>
            <a:r>
              <a:rPr lang="en-US" dirty="0" smtClean="0"/>
              <a:t>, URLs, and abstracts.</a:t>
            </a:r>
          </a:p>
          <a:p>
            <a:pPr lvl="1"/>
            <a:r>
              <a:rPr lang="en-US" dirty="0" smtClean="0"/>
              <a:t>This is also where I check for </a:t>
            </a:r>
            <a:r>
              <a:rPr lang="en-US" b="1" dirty="0" smtClean="0"/>
              <a:t>duplicates</a:t>
            </a:r>
            <a:r>
              <a:rPr lang="en-US" dirty="0" smtClean="0"/>
              <a:t>. I have a set of URLs that the exporter has seen, if this URL is in this set the program prints a warning and does not export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Preprocessing and </a:t>
            </a:r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python natural language toolkit (NLTK) module for most of the preprocessing tasks. The algorithm is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Convert text to lowercase.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punctuation and numbers.</a:t>
            </a:r>
          </a:p>
          <a:p>
            <a:pPr lvl="2"/>
            <a:r>
              <a:rPr lang="en-US" dirty="0" smtClean="0"/>
              <a:t>Simple regex substitution: </a:t>
            </a:r>
          </a:p>
          <a:p>
            <a:pPr marL="914400" lvl="2" indent="0">
              <a:buNone/>
            </a:pP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remove_pattern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i="0" dirty="0" smtClean="0"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'[^a-z\s]'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See: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nltk.corpus.stopwords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Stem all the remaining words.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http://www.nltk.org/api/nltk.stem.html#module-nltk.stem.porter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Output the cleaned abstract.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4233" y="2433099"/>
            <a:ext cx="5104737" cy="3108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/>
              <a:t>Hadoop mapper</a:t>
            </a: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940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parallelized in Hadoop?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is constructed of each document, the words it contains, and the frequencies of these words – this is all provided from the mapper.</a:t>
            </a:r>
          </a:p>
          <a:p>
            <a:r>
              <a:rPr lang="en-US" dirty="0" smtClean="0"/>
              <a:t>Frequency matrix is constructed for all documents.</a:t>
            </a:r>
          </a:p>
          <a:p>
            <a:pPr lvl="1"/>
            <a:r>
              <a:rPr lang="en-US" dirty="0" smtClean="0"/>
              <a:t>Items without entries are filled with zeroes.</a:t>
            </a:r>
          </a:p>
          <a:p>
            <a:r>
              <a:rPr lang="en-US" dirty="0" smtClean="0"/>
              <a:t>Augmented (normalized) frequency matrix is calculated. </a:t>
            </a:r>
            <a:endParaRPr lang="en-US" dirty="0"/>
          </a:p>
          <a:p>
            <a:pPr lvl="1"/>
            <a:r>
              <a:rPr lang="en-US" dirty="0" smtClean="0"/>
              <a:t>This removes the bias for longer documents.</a:t>
            </a:r>
          </a:p>
          <a:p>
            <a:endParaRPr lang="en-US" dirty="0" smtClean="0"/>
          </a:p>
        </p:txBody>
      </p:sp>
      <p:pic>
        <p:nvPicPr>
          <p:cNvPr id="102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65125"/>
            <a:ext cx="5857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gmented frequ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91" y="4482841"/>
            <a:ext cx="4300004" cy="6658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13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(contd.)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 vector is calculated by counting the number of non-zero items on each row.</a:t>
            </a:r>
          </a:p>
          <a:p>
            <a:r>
              <a:rPr lang="en-US" dirty="0" smtClean="0"/>
              <a:t>From these data structures we can calculate the inverse document frequency (</a:t>
            </a:r>
            <a:r>
              <a:rPr lang="en-US" dirty="0" err="1" smtClean="0"/>
              <a:t>idf</a:t>
            </a:r>
            <a:r>
              <a:rPr lang="en-US" dirty="0" smtClean="0"/>
              <a:t>) vector.</a:t>
            </a:r>
          </a:p>
          <a:p>
            <a:r>
              <a:rPr lang="en-US" dirty="0" smtClean="0"/>
              <a:t>From this, we multiply the normalized frequency matrix with the </a:t>
            </a:r>
            <a:r>
              <a:rPr lang="en-US" dirty="0" err="1" smtClean="0"/>
              <a:t>idf</a:t>
            </a:r>
            <a:r>
              <a:rPr lang="en-US" dirty="0" smtClean="0"/>
              <a:t> vector to calculate the </a:t>
            </a:r>
            <a:r>
              <a:rPr lang="en-US" dirty="0" err="1" smtClean="0"/>
              <a:t>tf-idf</a:t>
            </a:r>
            <a:r>
              <a:rPr lang="en-US" dirty="0" smtClean="0"/>
              <a:t> matrix.</a:t>
            </a:r>
          </a:p>
          <a:p>
            <a:endParaRPr lang="en-US" dirty="0" smtClean="0"/>
          </a:p>
        </p:txBody>
      </p:sp>
      <p:pic>
        <p:nvPicPr>
          <p:cNvPr id="102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65125"/>
            <a:ext cx="5857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f-i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131" y="3164488"/>
            <a:ext cx="2994583" cy="512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31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7858" y="2356022"/>
            <a:ext cx="3196283" cy="3476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Hadoop reducer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parallelized in Hadoop?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724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3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400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New York Times Article Abstract Analysis using Hadoop and NLTK</vt:lpstr>
      <vt:lpstr>Part 1: Data Acquisition</vt:lpstr>
      <vt:lpstr>Data acquisition</vt:lpstr>
      <vt:lpstr>Part 2: Preprocessing and tf-idf</vt:lpstr>
      <vt:lpstr>Preprocessing</vt:lpstr>
      <vt:lpstr>How is this parallelized in Hadoop?</vt:lpstr>
      <vt:lpstr>tf-idf </vt:lpstr>
      <vt:lpstr>tf-idf (contd.) </vt:lpstr>
      <vt:lpstr>How is this parallelized in Hadoop?</vt:lpstr>
      <vt:lpstr>Part 3: Clustering and Visualization</vt:lpstr>
      <vt:lpstr>Clustering</vt:lpstr>
      <vt:lpstr>Visualization</vt:lpstr>
      <vt:lpstr> 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Article Abstract Analysis using Hadoop and NLTK</dc:title>
  <dc:creator>Lucas Nunno</dc:creator>
  <cp:lastModifiedBy>Lucas Nunno</cp:lastModifiedBy>
  <cp:revision>21</cp:revision>
  <dcterms:created xsi:type="dcterms:W3CDTF">2014-10-05T23:03:03Z</dcterms:created>
  <dcterms:modified xsi:type="dcterms:W3CDTF">2014-10-11T17:57:39Z</dcterms:modified>
</cp:coreProperties>
</file>