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3" r:id="rId5"/>
    <p:sldId id="258" r:id="rId6"/>
    <p:sldId id="269" r:id="rId7"/>
    <p:sldId id="265" r:id="rId8"/>
    <p:sldId id="261" r:id="rId9"/>
    <p:sldId id="270" r:id="rId10"/>
    <p:sldId id="268" r:id="rId11"/>
    <p:sldId id="266" r:id="rId12"/>
    <p:sldId id="264" r:id="rId13"/>
    <p:sldId id="259" r:id="rId14"/>
    <p:sldId id="271" r:id="rId15"/>
    <p:sldId id="272" r:id="rId16"/>
    <p:sldId id="273" r:id="rId17"/>
    <p:sldId id="275" r:id="rId18"/>
    <p:sldId id="274" r:id="rId19"/>
    <p:sldId id="26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articles.csv 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err="1" smtClean="0"/>
            <a:t>clean_text</a:t>
          </a:r>
          <a:r>
            <a:rPr lang="en-US" dirty="0" smtClean="0"/>
            <a:t>() on each abstract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smtClean="0"/>
            <a:t>Emit: (URL,WORD,COUNT)</a:t>
          </a:r>
          <a:br>
            <a:rPr lang="en-US" dirty="0" smtClean="0"/>
          </a:br>
          <a:r>
            <a:rPr lang="en-US" dirty="0" smtClean="0"/>
            <a:t>Separated by tabs. URL is key.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Word counting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FD06E-0DAA-40EF-8DB9-DC59ED0C9260}" type="presOf" srcId="{ABE65600-B958-4DEE-8C21-282B1E066F53}" destId="{2A00525E-DAFE-46B4-8A28-FB4F2E89ADA8}" srcOrd="0" destOrd="0" presId="urn:microsoft.com/office/officeart/2005/8/layout/process1"/>
    <dgm:cxn modelId="{D997F622-E1BC-44C1-8852-495E8BD17FB7}" type="presOf" srcId="{ABE65600-B958-4DEE-8C21-282B1E066F53}" destId="{73E1E310-1E66-4F51-8FA0-40F0FF6D3D21}" srcOrd="1" destOrd="0" presId="urn:microsoft.com/office/officeart/2005/8/layout/process1"/>
    <dgm:cxn modelId="{0E8B760D-AB17-4AC7-B5C9-A46298142E9D}" type="presOf" srcId="{A5B84093-C96B-4162-AC8C-AC814F3AD1BA}" destId="{2CCB3FBF-61E2-4489-9A2F-FAB5D6A8765A}" srcOrd="0" destOrd="0" presId="urn:microsoft.com/office/officeart/2005/8/layout/process1"/>
    <dgm:cxn modelId="{B2CB3F14-DA1B-4FE0-A67A-46193A3AF02F}" type="presOf" srcId="{598719D4-53FB-4C57-805C-FBCF62E12C5E}" destId="{C6BBAB1C-8441-4ED1-9F7B-1AE83F583C7D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136E355B-9F1D-42E3-9393-25A62C52D6E6}" type="presOf" srcId="{1773950C-C0B0-4D49-91E0-63F5A6A8BDA9}" destId="{D7F30FBA-81D7-4F92-A987-120A33E90E02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2C32DC60-9392-4128-B914-AD8747838DE3}" type="presOf" srcId="{598719D4-53FB-4C57-805C-FBCF62E12C5E}" destId="{10D1C060-2DDC-4DB5-B36F-519BA4338E82}" srcOrd="1" destOrd="0" presId="urn:microsoft.com/office/officeart/2005/8/layout/process1"/>
    <dgm:cxn modelId="{7D6014F7-23D1-4301-9CE7-0627EFD15E6B}" type="presOf" srcId="{1773950C-C0B0-4D49-91E0-63F5A6A8BDA9}" destId="{4CB76957-40FE-4C55-B0BC-2BE9EC66F62C}" srcOrd="1" destOrd="0" presId="urn:microsoft.com/office/officeart/2005/8/layout/process1"/>
    <dgm:cxn modelId="{BC73618F-25D1-44C1-A768-1C05F71E7044}" type="presOf" srcId="{FF2AF683-41F5-47CF-8C50-8E2EDC0D9D93}" destId="{2E14C3FF-DB5C-4362-B5A5-000EC0CBCE97}" srcOrd="0" destOrd="0" presId="urn:microsoft.com/office/officeart/2005/8/layout/process1"/>
    <dgm:cxn modelId="{86EAE598-7E34-4AE9-835E-44E31728BD7E}" type="presOf" srcId="{B4AB89F2-3914-4BC4-9B8C-AEEEDD62BE7F}" destId="{9929804A-F379-4BEC-96CA-626B73E0B4BB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3802DB3B-DBCE-4732-A44B-7FB5B7FFDAB4}" type="presOf" srcId="{007D808C-D6B1-4BC5-B9B5-29CC4427F55D}" destId="{F82ABD8B-F336-419A-8ED9-2F319D067C56}" srcOrd="0" destOrd="0" presId="urn:microsoft.com/office/officeart/2005/8/layout/process1"/>
    <dgm:cxn modelId="{93F72CE7-4FAE-4943-940A-AFADA97E7851}" type="presOf" srcId="{740F6F24-BFD6-45CA-BBB5-CDBA27E96909}" destId="{FB687F3F-0590-4628-A043-32446B5DD71C}" srcOrd="0" destOrd="0" presId="urn:microsoft.com/office/officeart/2005/8/layout/process1"/>
    <dgm:cxn modelId="{48212D1A-EB1E-4ECE-AB16-0858086D378B}" type="presParOf" srcId="{9929804A-F379-4BEC-96CA-626B73E0B4BB}" destId="{2CCB3FBF-61E2-4489-9A2F-FAB5D6A8765A}" srcOrd="0" destOrd="0" presId="urn:microsoft.com/office/officeart/2005/8/layout/process1"/>
    <dgm:cxn modelId="{92009462-1B18-4037-96B3-C2974556CABC}" type="presParOf" srcId="{9929804A-F379-4BEC-96CA-626B73E0B4BB}" destId="{C6BBAB1C-8441-4ED1-9F7B-1AE83F583C7D}" srcOrd="1" destOrd="0" presId="urn:microsoft.com/office/officeart/2005/8/layout/process1"/>
    <dgm:cxn modelId="{1208627B-17C9-42F4-87A2-A5469026A20F}" type="presParOf" srcId="{C6BBAB1C-8441-4ED1-9F7B-1AE83F583C7D}" destId="{10D1C060-2DDC-4DB5-B36F-519BA4338E82}" srcOrd="0" destOrd="0" presId="urn:microsoft.com/office/officeart/2005/8/layout/process1"/>
    <dgm:cxn modelId="{FDC8586E-FF31-434A-9FC3-4DD4C690CE3B}" type="presParOf" srcId="{9929804A-F379-4BEC-96CA-626B73E0B4BB}" destId="{F82ABD8B-F336-419A-8ED9-2F319D067C56}" srcOrd="2" destOrd="0" presId="urn:microsoft.com/office/officeart/2005/8/layout/process1"/>
    <dgm:cxn modelId="{ED7DD318-17B4-4312-8EB6-EB2F2294241C}" type="presParOf" srcId="{9929804A-F379-4BEC-96CA-626B73E0B4BB}" destId="{D7F30FBA-81D7-4F92-A987-120A33E90E02}" srcOrd="3" destOrd="0" presId="urn:microsoft.com/office/officeart/2005/8/layout/process1"/>
    <dgm:cxn modelId="{3E56E2BC-39B4-43DE-B11E-F0EA6E34F067}" type="presParOf" srcId="{D7F30FBA-81D7-4F92-A987-120A33E90E02}" destId="{4CB76957-40FE-4C55-B0BC-2BE9EC66F62C}" srcOrd="0" destOrd="0" presId="urn:microsoft.com/office/officeart/2005/8/layout/process1"/>
    <dgm:cxn modelId="{5F966244-30C5-4063-8B3F-4B2422514B60}" type="presParOf" srcId="{9929804A-F379-4BEC-96CA-626B73E0B4BB}" destId="{FB687F3F-0590-4628-A043-32446B5DD71C}" srcOrd="4" destOrd="0" presId="urn:microsoft.com/office/officeart/2005/8/layout/process1"/>
    <dgm:cxn modelId="{2442369B-6464-4F5F-8897-D92990D94DB9}" type="presParOf" srcId="{9929804A-F379-4BEC-96CA-626B73E0B4BB}" destId="{2A00525E-DAFE-46B4-8A28-FB4F2E89ADA8}" srcOrd="5" destOrd="0" presId="urn:microsoft.com/office/officeart/2005/8/layout/process1"/>
    <dgm:cxn modelId="{DB8F3993-6ECD-45A1-B7CE-3A0B2B1E4CD2}" type="presParOf" srcId="{2A00525E-DAFE-46B4-8A28-FB4F2E89ADA8}" destId="{73E1E310-1E66-4F51-8FA0-40F0FF6D3D21}" srcOrd="0" destOrd="0" presId="urn:microsoft.com/office/officeart/2005/8/layout/process1"/>
    <dgm:cxn modelId="{2CE47AB7-7719-4B40-BC36-B151812C767C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(URL,WORD,COUNT)  From previous mapper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smtClean="0"/>
            <a:t>Count how many documents each word appears in.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err="1" smtClean="0"/>
            <a:t>doc_freq.json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Count the total number of words (N)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E04D6-B9B3-46B5-B3E5-0292145B7BD0}" type="presOf" srcId="{598719D4-53FB-4C57-805C-FBCF62E12C5E}" destId="{C6BBAB1C-8441-4ED1-9F7B-1AE83F583C7D}" srcOrd="0" destOrd="0" presId="urn:microsoft.com/office/officeart/2005/8/layout/process1"/>
    <dgm:cxn modelId="{CFA4DC70-64D9-4A53-81E1-0874A094CBE3}" type="presOf" srcId="{A5B84093-C96B-4162-AC8C-AC814F3AD1BA}" destId="{2CCB3FBF-61E2-4489-9A2F-FAB5D6A8765A}" srcOrd="0" destOrd="0" presId="urn:microsoft.com/office/officeart/2005/8/layout/process1"/>
    <dgm:cxn modelId="{72E807B1-186A-4E29-8C67-2CB534FB9E9C}" type="presOf" srcId="{FF2AF683-41F5-47CF-8C50-8E2EDC0D9D93}" destId="{2E14C3FF-DB5C-4362-B5A5-000EC0CBCE97}" srcOrd="0" destOrd="0" presId="urn:microsoft.com/office/officeart/2005/8/layout/process1"/>
    <dgm:cxn modelId="{DF4FB3F6-E1EF-41EA-B31B-3BFFE1FBAEBF}" type="presOf" srcId="{1773950C-C0B0-4D49-91E0-63F5A6A8BDA9}" destId="{D7F30FBA-81D7-4F92-A987-120A33E90E02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EE358B8B-162E-48A4-99DC-D55A8443945A}" type="presOf" srcId="{B4AB89F2-3914-4BC4-9B8C-AEEEDD62BE7F}" destId="{9929804A-F379-4BEC-96CA-626B73E0B4BB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5A8F0D42-027A-4C11-B5C4-D7BD72207ECD}" type="presOf" srcId="{740F6F24-BFD6-45CA-BBB5-CDBA27E96909}" destId="{FB687F3F-0590-4628-A043-32446B5DD71C}" srcOrd="0" destOrd="0" presId="urn:microsoft.com/office/officeart/2005/8/layout/process1"/>
    <dgm:cxn modelId="{19ED2705-73E4-4028-83AD-34B376617935}" type="presOf" srcId="{ABE65600-B958-4DEE-8C21-282B1E066F53}" destId="{73E1E310-1E66-4F51-8FA0-40F0FF6D3D21}" srcOrd="1" destOrd="0" presId="urn:microsoft.com/office/officeart/2005/8/layout/process1"/>
    <dgm:cxn modelId="{2813AD69-B199-4887-9B6A-5FB3B1E989C0}" type="presOf" srcId="{598719D4-53FB-4C57-805C-FBCF62E12C5E}" destId="{10D1C060-2DDC-4DB5-B36F-519BA4338E82}" srcOrd="1" destOrd="0" presId="urn:microsoft.com/office/officeart/2005/8/layout/process1"/>
    <dgm:cxn modelId="{5A3F9CD2-7CD3-4A1E-8615-85F7C3C87A3A}" type="presOf" srcId="{007D808C-D6B1-4BC5-B9B5-29CC4427F55D}" destId="{F82ABD8B-F336-419A-8ED9-2F319D067C56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9668756B-9ED2-4557-BC99-319C377DE486}" type="presOf" srcId="{1773950C-C0B0-4D49-91E0-63F5A6A8BDA9}" destId="{4CB76957-40FE-4C55-B0BC-2BE9EC66F62C}" srcOrd="1" destOrd="0" presId="urn:microsoft.com/office/officeart/2005/8/layout/process1"/>
    <dgm:cxn modelId="{BFA4B7C8-103B-4210-9D98-D386EDECA68F}" type="presOf" srcId="{ABE65600-B958-4DEE-8C21-282B1E066F53}" destId="{2A00525E-DAFE-46B4-8A28-FB4F2E89ADA8}" srcOrd="0" destOrd="0" presId="urn:microsoft.com/office/officeart/2005/8/layout/process1"/>
    <dgm:cxn modelId="{9189C0D8-A408-4110-972D-655DF164A4BF}" type="presParOf" srcId="{9929804A-F379-4BEC-96CA-626B73E0B4BB}" destId="{2CCB3FBF-61E2-4489-9A2F-FAB5D6A8765A}" srcOrd="0" destOrd="0" presId="urn:microsoft.com/office/officeart/2005/8/layout/process1"/>
    <dgm:cxn modelId="{E890371B-14A5-42EE-8499-9B7ADB0966D7}" type="presParOf" srcId="{9929804A-F379-4BEC-96CA-626B73E0B4BB}" destId="{C6BBAB1C-8441-4ED1-9F7B-1AE83F583C7D}" srcOrd="1" destOrd="0" presId="urn:microsoft.com/office/officeart/2005/8/layout/process1"/>
    <dgm:cxn modelId="{A4A5238E-46F7-4A02-BEEC-3153D2929699}" type="presParOf" srcId="{C6BBAB1C-8441-4ED1-9F7B-1AE83F583C7D}" destId="{10D1C060-2DDC-4DB5-B36F-519BA4338E82}" srcOrd="0" destOrd="0" presId="urn:microsoft.com/office/officeart/2005/8/layout/process1"/>
    <dgm:cxn modelId="{2F074A84-5B01-4A9C-872F-3B43D8FC4F5D}" type="presParOf" srcId="{9929804A-F379-4BEC-96CA-626B73E0B4BB}" destId="{F82ABD8B-F336-419A-8ED9-2F319D067C56}" srcOrd="2" destOrd="0" presId="urn:microsoft.com/office/officeart/2005/8/layout/process1"/>
    <dgm:cxn modelId="{32E68AEE-8DEF-4BB6-AFC4-167C04263714}" type="presParOf" srcId="{9929804A-F379-4BEC-96CA-626B73E0B4BB}" destId="{D7F30FBA-81D7-4F92-A987-120A33E90E02}" srcOrd="3" destOrd="0" presId="urn:microsoft.com/office/officeart/2005/8/layout/process1"/>
    <dgm:cxn modelId="{8BB4455B-103A-4579-899D-08A303D15030}" type="presParOf" srcId="{D7F30FBA-81D7-4F92-A987-120A33E90E02}" destId="{4CB76957-40FE-4C55-B0BC-2BE9EC66F62C}" srcOrd="0" destOrd="0" presId="urn:microsoft.com/office/officeart/2005/8/layout/process1"/>
    <dgm:cxn modelId="{86531D94-BAA7-48B6-BC89-1421028C0D0B}" type="presParOf" srcId="{9929804A-F379-4BEC-96CA-626B73E0B4BB}" destId="{FB687F3F-0590-4628-A043-32446B5DD71C}" srcOrd="4" destOrd="0" presId="urn:microsoft.com/office/officeart/2005/8/layout/process1"/>
    <dgm:cxn modelId="{217CDAA5-11E3-4789-A4FD-4665020FDC76}" type="presParOf" srcId="{9929804A-F379-4BEC-96CA-626B73E0B4BB}" destId="{2A00525E-DAFE-46B4-8A28-FB4F2E89ADA8}" srcOrd="5" destOrd="0" presId="urn:microsoft.com/office/officeart/2005/8/layout/process1"/>
    <dgm:cxn modelId="{B2C79A28-6BFC-4F1C-9778-629553EC38F4}" type="presParOf" srcId="{2A00525E-DAFE-46B4-8A28-FB4F2E89ADA8}" destId="{73E1E310-1E66-4F51-8FA0-40F0FF6D3D21}" srcOrd="0" destOrd="0" presId="urn:microsoft.com/office/officeart/2005/8/layout/process1"/>
    <dgm:cxn modelId="{A53F25E6-A6DF-49DC-BAEB-37D80E954831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6E159-40D3-414A-80F6-250B4D8BFD4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5702974-0ED9-4643-BAC1-110A83A02B58}">
      <dgm:prSet phldrT="[Text]"/>
      <dgm:spPr/>
      <dgm:t>
        <a:bodyPr/>
        <a:lstStyle/>
        <a:p>
          <a:r>
            <a:rPr lang="en-US" dirty="0" smtClean="0"/>
            <a:t>(URL,WORD,COUNT)</a:t>
          </a:r>
          <a:endParaRPr lang="en-US" dirty="0"/>
        </a:p>
      </dgm:t>
    </dgm:pt>
    <dgm:pt modelId="{04E0E73D-15E7-4C78-AB3E-25665872F886}" type="parTrans" cxnId="{830DC654-9D76-46FE-ADBD-1E904728BC16}">
      <dgm:prSet/>
      <dgm:spPr/>
      <dgm:t>
        <a:bodyPr/>
        <a:lstStyle/>
        <a:p>
          <a:endParaRPr lang="en-US"/>
        </a:p>
      </dgm:t>
    </dgm:pt>
    <dgm:pt modelId="{4BFEE441-A433-4286-B540-F49EC5C239F8}" type="sibTrans" cxnId="{830DC654-9D76-46FE-ADBD-1E904728BC16}">
      <dgm:prSet/>
      <dgm:spPr/>
      <dgm:t>
        <a:bodyPr/>
        <a:lstStyle/>
        <a:p>
          <a:endParaRPr lang="en-US"/>
        </a:p>
      </dgm:t>
    </dgm:pt>
    <dgm:pt modelId="{32A4DBDD-6A40-41A5-8BFC-87F0A156C9F7}">
      <dgm:prSet phldrT="[Text]"/>
      <dgm:spPr/>
      <dgm:t>
        <a:bodyPr/>
        <a:lstStyle/>
        <a:p>
          <a:r>
            <a:rPr lang="en-US" dirty="0" err="1" smtClean="0"/>
            <a:t>tf-idf</a:t>
          </a:r>
          <a:r>
            <a:rPr lang="en-US" dirty="0" smtClean="0"/>
            <a:t> vectors</a:t>
          </a:r>
          <a:endParaRPr lang="en-US" dirty="0"/>
        </a:p>
      </dgm:t>
    </dgm:pt>
    <dgm:pt modelId="{1FC39C56-D9E5-4754-B776-89D996BBB99E}" type="parTrans" cxnId="{3F0A8112-CB4C-4220-A76A-591AD6CC239B}">
      <dgm:prSet/>
      <dgm:spPr/>
      <dgm:t>
        <a:bodyPr/>
        <a:lstStyle/>
        <a:p>
          <a:endParaRPr lang="en-US"/>
        </a:p>
      </dgm:t>
    </dgm:pt>
    <dgm:pt modelId="{0DFE6958-23C7-4DC3-B3CA-4064FEE42DFC}" type="sibTrans" cxnId="{3F0A8112-CB4C-4220-A76A-591AD6CC239B}">
      <dgm:prSet/>
      <dgm:spPr/>
      <dgm:t>
        <a:bodyPr/>
        <a:lstStyle/>
        <a:p>
          <a:endParaRPr lang="en-US"/>
        </a:p>
      </dgm:t>
    </dgm:pt>
    <dgm:pt modelId="{5A531D99-B84E-4AF3-A437-B8448FE4E2B9}">
      <dgm:prSet phldrT="[Text]"/>
      <dgm:spPr/>
      <dgm:t>
        <a:bodyPr/>
        <a:lstStyle/>
        <a:p>
          <a:r>
            <a:rPr lang="en-US" dirty="0" smtClean="0"/>
            <a:t>Emitted: (URL, </a:t>
          </a:r>
          <a:r>
            <a:rPr lang="en-US" dirty="0" err="1" smtClean="0"/>
            <a:t>tf-idf</a:t>
          </a:r>
          <a:r>
            <a:rPr lang="en-US" dirty="0" smtClean="0"/>
            <a:t> vector)</a:t>
          </a:r>
        </a:p>
        <a:p>
          <a:r>
            <a:rPr lang="en-US" dirty="0" smtClean="0"/>
            <a:t>In JSON.</a:t>
          </a:r>
          <a:endParaRPr lang="en-US" dirty="0"/>
        </a:p>
      </dgm:t>
    </dgm:pt>
    <dgm:pt modelId="{1D605A95-D13E-488D-ADB8-CE5AFC00AF23}" type="parTrans" cxnId="{AE8624F8-4BE8-4032-B704-C9521473D0D5}">
      <dgm:prSet/>
      <dgm:spPr/>
      <dgm:t>
        <a:bodyPr/>
        <a:lstStyle/>
        <a:p>
          <a:endParaRPr lang="en-US"/>
        </a:p>
      </dgm:t>
    </dgm:pt>
    <dgm:pt modelId="{8933FFE8-EDB2-4C29-B310-A01A92F37602}" type="sibTrans" cxnId="{AE8624F8-4BE8-4032-B704-C9521473D0D5}">
      <dgm:prSet/>
      <dgm:spPr/>
      <dgm:t>
        <a:bodyPr/>
        <a:lstStyle/>
        <a:p>
          <a:endParaRPr lang="en-US"/>
        </a:p>
      </dgm:t>
    </dgm:pt>
    <dgm:pt modelId="{2B3ED628-E4B6-4798-BE01-D41BCE33D47D}" type="pres">
      <dgm:prSet presAssocID="{3096E159-40D3-414A-80F6-250B4D8BFD47}" presName="Name0" presStyleCnt="0">
        <dgm:presLayoutVars>
          <dgm:dir/>
          <dgm:resizeHandles val="exact"/>
        </dgm:presLayoutVars>
      </dgm:prSet>
      <dgm:spPr/>
    </dgm:pt>
    <dgm:pt modelId="{57822964-2392-40EC-85E4-20F152301F81}" type="pres">
      <dgm:prSet presAssocID="{E5702974-0ED9-4643-BAC1-110A83A02B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FC4BC-1E72-496C-A0C3-422352D72408}" type="pres">
      <dgm:prSet presAssocID="{4BFEE441-A433-4286-B540-F49EC5C239F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BE713E-402A-4492-8E6F-23C36AA26DE6}" type="pres">
      <dgm:prSet presAssocID="{4BFEE441-A433-4286-B540-F49EC5C239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E74070-BC89-4E6C-B7B6-2C389AC66633}" type="pres">
      <dgm:prSet presAssocID="{32A4DBDD-6A40-41A5-8BFC-87F0A156C9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E2EA-7CD7-4A75-9991-ABAA1449AC7D}" type="pres">
      <dgm:prSet presAssocID="{0DFE6958-23C7-4DC3-B3CA-4064FEE42DF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1F9921-E645-45D0-9105-0FAFB0428E2D}" type="pres">
      <dgm:prSet presAssocID="{0DFE6958-23C7-4DC3-B3CA-4064FEE42DF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01AA08F-03A7-47E4-BE01-E48D1FAB16DA}" type="pres">
      <dgm:prSet presAssocID="{5A531D99-B84E-4AF3-A437-B8448FE4E2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15B23-488E-4657-95E0-C5A2DDB81C8E}" type="presOf" srcId="{3096E159-40D3-414A-80F6-250B4D8BFD47}" destId="{2B3ED628-E4B6-4798-BE01-D41BCE33D47D}" srcOrd="0" destOrd="0" presId="urn:microsoft.com/office/officeart/2005/8/layout/process1"/>
    <dgm:cxn modelId="{A50BDEDF-E043-42B0-9EAD-297975E613AD}" type="presOf" srcId="{4BFEE441-A433-4286-B540-F49EC5C239F8}" destId="{22BE713E-402A-4492-8E6F-23C36AA26DE6}" srcOrd="1" destOrd="0" presId="urn:microsoft.com/office/officeart/2005/8/layout/process1"/>
    <dgm:cxn modelId="{AE8624F8-4BE8-4032-B704-C9521473D0D5}" srcId="{3096E159-40D3-414A-80F6-250B4D8BFD47}" destId="{5A531D99-B84E-4AF3-A437-B8448FE4E2B9}" srcOrd="2" destOrd="0" parTransId="{1D605A95-D13E-488D-ADB8-CE5AFC00AF23}" sibTransId="{8933FFE8-EDB2-4C29-B310-A01A92F37602}"/>
    <dgm:cxn modelId="{C663987D-0204-4D51-BCB5-6781FFC544DE}" type="presOf" srcId="{0DFE6958-23C7-4DC3-B3CA-4064FEE42DFC}" destId="{7D1F9921-E645-45D0-9105-0FAFB0428E2D}" srcOrd="1" destOrd="0" presId="urn:microsoft.com/office/officeart/2005/8/layout/process1"/>
    <dgm:cxn modelId="{85EABAA7-D7A4-4AB7-B22B-9712989B93F0}" type="presOf" srcId="{5A531D99-B84E-4AF3-A437-B8448FE4E2B9}" destId="{201AA08F-03A7-47E4-BE01-E48D1FAB16DA}" srcOrd="0" destOrd="0" presId="urn:microsoft.com/office/officeart/2005/8/layout/process1"/>
    <dgm:cxn modelId="{ED8C808E-F974-44FB-8450-39F467C7B685}" type="presOf" srcId="{4BFEE441-A433-4286-B540-F49EC5C239F8}" destId="{6C1FC4BC-1E72-496C-A0C3-422352D72408}" srcOrd="0" destOrd="0" presId="urn:microsoft.com/office/officeart/2005/8/layout/process1"/>
    <dgm:cxn modelId="{60E91877-EF16-4413-B98B-B86A9F10EA30}" type="presOf" srcId="{0DFE6958-23C7-4DC3-B3CA-4064FEE42DFC}" destId="{B640E2EA-7CD7-4A75-9991-ABAA1449AC7D}" srcOrd="0" destOrd="0" presId="urn:microsoft.com/office/officeart/2005/8/layout/process1"/>
    <dgm:cxn modelId="{B534C948-4EFB-4B3B-BAEF-AC208D422F16}" type="presOf" srcId="{E5702974-0ED9-4643-BAC1-110A83A02B58}" destId="{57822964-2392-40EC-85E4-20F152301F81}" srcOrd="0" destOrd="0" presId="urn:microsoft.com/office/officeart/2005/8/layout/process1"/>
    <dgm:cxn modelId="{830DC654-9D76-46FE-ADBD-1E904728BC16}" srcId="{3096E159-40D3-414A-80F6-250B4D8BFD47}" destId="{E5702974-0ED9-4643-BAC1-110A83A02B58}" srcOrd="0" destOrd="0" parTransId="{04E0E73D-15E7-4C78-AB3E-25665872F886}" sibTransId="{4BFEE441-A433-4286-B540-F49EC5C239F8}"/>
    <dgm:cxn modelId="{E38ED4C2-44CD-4FDC-AD26-44BCE46A6958}" type="presOf" srcId="{32A4DBDD-6A40-41A5-8BFC-87F0A156C9F7}" destId="{01E74070-BC89-4E6C-B7B6-2C389AC66633}" srcOrd="0" destOrd="0" presId="urn:microsoft.com/office/officeart/2005/8/layout/process1"/>
    <dgm:cxn modelId="{3F0A8112-CB4C-4220-A76A-591AD6CC239B}" srcId="{3096E159-40D3-414A-80F6-250B4D8BFD47}" destId="{32A4DBDD-6A40-41A5-8BFC-87F0A156C9F7}" srcOrd="1" destOrd="0" parTransId="{1FC39C56-D9E5-4754-B776-89D996BBB99E}" sibTransId="{0DFE6958-23C7-4DC3-B3CA-4064FEE42DFC}"/>
    <dgm:cxn modelId="{6EEFC292-3BE3-4245-A4FB-E2F6E9B3CDC3}" type="presParOf" srcId="{2B3ED628-E4B6-4798-BE01-D41BCE33D47D}" destId="{57822964-2392-40EC-85E4-20F152301F81}" srcOrd="0" destOrd="0" presId="urn:microsoft.com/office/officeart/2005/8/layout/process1"/>
    <dgm:cxn modelId="{FA1863FB-7880-4EA5-87DD-976E569D67C0}" type="presParOf" srcId="{2B3ED628-E4B6-4798-BE01-D41BCE33D47D}" destId="{6C1FC4BC-1E72-496C-A0C3-422352D72408}" srcOrd="1" destOrd="0" presId="urn:microsoft.com/office/officeart/2005/8/layout/process1"/>
    <dgm:cxn modelId="{BC55DE40-2CB0-44C7-A76A-2E9CECDFAD68}" type="presParOf" srcId="{6C1FC4BC-1E72-496C-A0C3-422352D72408}" destId="{22BE713E-402A-4492-8E6F-23C36AA26DE6}" srcOrd="0" destOrd="0" presId="urn:microsoft.com/office/officeart/2005/8/layout/process1"/>
    <dgm:cxn modelId="{CF572A77-A54E-466A-9D60-9374D2D85906}" type="presParOf" srcId="{2B3ED628-E4B6-4798-BE01-D41BCE33D47D}" destId="{01E74070-BC89-4E6C-B7B6-2C389AC66633}" srcOrd="2" destOrd="0" presId="urn:microsoft.com/office/officeart/2005/8/layout/process1"/>
    <dgm:cxn modelId="{4B5B3D09-8F15-4490-8600-452852A023DD}" type="presParOf" srcId="{2B3ED628-E4B6-4798-BE01-D41BCE33D47D}" destId="{B640E2EA-7CD7-4A75-9991-ABAA1449AC7D}" srcOrd="3" destOrd="0" presId="urn:microsoft.com/office/officeart/2005/8/layout/process1"/>
    <dgm:cxn modelId="{FBC8C38B-2DBB-4317-AD0B-D1543D146C58}" type="presParOf" srcId="{B640E2EA-7CD7-4A75-9991-ABAA1449AC7D}" destId="{7D1F9921-E645-45D0-9105-0FAFB0428E2D}" srcOrd="0" destOrd="0" presId="urn:microsoft.com/office/officeart/2005/8/layout/process1"/>
    <dgm:cxn modelId="{65FD2B57-3937-4960-8758-4450164422AF}" type="presParOf" srcId="{2B3ED628-E4B6-4798-BE01-D41BCE33D47D}" destId="{201AA08F-03A7-47E4-BE01-E48D1FAB16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nunno@cs.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nunno/big-data-nyt-tf-i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#module-nltk.stem.po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Times Article Abstract Analysis using Hadoop and 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Lucas Nunno (</a:t>
            </a:r>
            <a:r>
              <a:rPr lang="en-US" dirty="0" smtClean="0">
                <a:hlinkClick r:id="rId2"/>
              </a:rPr>
              <a:t>lnunno@cs.unm.edu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 vector is calculated in a reducer by counting the number of unique documents that each term appears in.</a:t>
            </a:r>
          </a:p>
          <a:p>
            <a:r>
              <a:rPr lang="en-US" dirty="0"/>
              <a:t>We then multiply each normalized term frequency vector with the </a:t>
            </a:r>
            <a:r>
              <a:rPr lang="en-US" dirty="0" err="1"/>
              <a:t>idf</a:t>
            </a:r>
            <a:r>
              <a:rPr lang="en-US" dirty="0"/>
              <a:t> vector to calculate each document’s </a:t>
            </a:r>
            <a:r>
              <a:rPr lang="en-US" dirty="0" err="1"/>
              <a:t>tf-idf</a:t>
            </a:r>
            <a:r>
              <a:rPr lang="en-US" dirty="0"/>
              <a:t> vector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special implementation detail is that we remove all nonzero entries and only output the information where the </a:t>
            </a:r>
            <a:r>
              <a:rPr lang="en-US" dirty="0" err="1" smtClean="0"/>
              <a:t>tf-idf</a:t>
            </a:r>
            <a:r>
              <a:rPr lang="en-US" dirty="0" smtClean="0"/>
              <a:t> score is zero. This saves a massive amount of space and time. Every </a:t>
            </a:r>
            <a:r>
              <a:rPr lang="en-US" dirty="0" err="1" smtClean="0"/>
              <a:t>tf-idf</a:t>
            </a:r>
            <a:r>
              <a:rPr lang="en-US" dirty="0" smtClean="0"/>
              <a:t> vector is very sparse.</a:t>
            </a:r>
            <a:endParaRPr lang="en-US" dirty="0"/>
          </a:p>
          <a:p>
            <a:r>
              <a:rPr lang="en-US" dirty="0" smtClean="0"/>
              <a:t>From these data structures we can calculate the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 vector.</a:t>
            </a:r>
          </a:p>
          <a:p>
            <a:endParaRPr lang="en-US" dirty="0" smtClean="0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f-i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17" y="5402139"/>
            <a:ext cx="2994583" cy="512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7858" y="2356022"/>
            <a:ext cx="3196283" cy="3476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Hadoop mapper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50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parallelized in Hadoop?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87554" y="4922939"/>
            <a:ext cx="2016890" cy="818834"/>
            <a:chOff x="9242" y="1346949"/>
            <a:chExt cx="2762398" cy="1657439"/>
          </a:xfrm>
        </p:grpSpPr>
        <p:sp>
          <p:nvSpPr>
            <p:cNvPr id="7" name="Rounded Rectangle 6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/>
                <a:t>d</a:t>
              </a:r>
              <a:r>
                <a:rPr lang="en-US" sz="2300" kern="1200" dirty="0" err="1" smtClean="0"/>
                <a:t>oc_freq.json</a:t>
              </a:r>
              <a:endParaRPr lang="en-US" sz="23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02127" y="5168978"/>
            <a:ext cx="33055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matching reducer. Mapping is all that’s needed. Internally, we just use the Apache </a:t>
            </a:r>
            <a:r>
              <a:rPr lang="en-US" dirty="0" err="1" smtClean="0"/>
              <a:t>IdentityReducer</a:t>
            </a:r>
            <a:r>
              <a:rPr lang="en-US" dirty="0" smtClean="0"/>
              <a:t> in the Streaming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Part 3: Clustering and Visualization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that we have the </a:t>
            </a:r>
            <a:r>
              <a:rPr lang="en-US" dirty="0" err="1"/>
              <a:t>tf-idf</a:t>
            </a:r>
            <a:r>
              <a:rPr lang="en-US" dirty="0"/>
              <a:t> vectors, how do we cluster?</a:t>
            </a:r>
          </a:p>
        </p:txBody>
      </p:sp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Spark makes it (relatively) easy to do distributed clustering.</a:t>
            </a:r>
          </a:p>
          <a:p>
            <a:r>
              <a:rPr lang="en-US" dirty="0" smtClean="0"/>
              <a:t>The API for Spark allows for a text file to be stored in a distributed manner.</a:t>
            </a:r>
          </a:p>
          <a:p>
            <a:r>
              <a:rPr lang="en-US" dirty="0" smtClean="0"/>
              <a:t>We use the previously calculated </a:t>
            </a:r>
            <a:r>
              <a:rPr lang="en-US" dirty="0" err="1" smtClean="0"/>
              <a:t>tf-idf</a:t>
            </a:r>
            <a:r>
              <a:rPr lang="en-US" dirty="0" smtClean="0"/>
              <a:t> vectors and transform them into </a:t>
            </a:r>
            <a:r>
              <a:rPr lang="en-US" dirty="0" err="1" smtClean="0"/>
              <a:t>Apche</a:t>
            </a:r>
            <a:r>
              <a:rPr lang="en-US" dirty="0" smtClean="0"/>
              <a:t> Spark’s own </a:t>
            </a:r>
            <a:r>
              <a:rPr lang="en-US" dirty="0" err="1" smtClean="0"/>
              <a:t>SparseVectors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Spark’s </a:t>
            </a:r>
            <a:r>
              <a:rPr lang="en-US" dirty="0" err="1" smtClean="0"/>
              <a:t>MLlib</a:t>
            </a:r>
            <a:r>
              <a:rPr lang="en-US" dirty="0" smtClean="0"/>
              <a:t> module is then used for distributed K-means clustering.</a:t>
            </a:r>
          </a:p>
          <a:p>
            <a:pPr lvl="1"/>
            <a:r>
              <a:rPr lang="en-US" dirty="0" smtClean="0"/>
              <a:t>This uses the </a:t>
            </a:r>
            <a:r>
              <a:rPr lang="en-US" dirty="0" err="1" smtClean="0"/>
              <a:t>SparseVectors</a:t>
            </a:r>
            <a:r>
              <a:rPr lang="en-US" dirty="0" smtClean="0"/>
              <a:t> that we created and can rapidly separate the vectors into clusters.</a:t>
            </a:r>
          </a:p>
          <a:p>
            <a:r>
              <a:rPr lang="en-US" dirty="0" smtClean="0"/>
              <a:t>The centroids of the K-means model were analyzed to determine the most discriminative terms per cluster.</a:t>
            </a:r>
          </a:p>
          <a:p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14858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K-means?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from it being the only clustering algorithm available in Spark (which is a good reason), it is one of 	the most popular clustering algorithms available and used in production in many Big Data applications.</a:t>
            </a:r>
          </a:p>
          <a:p>
            <a:r>
              <a:rPr lang="en-US" dirty="0" smtClean="0"/>
              <a:t>The Mahout K-means algorithm was also considered, but Apache Spark offered an easier set-up and a Python API so it was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Can easily tweak the k value.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easily tweak the number of iterations and see if this improves the solution.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Implementation is simple and easy to understand.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Will find a local error minimum.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Widely used.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Must pick the appropriate K value.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to choose how many iterations to perform.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probably not find the optimal solution.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Sensitive to outliers.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clusters?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look at the sections in the New York Times (right), there are around 20 primary sections of the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initially started out at 20 clusters and then quantitatively analyzed how the number of clusters affected the results.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532614"/>
            <a:ext cx="5324475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number of clusters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3"/>
            <a:ext cx="6172200" cy="46291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cluster contains a vector of the 20 highest discriminative terms for that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</a:t>
            </a:r>
            <a:r>
              <a:rPr lang="en-US" dirty="0" smtClean="0"/>
              <a:t>how the average is </a:t>
            </a:r>
            <a:r>
              <a:rPr lang="en-US" smtClean="0"/>
              <a:t>maximized </a:t>
            </a:r>
            <a:r>
              <a:rPr lang="en-US" smtClean="0"/>
              <a:t>at 14 </a:t>
            </a:r>
            <a:r>
              <a:rPr lang="en-US" dirty="0" smtClean="0"/>
              <a:t>clusters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these results, we will be using the 14 clusters found to have the highest average discriminative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3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when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sample size is relatively small (~40k) and not all sections may be represented sufficiently.</a:t>
            </a:r>
          </a:p>
          <a:p>
            <a:r>
              <a:rPr lang="en-US" dirty="0" smtClean="0"/>
              <a:t>Sampling methodology.</a:t>
            </a:r>
          </a:p>
          <a:p>
            <a:pPr lvl="1"/>
            <a:r>
              <a:rPr lang="en-US" dirty="0" smtClean="0"/>
              <a:t>It is highly dependent on which articles were being produced the most at the time of collection. We did not discriminate on the types of articles found. </a:t>
            </a:r>
          </a:p>
          <a:p>
            <a:pPr lvl="1"/>
            <a:r>
              <a:rPr lang="en-US" dirty="0" smtClean="0"/>
              <a:t>This is a combination of the limitations of the New York Times API and the methodology employed in this study.</a:t>
            </a:r>
          </a:p>
          <a:p>
            <a:r>
              <a:rPr lang="en-US" dirty="0" smtClean="0"/>
              <a:t>This may help to explain some of the results. Some clusters seem to be much more informative than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 the source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github.com/lnunno/big-data-nyt-tf-idf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1" y="4655060"/>
            <a:ext cx="2134217" cy="1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python </a:t>
            </a:r>
            <a:r>
              <a:rPr lang="en-US" b="1" dirty="0" smtClean="0"/>
              <a:t>requests </a:t>
            </a:r>
            <a:r>
              <a:rPr lang="en-US" dirty="0" smtClean="0"/>
              <a:t>module. </a:t>
            </a:r>
          </a:p>
          <a:p>
            <a:pPr lvl="1"/>
            <a:r>
              <a:rPr lang="en-US" dirty="0" smtClean="0"/>
              <a:t>Used the offset parameter to load new pages of abstracts and slept 1/8</a:t>
            </a:r>
            <a:r>
              <a:rPr lang="en-US" baseline="30000" dirty="0" smtClean="0"/>
              <a:t>th</a:t>
            </a:r>
            <a:r>
              <a:rPr lang="en-US" dirty="0" smtClean="0"/>
              <a:t> of a second between each request to abide by the NYT API terms of use.</a:t>
            </a:r>
          </a:p>
          <a:p>
            <a:r>
              <a:rPr lang="en-US" dirty="0" smtClean="0"/>
              <a:t>Loaded JSON response into python dictionary and then exported as a single large JSON file containing all the articles and all metadata. (</a:t>
            </a:r>
            <a:r>
              <a:rPr lang="en-US" b="1" dirty="0" smtClean="0"/>
              <a:t>~40,000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a separate script, I export this JSON data to a CSV file with the </a:t>
            </a:r>
            <a:r>
              <a:rPr lang="en-US" dirty="0" err="1" smtClean="0"/>
              <a:t>docIDs</a:t>
            </a:r>
            <a:r>
              <a:rPr lang="en-US" dirty="0" smtClean="0"/>
              <a:t>, URLs, and abstracts.</a:t>
            </a:r>
          </a:p>
          <a:p>
            <a:pPr lvl="1"/>
            <a:r>
              <a:rPr lang="en-US" dirty="0" smtClean="0"/>
              <a:t>This is also where I check for </a:t>
            </a:r>
            <a:r>
              <a:rPr lang="en-US" b="1" dirty="0" smtClean="0"/>
              <a:t>duplicates</a:t>
            </a:r>
            <a:r>
              <a:rPr lang="en-US" dirty="0" smtClean="0"/>
              <a:t>. I have a set of URLs that the exporter has seen, if this URL is in this set the program prints a warning and does not export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Preprocessing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python natural language toolkit (NLTK) module for most of the preprocessing tasks. The algorithm is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Convert text to lowercase.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punctuation and numbers.</a:t>
            </a:r>
          </a:p>
          <a:p>
            <a:pPr lvl="2"/>
            <a:r>
              <a:rPr lang="en-US" dirty="0" smtClean="0"/>
              <a:t>Simple regex substitution: </a:t>
            </a:r>
          </a:p>
          <a:p>
            <a:pPr marL="914400" lvl="2" indent="0">
              <a:buNone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remove_pattern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r'[^a-z\s]'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See: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nltk.corpus.stopwords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Stem all the remaining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http://www.nltk.org/api/nltk.stem.html#module-nltk.stem.porter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the cleaned abstract.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r>
              <a:rPr lang="en-US" dirty="0" smtClean="0"/>
              <a:t> is broken up into a couple of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 frequency map reduce job.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frequency and calculating the total number of documents. Done as a separate map reduce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mapper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40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Hadoop? – Term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Dictionary is constructed of each document, the words it contains, and the frequencies of these words – this is all provided from the mapper.</a:t>
                </a:r>
              </a:p>
              <a:p>
                <a:r>
                  <a:rPr lang="en-US" dirty="0" smtClean="0"/>
                  <a:t>A pandas Series is constructed for all documents. This is sparse, because it specifies the entries which are non-zero.</a:t>
                </a:r>
              </a:p>
              <a:p>
                <a:r>
                  <a:rPr lang="en-US" dirty="0" smtClean="0"/>
                  <a:t>Augmented (normalized) term frequency vector is calculated.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This removes the bias for longer documents.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reducer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09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Hadoop? – Doc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5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942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New York Times Article Abstract Analysis using Hadoop and NLTK</vt:lpstr>
      <vt:lpstr>Part 1: Data Acquisition</vt:lpstr>
      <vt:lpstr>Data acquisition</vt:lpstr>
      <vt:lpstr>Part 2: Preprocessing and tf-idf</vt:lpstr>
      <vt:lpstr>Preprocessing</vt:lpstr>
      <vt:lpstr>tf-idf is broken up into a couple of stages</vt:lpstr>
      <vt:lpstr>How is this parallelized in Hadoop? – Term frequency</vt:lpstr>
      <vt:lpstr>Term frequency</vt:lpstr>
      <vt:lpstr>How is this parallelized in Hadoop? – Doc frequency</vt:lpstr>
      <vt:lpstr>df and tf-idf</vt:lpstr>
      <vt:lpstr>How is this parallelized in Hadoop?</vt:lpstr>
      <vt:lpstr>Part 3: Clustering and Visualization</vt:lpstr>
      <vt:lpstr>Clustering methodology</vt:lpstr>
      <vt:lpstr>Why K-means?</vt:lpstr>
      <vt:lpstr>K-means pros and cons</vt:lpstr>
      <vt:lpstr>How many clusters?</vt:lpstr>
      <vt:lpstr>Analysis on number of clusters</vt:lpstr>
      <vt:lpstr>Things to consider when clustering</vt:lpstr>
      <vt:lpstr>Visualization</vt:lpstr>
      <vt:lpstr>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 Abstract Analysis using Hadoop and NLTK</dc:title>
  <dc:creator>Lucas Nunno</dc:creator>
  <cp:lastModifiedBy>Lucas Nunno</cp:lastModifiedBy>
  <cp:revision>71</cp:revision>
  <dcterms:created xsi:type="dcterms:W3CDTF">2014-10-05T23:03:03Z</dcterms:created>
  <dcterms:modified xsi:type="dcterms:W3CDTF">2014-10-18T19:42:12Z</dcterms:modified>
</cp:coreProperties>
</file>