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8" r:id="rId11"/>
    <p:sldId id="267" r:id="rId12"/>
    <p:sldId id="263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8101-6CD5-4BA6-94F9-1FC2D3F88FC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E415F-ADFF-4F58-8912-FAE0BE8D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5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E415F-ADFF-4F58-8912-FAE0BE8D1C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6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5C0A-F0AF-4A1A-807E-C9FA623A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2FCF-D0C3-4C4E-83DB-9788B35E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E4C7-42C2-4FA2-8F17-E7D9080A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B1B3-AC59-4D45-80EE-3E1CA2D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2C77-A4B4-4ED9-8A69-4A547B48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0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32F-8EEC-45D9-A13F-164CFB29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41E03-53F6-4CD2-A136-0A4799C4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74D8-CCA5-4777-B0D3-E8EFF45B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AF5E-5015-4681-858F-01859889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4E28-7E7E-499F-A99C-91162401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72135-6FD9-401C-8980-2764CE219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5C06-CA4D-4739-B794-04EED38C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F930-19F7-4F2F-82B1-783D7A07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CB9B-B9E0-463A-A208-7606FB76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9F07-A805-4936-A286-88A36E3A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8DC0-75B7-4F37-84F4-FF74C030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A961-814F-43B0-A328-E88CF1CF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741E-D00E-4AB8-9370-6A82CF38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CA35-72E5-4DA5-AE58-38EC73C1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29C3-1DFF-4893-B688-D0923BB9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B34-334D-4EBE-9256-10512FC2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B40C-AA91-42C3-9CE0-DC1B48E6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1FF5-2165-4C43-A6C4-B708A132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E1C7-9168-4738-B188-C84F605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BE4A-9BC9-48B1-B5D7-0AD47CC3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1B05-75A6-4DB5-8A2C-171BEC6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4371-E884-4763-97AC-420C448B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07924-F30E-4221-8B30-0DEB26EF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E073-BAE1-4E06-8658-34CED049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FACE0-744D-48A1-85C3-AFF90FE5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FECB-0FFA-4DAC-BB49-A8326C7F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9DBB-D03A-4D2C-80B5-4E11A6D0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3590-6AB3-485A-B8E9-1B505E37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BDAD4-4C80-46F3-996A-35734245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F3E1D-BDF7-40AC-9033-25C851C2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B5087-0536-465E-81B2-6EDE7F868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6436F-65C1-410E-807C-697A2044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62244-D586-44DD-8F8D-F243B821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C7D7D-9E16-41EB-A01B-1E082780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8425-8910-4002-81C1-60E54FFF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74222-77FA-44AB-BEBA-9BC3AACF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01470-07A1-4EF3-8219-7626FBE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EE07-785F-41B2-8003-C6E4F160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5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CB01D-50B3-434F-A31A-114E7A78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DEF95-5854-4071-85C4-B30036CD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0A490-681F-4AAE-AD19-0F0F2191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84D5-A78E-4A45-BE14-6501EEF3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4562-7D97-4508-B475-BF614B47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46961-B00B-49C9-8C8F-C9FF47C9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4096-F219-45B9-A50E-C6DCEC9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D6580-C22F-475B-A3D9-71C4B8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BB0C-6010-452A-BC5C-BAF3C856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6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7C0F-FA9D-4546-80C6-DEDBE092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E0564-139A-420E-8A98-6204D1BB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D841E-EC1F-4DDA-8A1A-90020753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A226-086A-4EF4-BCC6-3A6EAB7E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A801-DB6B-49F8-83E8-7D364099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9777-CACF-4DAF-93E8-1A986AD3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54892-AE41-4E29-B3F7-10BF0B58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2A89-582F-47B3-9E91-8F76D4FE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F3F6-EB95-4834-ABA7-C575EF3A5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DFD6-9A1B-42CD-9153-82B26FAABC7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EC2A-8DF3-4B63-AA23-D0DD4B54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F1EB-BF54-49C3-A6F3-2AFC2C44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8406-4C74-44CA-A149-0F828B95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12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?keyword=%E7%BD%91%E7%BB%9C%E6%B5%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z_yww/article/details/78274440" TargetMode="External"/><Relationship Id="rId2" Type="http://schemas.openxmlformats.org/officeDocument/2006/relationships/hyperlink" Target="http://www.renfei.org/blog/isa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ECF6-7EC4-4FE4-B127-802B0E372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网络流入门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1DF88-986A-4D85-940A-17F5328E9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E28-61B2-4489-A0B1-792B893D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上下界网络流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A851-57BE-48DB-8DFF-EA9D895E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通过构造新网络实现</a:t>
            </a:r>
            <a:endParaRPr lang="en-US" altLang="zh-CN" dirty="0"/>
          </a:p>
          <a:p>
            <a:r>
              <a:rPr lang="zh-CN" altLang="en-US" dirty="0"/>
              <a:t>具体见百度优先搜索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43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C8A5-9A57-4887-9863-334B010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费用流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EEA-6FD4-4245-B796-948719CF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每条边加一个费用</a:t>
            </a:r>
            <a:endParaRPr lang="en-US" altLang="zh-CN" dirty="0"/>
          </a:p>
          <a:p>
            <a:r>
              <a:rPr lang="zh-CN" altLang="en-US" dirty="0"/>
              <a:t>求：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最小费用最大流：</a:t>
            </a:r>
            <a:r>
              <a:rPr lang="en-US" altLang="zh-CN" dirty="0"/>
              <a:t>EK</a:t>
            </a:r>
            <a:r>
              <a:rPr lang="zh-CN" altLang="en-US" dirty="0"/>
              <a:t>，找费用最小增广路。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最大费用可行流：增广到费用最大路也</a:t>
            </a:r>
            <a:r>
              <a:rPr lang="en-US" altLang="zh-CN" dirty="0"/>
              <a:t>&lt;0</a:t>
            </a:r>
            <a:r>
              <a:rPr lang="zh-CN" altLang="en-US" dirty="0"/>
              <a:t>即停止。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具体证明有待研究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常见的实现还有</a:t>
            </a:r>
            <a:r>
              <a:rPr lang="en-US" altLang="zh-CN" dirty="0" err="1"/>
              <a:t>zkw</a:t>
            </a:r>
            <a:r>
              <a:rPr lang="zh-CN" altLang="en-US" dirty="0"/>
              <a:t>费用流</a:t>
            </a:r>
          </a:p>
        </p:txBody>
      </p:sp>
    </p:spTree>
    <p:extLst>
      <p:ext uri="{BB962C8B-B14F-4D97-AF65-F5344CB8AC3E}">
        <p14:creationId xmlns:p14="http://schemas.microsoft.com/office/powerpoint/2010/main" val="223089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D5E1-69F5-4299-A4E6-CF367D3F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复杂度玄学的由来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7EDD-006B-4511-AE3B-20477C66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需要注意的是，虽然上述做法复杂度都很高</a:t>
            </a:r>
            <a:endParaRPr lang="en-US" altLang="zh-CN" dirty="0"/>
          </a:p>
          <a:p>
            <a:r>
              <a:rPr lang="zh-CN" altLang="en-US" dirty="0"/>
              <a:t>但是需要在特定构造的图上才能跑满。</a:t>
            </a:r>
            <a:endParaRPr lang="en-US" altLang="zh-CN" dirty="0"/>
          </a:p>
          <a:p>
            <a:r>
              <a:rPr lang="zh-CN" altLang="en-US" dirty="0"/>
              <a:t>而网络流问题的图一般是</a:t>
            </a:r>
            <a:r>
              <a:rPr lang="zh-CN" altLang="en-US" b="1" dirty="0"/>
              <a:t>自行构造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关于更加高级的算法有兴趣自行研究（基本用不上）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https://www.cnblogs.com/zhangjianjunab/p/14022764.html#dinic</a:t>
            </a:r>
          </a:p>
          <a:p>
            <a:r>
              <a:rPr lang="en-US" altLang="zh-CN" dirty="0">
                <a:hlinkClick r:id="rId2"/>
              </a:rPr>
              <a:t>https://loj.ac/p/127</a:t>
            </a:r>
            <a:endParaRPr lang="en-US" altLang="zh-CN" dirty="0"/>
          </a:p>
          <a:p>
            <a:r>
              <a:rPr lang="en-US" altLang="zh-CN" dirty="0"/>
              <a:t>https://kczno1.blog.uoj.ac/blog/3375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4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B5B8-EB9E-40AE-A9B0-8D48C9D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网络流的具体应用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D775-32EE-456B-8583-25623670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体现在模型提取和构图上。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https://loj.ac/p?keyword=%E7%BD%91%E7%BB%9C%E6%B5%81</a:t>
            </a:r>
            <a:endParaRPr lang="en-US" altLang="zh-CN" dirty="0"/>
          </a:p>
          <a:p>
            <a:r>
              <a:rPr lang="zh-CN" altLang="en-US" dirty="0"/>
              <a:t>著名的网络流</a:t>
            </a:r>
            <a:r>
              <a:rPr lang="en-US" altLang="zh-CN" dirty="0"/>
              <a:t>24</a:t>
            </a:r>
            <a:r>
              <a:rPr lang="zh-CN" altLang="en-US" dirty="0"/>
              <a:t>题，请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9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D5CD-0AB7-4199-B317-23CF4826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定义：网络、流、增广路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9FF0-8C2A-4422-8F38-9E4E29A5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一张有向图，每条边上有</a:t>
            </a:r>
            <a:r>
              <a:rPr lang="zh-CN" altLang="en-US" b="1" dirty="0"/>
              <a:t>容量</a:t>
            </a:r>
            <a:r>
              <a:rPr lang="zh-CN" altLang="en-US" dirty="0"/>
              <a:t>，表示最多</a:t>
            </a:r>
            <a:r>
              <a:rPr lang="zh-CN" altLang="en-US" b="1" dirty="0"/>
              <a:t>承受的流量</a:t>
            </a:r>
            <a:r>
              <a:rPr lang="zh-CN" altLang="en-US" dirty="0"/>
              <a:t>。</a:t>
            </a:r>
            <a:r>
              <a:rPr lang="zh-CN" altLang="en-US" b="1" dirty="0"/>
              <a:t>均为非负整数</a:t>
            </a:r>
            <a:endParaRPr lang="en-US" altLang="zh-CN" b="1" dirty="0"/>
          </a:p>
          <a:p>
            <a:r>
              <a:rPr lang="zh-CN" altLang="en-US" b="1" dirty="0"/>
              <a:t>方便起见，规定一条边与其反向边不能同时存在。</a:t>
            </a:r>
            <a:endParaRPr lang="en-US" altLang="zh-CN" b="1" dirty="0"/>
          </a:p>
          <a:p>
            <a:r>
              <a:rPr lang="zh-CN" altLang="en-US" dirty="0"/>
              <a:t>有源点</a:t>
            </a:r>
            <a:r>
              <a:rPr lang="en-US" altLang="zh-CN" dirty="0"/>
              <a:t>s</a:t>
            </a:r>
            <a:r>
              <a:rPr lang="zh-CN" altLang="en-US" dirty="0"/>
              <a:t>与汇点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流量守恒：除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外，每个点流入多少就要流出多少。</a:t>
            </a:r>
            <a:endParaRPr lang="en-US" altLang="zh-CN" dirty="0"/>
          </a:p>
          <a:p>
            <a:r>
              <a:rPr lang="zh-CN" altLang="en-US" dirty="0"/>
              <a:t>一个流：在原有网络上标识出每条边的流量。满足流量守恒。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对于流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来说</a:t>
            </a:r>
            <a:r>
              <a:rPr lang="zh-CN" altLang="en-US" dirty="0"/>
              <a:t>，一条边的剩余容量</a:t>
            </a:r>
            <a:r>
              <a:rPr lang="en-US" altLang="zh-CN" dirty="0"/>
              <a:t>=</a:t>
            </a:r>
            <a:r>
              <a:rPr lang="zh-CN" altLang="en-US" dirty="0"/>
              <a:t>容量</a:t>
            </a:r>
            <a:r>
              <a:rPr lang="en-US" altLang="zh-CN" dirty="0"/>
              <a:t>-</a:t>
            </a:r>
            <a:r>
              <a:rPr lang="zh-CN" altLang="en-US" dirty="0"/>
              <a:t>流量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流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/>
              <a:t>增广路：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的剩余容量的最小值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/>
              <a:t>的路径。</a:t>
            </a:r>
            <a:endParaRPr lang="en-US" altLang="zh-CN" dirty="0"/>
          </a:p>
          <a:p>
            <a:r>
              <a:rPr lang="zh-CN" altLang="en-US" dirty="0"/>
              <a:t>最大流问题：给定网络</a:t>
            </a:r>
            <a:r>
              <a:rPr lang="en-US" altLang="zh-CN" dirty="0"/>
              <a:t>G</a:t>
            </a:r>
            <a:r>
              <a:rPr lang="zh-CN" altLang="en-US" dirty="0"/>
              <a:t>，从</a:t>
            </a:r>
            <a:r>
              <a:rPr lang="en-US" altLang="zh-CN" dirty="0"/>
              <a:t>s</a:t>
            </a:r>
            <a:r>
              <a:rPr lang="zh-CN" altLang="en-US" dirty="0"/>
              <a:t>流到</a:t>
            </a:r>
            <a:r>
              <a:rPr lang="en-US" altLang="zh-CN" dirty="0"/>
              <a:t>t</a:t>
            </a:r>
            <a:r>
              <a:rPr lang="zh-CN" altLang="en-US" dirty="0"/>
              <a:t>最多能流多少？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C1B4-E6BE-4CC6-B12B-E137287C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定义：残存网络、切割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3B76F-CFF4-465A-A253-243F71B3C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一个流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可以</a:t>
                </a:r>
                <a:r>
                  <a:rPr lang="zh-CN" altLang="en-US" b="1" dirty="0"/>
                  <a:t>导出</a:t>
                </a:r>
                <a:r>
                  <a:rPr lang="zh-CN" altLang="en-US" dirty="0"/>
                  <a:t>一个残存网络：</a:t>
                </a:r>
                <a:endParaRPr lang="en-US" altLang="zh-CN" dirty="0"/>
              </a:p>
              <a:p>
                <a:r>
                  <a:rPr lang="zh-CN" altLang="en-US" dirty="0"/>
                  <a:t>对原网络中每条边，建正向边与反向边，正向边方向与原方向一致。</a:t>
                </a:r>
                <a:endParaRPr lang="en-US" altLang="zh-CN" dirty="0"/>
              </a:p>
              <a:p>
                <a:r>
                  <a:rPr lang="zh-CN" altLang="en-US" dirty="0"/>
                  <a:t>正向边</a:t>
                </a:r>
                <a:r>
                  <a:rPr lang="zh-CN" altLang="en-US" b="1" dirty="0"/>
                  <a:t>容量</a:t>
                </a:r>
                <a:r>
                  <a:rPr lang="zh-CN" altLang="en-US" dirty="0"/>
                  <a:t>为</a:t>
                </a:r>
                <a:r>
                  <a:rPr lang="zh-CN" altLang="en-US" b="1" dirty="0"/>
                  <a:t>剩余容量</a:t>
                </a:r>
                <a:endParaRPr lang="en-US" altLang="zh-CN" b="1" dirty="0"/>
              </a:p>
              <a:p>
                <a:r>
                  <a:rPr lang="zh-CN" altLang="en-US" dirty="0"/>
                  <a:t>反向边</a:t>
                </a:r>
                <a:r>
                  <a:rPr lang="zh-CN" altLang="en-US" b="1" dirty="0"/>
                  <a:t>容量</a:t>
                </a:r>
                <a:r>
                  <a:rPr lang="zh-CN" altLang="en-US" dirty="0"/>
                  <a:t>为原边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当前流量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b="1" dirty="0"/>
              </a:p>
              <a:p>
                <a:r>
                  <a:rPr lang="zh-CN" altLang="en-US" dirty="0"/>
                  <a:t>切割：将点分成两个集合</a:t>
                </a:r>
                <a:r>
                  <a:rPr lang="en-US" altLang="zh-CN" dirty="0"/>
                  <a:t>S,T,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切割的容量：网络中所有从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中的点指向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中的点的边的</a:t>
                </a:r>
                <a:r>
                  <a:rPr lang="zh-CN" altLang="en-US" b="1" dirty="0"/>
                  <a:t>容量</a:t>
                </a:r>
                <a:r>
                  <a:rPr lang="zh-CN" altLang="en-US" dirty="0"/>
                  <a:t>之和</a:t>
                </a:r>
                <a:endParaRPr lang="en-US" altLang="zh-CN" dirty="0"/>
              </a:p>
              <a:p>
                <a:r>
                  <a:rPr lang="zh-CN" altLang="en-US" strike="sngStrike" dirty="0"/>
                  <a:t>切割的</a:t>
                </a:r>
                <a:r>
                  <a:rPr lang="zh-CN" altLang="en-US" b="1" strike="sngStrike" dirty="0"/>
                  <a:t>净流量</a:t>
                </a:r>
                <a:r>
                  <a:rPr lang="zh-CN" altLang="en-US" strike="sngStrike" dirty="0"/>
                  <a:t>：</a:t>
                </a:r>
                <a14:m>
                  <m:oMath xmlns:m="http://schemas.openxmlformats.org/officeDocument/2006/math">
                    <m:r>
                      <a:rPr lang="zh-CN" altLang="en-US" b="0" i="1" strike="sngStrike" dirty="0">
                        <a:latin typeface="Cambria Math" panose="02040503050406030204" pitchFamily="18" charset="0"/>
                      </a:rPr>
                      <m:t>边</m:t>
                    </m:r>
                    <m:r>
                      <a:rPr lang="en-US" altLang="zh-CN" b="0" i="1" strike="sngStrike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i="1" strike="sngStrike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trike="sngStrike" dirty="0"/>
                  <a:t>流量减去</a:t>
                </a:r>
                <a14:m>
                  <m:oMath xmlns:m="http://schemas.openxmlformats.org/officeDocument/2006/math">
                    <m:r>
                      <a:rPr lang="zh-CN" altLang="en-US" i="1" strike="sngStrike" dirty="0" smtClean="0">
                        <a:latin typeface="Cambria Math" panose="02040503050406030204" pitchFamily="18" charset="0"/>
                      </a:rPr>
                      <m:t>边</m:t>
                    </m:r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trike="sngStrike" dirty="0"/>
                  <a:t>流量</a:t>
                </a:r>
                <a:endParaRPr lang="en-US" altLang="zh-CN" strike="sngStrike" dirty="0"/>
              </a:p>
              <a:p>
                <a:r>
                  <a:rPr lang="zh-CN" altLang="en-US" dirty="0"/>
                  <a:t>最小割问题：切割的最小</a:t>
                </a:r>
                <a:r>
                  <a:rPr lang="zh-CN" altLang="en-US" b="1" dirty="0"/>
                  <a:t>容量</a:t>
                </a:r>
                <a:r>
                  <a:rPr lang="zh-CN" altLang="en-US" dirty="0"/>
                  <a:t>是多少？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3B76F-CFF4-465A-A253-243F71B3C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43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9B57-9B95-4FD9-BCD9-4C5B7644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最大流最小割定理  算法导论</a:t>
            </a:r>
            <a:r>
              <a:rPr lang="en-US" altLang="zh-CN" dirty="0"/>
              <a:t>P423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DFDE-6D08-46EE-A58C-3042439A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对于网络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 “F</a:t>
            </a:r>
            <a:r>
              <a:rPr lang="zh-CN" altLang="en-US" dirty="0"/>
              <a:t>是一个最大流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r>
              <a:rPr lang="zh-CN" altLang="en-US" dirty="0"/>
              <a:t>等价于</a:t>
            </a:r>
          </a:p>
          <a:p>
            <a:r>
              <a:rPr lang="en-US" altLang="zh-CN" dirty="0"/>
              <a:t>2. “</a:t>
            </a:r>
            <a:r>
              <a:rPr lang="zh-CN" altLang="en-US" dirty="0">
                <a:solidFill>
                  <a:srgbClr val="FF0000"/>
                </a:solidFill>
              </a:rPr>
              <a:t>流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对应的</a:t>
            </a:r>
            <a:r>
              <a:rPr lang="zh-CN" altLang="en-US" dirty="0"/>
              <a:t>残存网络无</a:t>
            </a:r>
            <a:r>
              <a:rPr lang="zh-CN" altLang="en-US" b="1" dirty="0"/>
              <a:t>增广路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r>
              <a:rPr lang="zh-CN" altLang="en-US" dirty="0"/>
              <a:t>等价于</a:t>
            </a:r>
            <a:endParaRPr lang="en-US" altLang="zh-CN" dirty="0"/>
          </a:p>
          <a:p>
            <a:r>
              <a:rPr lang="en-US" altLang="zh-CN" dirty="0"/>
              <a:t>3. “</a:t>
            </a:r>
            <a:r>
              <a:rPr lang="zh-CN" altLang="en-US" dirty="0"/>
              <a:t>存在某个切割</a:t>
            </a:r>
            <a:r>
              <a:rPr lang="en-US" altLang="zh-CN" dirty="0"/>
              <a:t>C</a:t>
            </a:r>
            <a:r>
              <a:rPr lang="zh-CN" altLang="en-US" dirty="0"/>
              <a:t>，使得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zh-CN" altLang="en-US" b="1" dirty="0"/>
              <a:t>容量</a:t>
            </a:r>
            <a:r>
              <a:rPr lang="zh-CN" altLang="en-US" dirty="0"/>
              <a:t>等于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 err="1"/>
              <a:t>s,t</a:t>
            </a:r>
            <a:r>
              <a:rPr lang="zh-CN" altLang="en-US" dirty="0"/>
              <a:t>流量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1=&gt;2</a:t>
            </a:r>
            <a:r>
              <a:rPr lang="zh-CN" altLang="en-US" dirty="0"/>
              <a:t>：反证显然。</a:t>
            </a:r>
            <a:endParaRPr lang="en-US" altLang="zh-CN" dirty="0"/>
          </a:p>
          <a:p>
            <a:r>
              <a:rPr lang="en-US" altLang="zh-CN" dirty="0"/>
              <a:t>3=&gt;1</a:t>
            </a:r>
            <a:r>
              <a:rPr lang="zh-CN" altLang="en-US" dirty="0"/>
              <a:t>：显然任意切割的</a:t>
            </a:r>
            <a:r>
              <a:rPr lang="zh-CN" altLang="en-US" b="1" dirty="0"/>
              <a:t>容量</a:t>
            </a:r>
            <a:r>
              <a:rPr lang="en-US" altLang="zh-CN" b="1" dirty="0"/>
              <a:t>&gt;=</a:t>
            </a:r>
            <a:r>
              <a:rPr lang="zh-CN" altLang="en-US" dirty="0"/>
              <a:t>任意流的</a:t>
            </a:r>
            <a:r>
              <a:rPr lang="en-US" altLang="zh-CN" dirty="0" err="1"/>
              <a:t>s,t</a:t>
            </a:r>
            <a:r>
              <a:rPr lang="zh-CN" altLang="en-US" dirty="0"/>
              <a:t>流量。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补充：由此可见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是一个最小割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下面证明</a:t>
            </a:r>
            <a:r>
              <a:rPr lang="en-US" altLang="zh-CN" dirty="0"/>
              <a:t>2=&gt;3</a:t>
            </a:r>
            <a:r>
              <a:rPr lang="zh-CN" altLang="en-US" dirty="0"/>
              <a:t>，构造出切割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359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F83-4A62-4FF1-99AC-B4A85343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681037"/>
            <a:ext cx="10976113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流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对应的</a:t>
            </a:r>
            <a:r>
              <a:rPr lang="zh-CN" altLang="en-US" dirty="0"/>
              <a:t>残存网络无</a:t>
            </a:r>
            <a:r>
              <a:rPr lang="zh-CN" altLang="en-US" b="1" dirty="0"/>
              <a:t>增广路</a:t>
            </a:r>
            <a:br>
              <a:rPr lang="en-US" altLang="zh-CN" b="1" dirty="0"/>
            </a:br>
            <a:r>
              <a:rPr lang="en-US" altLang="zh-CN" b="1" dirty="0"/>
              <a:t>=&gt;</a:t>
            </a:r>
            <a:r>
              <a:rPr lang="zh-CN" altLang="en-US" dirty="0"/>
              <a:t>存在某个切割</a:t>
            </a:r>
            <a:r>
              <a:rPr lang="en-US" altLang="zh-CN" dirty="0"/>
              <a:t>C</a:t>
            </a:r>
            <a:r>
              <a:rPr lang="zh-CN" altLang="en-US" dirty="0"/>
              <a:t>，使得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zh-CN" altLang="en-US" b="1" dirty="0"/>
              <a:t>容量</a:t>
            </a:r>
            <a:r>
              <a:rPr lang="zh-CN" altLang="en-US" dirty="0"/>
              <a:t>等于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 err="1"/>
              <a:t>s,t</a:t>
            </a:r>
            <a:r>
              <a:rPr lang="zh-CN" altLang="en-US" dirty="0"/>
              <a:t>流量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1AEDE-6E9C-4BE0-8A28-32ED32D71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构造切割：在残存网络上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能到达（只经过容量不为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的边）的点划分为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集合，其余为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集合。</a:t>
                </a:r>
                <a:endParaRPr lang="en-US" altLang="zh-CN" dirty="0"/>
              </a:p>
              <a:p>
                <a:r>
                  <a:rPr lang="en-US" altLang="zh-CN" dirty="0"/>
                  <a:t>&lt;S,T&gt;</a:t>
                </a:r>
                <a:r>
                  <a:rPr lang="zh-CN" altLang="en-US" dirty="0"/>
                  <a:t>是合法的切割。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对原网络中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若存在边</a:t>
                </a:r>
                <a:r>
                  <a:rPr lang="en-US" altLang="zh-CN" dirty="0"/>
                  <a:t>&lt;S,T&gt;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在流</a:t>
                </a:r>
                <a:r>
                  <a:rPr lang="en-US" altLang="zh-CN" b="1" dirty="0"/>
                  <a:t>F</a:t>
                </a:r>
                <a:r>
                  <a:rPr lang="zh-CN" altLang="en-US" b="1" dirty="0"/>
                  <a:t>中</a:t>
                </a:r>
                <a:r>
                  <a:rPr lang="zh-CN" altLang="en-US" dirty="0"/>
                  <a:t>必满流；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若存在边</a:t>
                </a:r>
                <a:r>
                  <a:rPr lang="en-US" altLang="zh-CN" dirty="0"/>
                  <a:t>&lt;T,S&gt;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在流</a:t>
                </a:r>
                <a:r>
                  <a:rPr lang="en-US" altLang="zh-CN" b="1" dirty="0"/>
                  <a:t>F</a:t>
                </a:r>
                <a:r>
                  <a:rPr lang="zh-CN" altLang="en-US" b="1" dirty="0"/>
                  <a:t>中</a:t>
                </a:r>
                <a:r>
                  <a:rPr lang="zh-CN" altLang="en-US" dirty="0"/>
                  <a:t>流量为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否则残存网络中集合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可扩展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不难看出，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流量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的容量即为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的流量。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1AEDE-6E9C-4BE0-8A28-32ED32D71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1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E8C1-89F2-4DAC-AAD4-2D3625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求解最大流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96072-A275-4F77-B1AE-658D11B53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基本思路：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直接建出残存网络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每次在残存网络上寻找增广路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增广并更新残存网络</a:t>
                </a:r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直至增广路不存在，根据最大流最小割定理我们就得到了最大流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最小割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的大小。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每次进行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或</a:t>
                </a:r>
                <a:r>
                  <a:rPr lang="en-US" altLang="zh-CN" dirty="0" err="1"/>
                  <a:t>bfs</a:t>
                </a:r>
                <a:r>
                  <a:rPr lang="zh-CN" altLang="en-US" dirty="0"/>
                  <a:t>任意找增广路：时间复杂度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流量很大时难以接受。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96072-A275-4F77-B1AE-658D11B53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17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E91-B3BC-4319-903E-5E8AF130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234" cy="1325563"/>
          </a:xfrm>
        </p:spPr>
        <p:txBody>
          <a:bodyPr/>
          <a:lstStyle/>
          <a:p>
            <a:r>
              <a:rPr lang="zh-CN" altLang="en-US" dirty="0"/>
              <a:t>使用最广泛的算法：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最短增广路算法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(SAP)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C944A-91E8-470C-92A2-763BDC9CC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2680"/>
                <a:ext cx="11774925" cy="4351338"/>
              </a:xfrm>
            </p:spPr>
            <p:txBody>
              <a:bodyPr/>
              <a:lstStyle/>
              <a:p>
                <a:r>
                  <a:rPr lang="zh-CN" altLang="en-US" dirty="0"/>
                  <a:t>确保每次的增广路是最短的（所有边长均视作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时）</a:t>
                </a:r>
                <a:endParaRPr lang="en-US" altLang="zh-CN" dirty="0"/>
              </a:p>
              <a:p>
                <a:r>
                  <a:rPr lang="zh-CN" altLang="en-US" dirty="0"/>
                  <a:t>时间复杂度是关于</a:t>
                </a:r>
                <a:r>
                  <a:rPr lang="en-US" altLang="zh-CN" dirty="0"/>
                  <a:t>E,V</a:t>
                </a:r>
                <a:r>
                  <a:rPr lang="zh-CN" altLang="en-US" dirty="0"/>
                  <a:t>的多项式，具体见算法导论。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主流的实现方式：</a:t>
                </a:r>
                <a:r>
                  <a:rPr lang="en-US" altLang="zh-CN" dirty="0" err="1"/>
                  <a:t>Dinic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ISAP + gap</a:t>
                </a:r>
                <a:r>
                  <a:rPr lang="zh-CN" altLang="en-US" dirty="0"/>
                  <a:t>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Edmonds-Karp(EK)</a:t>
                </a:r>
                <a:r>
                  <a:rPr lang="zh-CN" altLang="en-US" dirty="0"/>
                  <a:t>算法：</a:t>
                </a:r>
                <a:r>
                  <a:rPr lang="en-US" altLang="zh-CN" dirty="0" err="1"/>
                  <a:t>bfs</a:t>
                </a:r>
                <a:r>
                  <a:rPr lang="zh-CN" altLang="en-US" dirty="0"/>
                  <a:t>，顺便记录</a:t>
                </a:r>
                <a:r>
                  <a:rPr lang="zh-CN" altLang="en-US" b="1" dirty="0"/>
                  <a:t>一条</a:t>
                </a:r>
                <a:r>
                  <a:rPr lang="en-US" altLang="zh-CN" b="1" dirty="0"/>
                  <a:t>sap</a:t>
                </a:r>
                <a:r>
                  <a:rPr lang="zh-CN" altLang="en-US" b="1" dirty="0"/>
                  <a:t>并增广</a:t>
                </a:r>
                <a:r>
                  <a:rPr lang="zh-CN" altLang="en-US" dirty="0"/>
                  <a:t>，费用流见的多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证明见算法导论</a:t>
                </a:r>
                <a:endParaRPr lang="en-US" altLang="zh-CN" dirty="0"/>
              </a:p>
              <a:p>
                <a:r>
                  <a:rPr lang="en-US" altLang="zh-CN" dirty="0" err="1"/>
                  <a:t>Dinic</a:t>
                </a:r>
                <a:r>
                  <a:rPr lang="zh-CN" altLang="en-US" dirty="0"/>
                  <a:t>：优化</a:t>
                </a:r>
                <a:r>
                  <a:rPr lang="en-US" altLang="zh-CN" dirty="0" err="1"/>
                  <a:t>Ek</a:t>
                </a:r>
                <a:r>
                  <a:rPr lang="zh-CN" altLang="en-US" dirty="0"/>
                  <a:t>，分层之后要跑全图增广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C944A-91E8-470C-92A2-763BDC9CC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2680"/>
                <a:ext cx="11774925" cy="4351338"/>
              </a:xfrm>
              <a:blipFill>
                <a:blip r:embed="rId2"/>
                <a:stretch>
                  <a:fillRect l="-93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AF96-A016-4B4E-8B9A-D2DDBAEA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84F83F0-DF40-4B95-A283-4D922991D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实现见右侧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当前弧优化：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在不重标号的前提下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允许走的边是固定的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这些边的流量是严格递减的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将已经尽力流的边临时从边集中删除</a:t>
                </a:r>
                <a:endParaRPr lang="en-US" altLang="zh-CN" dirty="0"/>
              </a:p>
              <a:p>
                <a:r>
                  <a:rPr lang="zh-CN" altLang="en-US" dirty="0"/>
                  <a:t>可以大大节约时间</a:t>
                </a:r>
                <a:endParaRPr lang="en-US" altLang="zh-CN" dirty="0"/>
              </a:p>
              <a:p>
                <a:r>
                  <a:rPr lang="zh-CN" altLang="en-US" dirty="0"/>
                  <a:t>注意：删掉的边不一定剩余容量为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b="1" dirty="0"/>
                  <a:t>据说</a:t>
                </a:r>
                <a:r>
                  <a:rPr lang="zh-CN" altLang="en-US" dirty="0"/>
                  <a:t>加当前弧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，不加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据说</a:t>
                </a:r>
                <a:r>
                  <a:rPr lang="en-US" altLang="zh-CN" dirty="0" err="1"/>
                  <a:t>dinic</a:t>
                </a:r>
                <a:r>
                  <a:rPr lang="zh-CN" altLang="en-US" dirty="0"/>
                  <a:t>跑二分图中是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84F83F0-DF40-4B95-A283-4D922991D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75DE447-F54D-40E8-9FAA-6D7A46C5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5" y="79513"/>
            <a:ext cx="6082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CA3E-0FB4-4622-A66C-2281ABB9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 + gap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127D-290D-4D8A-8F1F-01A8CBDC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比</a:t>
            </a:r>
            <a:r>
              <a:rPr lang="en-US" altLang="zh-CN" dirty="0" err="1"/>
              <a:t>dinic</a:t>
            </a:r>
            <a:r>
              <a:rPr lang="zh-CN" altLang="en-US" dirty="0"/>
              <a:t>更短，但不一定更快</a:t>
            </a:r>
            <a:endParaRPr lang="en-US" altLang="zh-CN" dirty="0"/>
          </a:p>
          <a:p>
            <a:r>
              <a:rPr lang="zh-CN" altLang="en-US" dirty="0"/>
              <a:t>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http://www.renfei.org/blog/isap.html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https://blog.csdn.net/ez_yww/article/details/78274440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4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1015</Words>
  <Application>Microsoft Office PowerPoint</Application>
  <PresentationFormat>宽屏</PresentationFormat>
  <Paragraphs>107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Helvetica Neue</vt:lpstr>
      <vt:lpstr>等线</vt:lpstr>
      <vt:lpstr>等线 Light</vt:lpstr>
      <vt:lpstr>Arial</vt:lpstr>
      <vt:lpstr>Cambria Math</vt:lpstr>
      <vt:lpstr>Office Theme</vt:lpstr>
      <vt:lpstr>网络流入门</vt:lpstr>
      <vt:lpstr>定义：网络、流、增广路</vt:lpstr>
      <vt:lpstr>定义：残存网络、切割</vt:lpstr>
      <vt:lpstr>最大流最小割定理  算法导论P423</vt:lpstr>
      <vt:lpstr>流F对应的残存网络无增广路 =&gt;存在某个切割C，使得C的容量等于F的s,t流量  </vt:lpstr>
      <vt:lpstr>求解最大流</vt:lpstr>
      <vt:lpstr>使用最广泛的算法：最短增广路算法 (SAP)</vt:lpstr>
      <vt:lpstr>Dinic</vt:lpstr>
      <vt:lpstr>ISAP + gap</vt:lpstr>
      <vt:lpstr>上下界网络流</vt:lpstr>
      <vt:lpstr>费用流</vt:lpstr>
      <vt:lpstr>复杂度玄学的由来</vt:lpstr>
      <vt:lpstr>网络流的具体应用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网络流入门</dc:title>
  <dc:creator>W YT</dc:creator>
  <cp:lastModifiedBy>Cold Chair</cp:lastModifiedBy>
  <cp:revision>199</cp:revision>
  <dcterms:created xsi:type="dcterms:W3CDTF">2021-07-10T08:14:06Z</dcterms:created>
  <dcterms:modified xsi:type="dcterms:W3CDTF">2021-07-12T07:52:47Z</dcterms:modified>
</cp:coreProperties>
</file>