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74" r:id="rId4"/>
    <p:sldId id="281" r:id="rId5"/>
    <p:sldId id="257" r:id="rId6"/>
    <p:sldId id="258" r:id="rId7"/>
    <p:sldId id="259" r:id="rId8"/>
    <p:sldId id="260" r:id="rId9"/>
    <p:sldId id="261" r:id="rId10"/>
    <p:sldId id="346" r:id="rId11"/>
    <p:sldId id="262" r:id="rId12"/>
    <p:sldId id="303" r:id="rId13"/>
    <p:sldId id="263" r:id="rId14"/>
    <p:sldId id="287" r:id="rId15"/>
    <p:sldId id="270" r:id="rId16"/>
    <p:sldId id="271" r:id="rId17"/>
    <p:sldId id="264" r:id="rId18"/>
    <p:sldId id="265" r:id="rId19"/>
    <p:sldId id="272" r:id="rId20"/>
    <p:sldId id="275" r:id="rId21"/>
    <p:sldId id="273" r:id="rId22"/>
    <p:sldId id="276" r:id="rId23"/>
    <p:sldId id="266" r:id="rId24"/>
    <p:sldId id="267" r:id="rId25"/>
    <p:sldId id="268" r:id="rId26"/>
    <p:sldId id="269" r:id="rId27"/>
    <p:sldId id="277" r:id="rId28"/>
    <p:sldId id="278" r:id="rId29"/>
    <p:sldId id="279" r:id="rId30"/>
    <p:sldId id="301" r:id="rId32"/>
    <p:sldId id="300" r:id="rId33"/>
    <p:sldId id="288" r:id="rId34"/>
    <p:sldId id="282" r:id="rId35"/>
    <p:sldId id="302" r:id="rId36"/>
    <p:sldId id="283" r:id="rId37"/>
    <p:sldId id="298" r:id="rId38"/>
    <p:sldId id="284" r:id="rId39"/>
    <p:sldId id="285" r:id="rId40"/>
    <p:sldId id="286" r:id="rId41"/>
    <p:sldId id="289" r:id="rId42"/>
    <p:sldId id="299" r:id="rId43"/>
    <p:sldId id="290" r:id="rId44"/>
    <p:sldId id="291" r:id="rId45"/>
    <p:sldId id="292" r:id="rId46"/>
    <p:sldId id="294" r:id="rId47"/>
    <p:sldId id="295" r:id="rId48"/>
    <p:sldId id="296" r:id="rId49"/>
    <p:sldId id="297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3" r:id="rId67"/>
    <p:sldId id="324" r:id="rId68"/>
    <p:sldId id="326" r:id="rId69"/>
    <p:sldId id="327" r:id="rId70"/>
    <p:sldId id="325" r:id="rId71"/>
    <p:sldId id="328" r:id="rId72"/>
    <p:sldId id="329" r:id="rId73"/>
    <p:sldId id="330" r:id="rId74"/>
    <p:sldId id="331" r:id="rId75"/>
    <p:sldId id="320" r:id="rId76"/>
    <p:sldId id="321" r:id="rId77"/>
    <p:sldId id="322" r:id="rId78"/>
    <p:sldId id="332" r:id="rId79"/>
    <p:sldId id="333" r:id="rId80"/>
    <p:sldId id="334" r:id="rId81"/>
    <p:sldId id="34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5" r:id="rId9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/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幻灯片图像占位符 32769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ln/>
        </p:spPr>
        <p:txBody>
          <a:bodyPr anchor="ctr"/>
          <a:p>
            <a:pPr lvl="0"/>
            <a:r>
              <a:rPr lang="en-US" altLang="zh-CN"/>
              <a:t>const maxn=800;  maxm=120000; inf='flow.in'; ouf='';</a:t>
            </a:r>
            <a:endParaRPr lang="en-US" altLang="zh-CN"/>
          </a:p>
          <a:p>
            <a:pPr lvl="0"/>
            <a:r>
              <a:rPr lang="en-US" altLang="zh-CN"/>
              <a:t>var u:array[1..maxn,1..maxn] of longint;</a:t>
            </a:r>
            <a:endParaRPr lang="en-US" altLang="zh-CN"/>
          </a:p>
          <a:p>
            <a:pPr lvl="0"/>
            <a:r>
              <a:rPr lang="en-US" altLang="zh-CN"/>
              <a:t>    g:array[1..maxn,1..maxn] of integer;</a:t>
            </a:r>
            <a:endParaRPr lang="en-US" altLang="zh-CN"/>
          </a:p>
          <a:p>
            <a:pPr lvl="0"/>
            <a:r>
              <a:rPr lang="en-US" altLang="zh-CN"/>
              <a:t>    d,p,x:Array[1..maxn] of integer;</a:t>
            </a:r>
            <a:endParaRPr lang="en-US" altLang="zh-CN"/>
          </a:p>
          <a:p>
            <a:pPr lvl="0"/>
            <a:r>
              <a:rPr lang="en-US" altLang="zh-CN"/>
              <a:t>    Buf:array[1..10000] of char;</a:t>
            </a:r>
            <a:endParaRPr lang="en-US" altLang="zh-CN"/>
          </a:p>
          <a:p>
            <a:pPr lvl="0"/>
            <a:r>
              <a:rPr lang="en-US" altLang="zh-CN"/>
              <a:t>    a,b,w,n,m,i,j,total,cnt:longint;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function Find:boolean;</a:t>
            </a:r>
            <a:endParaRPr lang="en-US" altLang="zh-CN"/>
          </a:p>
          <a:p>
            <a:pPr lvl="0"/>
            <a:r>
              <a:rPr lang="en-US" altLang="zh-CN"/>
              <a:t>var p1,p2,i:integer;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x[1] := 1; p1 := 1; p2 := 1;</a:t>
            </a:r>
            <a:endParaRPr lang="en-US" altLang="zh-CN"/>
          </a:p>
          <a:p>
            <a:pPr lvl="0"/>
            <a:r>
              <a:rPr lang="en-US" altLang="zh-CN"/>
              <a:t>  fillchar(p,sizeof(p),255);</a:t>
            </a:r>
            <a:endParaRPr lang="en-US" altLang="zh-CN"/>
          </a:p>
          <a:p>
            <a:pPr lvl="0"/>
            <a:r>
              <a:rPr lang="en-US" altLang="zh-CN"/>
              <a:t>  p[1] := 0;</a:t>
            </a:r>
            <a:endParaRPr lang="en-US" altLang="zh-CN"/>
          </a:p>
          <a:p>
            <a:pPr lvl="0"/>
            <a:r>
              <a:rPr lang="en-US" altLang="zh-CN"/>
              <a:t>  repeat</a:t>
            </a:r>
            <a:endParaRPr lang="en-US" altLang="zh-CN"/>
          </a:p>
          <a:p>
            <a:pPr lvl="0"/>
            <a:r>
              <a:rPr lang="en-US" altLang="zh-CN"/>
              <a:t>    for i := 1 to d[x[p1]] do begin</a:t>
            </a:r>
            <a:endParaRPr lang="en-US" altLang="zh-CN"/>
          </a:p>
          <a:p>
            <a:pPr lvl="0"/>
            <a:r>
              <a:rPr lang="en-US" altLang="zh-CN"/>
              <a:t>      if (u[x[p1],g[x[p1],i]]&gt;0) and (p[g[x[p1],i]]&lt;0) then begin</a:t>
            </a:r>
            <a:endParaRPr lang="en-US" altLang="zh-CN"/>
          </a:p>
          <a:p>
            <a:pPr lvl="0"/>
            <a:r>
              <a:rPr lang="en-US" altLang="zh-CN"/>
              <a:t>        Inc(p2);</a:t>
            </a:r>
            <a:endParaRPr lang="en-US" altLang="zh-CN"/>
          </a:p>
          <a:p>
            <a:pPr lvl="0"/>
            <a:r>
              <a:rPr lang="en-US" altLang="zh-CN"/>
              <a:t>        x[p2] := g[x[p1],i];</a:t>
            </a:r>
            <a:endParaRPr lang="en-US" altLang="zh-CN"/>
          </a:p>
          <a:p>
            <a:pPr lvl="0"/>
            <a:r>
              <a:rPr lang="en-US" altLang="zh-CN"/>
              <a:t>        p[x[p2]] := x[p1];</a:t>
            </a:r>
            <a:endParaRPr lang="en-US" altLang="zh-CN"/>
          </a:p>
          <a:p>
            <a:pPr lvl="0"/>
            <a:r>
              <a:rPr lang="en-US" altLang="zh-CN"/>
              <a:t>        if x[p2]=n then begin</a:t>
            </a:r>
            <a:endParaRPr lang="en-US" altLang="zh-CN"/>
          </a:p>
          <a:p>
            <a:pPr lvl="0"/>
            <a:r>
              <a:rPr lang="en-US" altLang="zh-CN"/>
              <a:t>          Find := true;</a:t>
            </a:r>
            <a:endParaRPr lang="en-US" altLang="zh-CN"/>
          </a:p>
          <a:p>
            <a:pPr lvl="0"/>
            <a:r>
              <a:rPr lang="en-US" altLang="zh-CN"/>
              <a:t>          exit;</a:t>
            </a:r>
            <a:endParaRPr lang="en-US" altLang="zh-CN"/>
          </a:p>
          <a:p>
            <a:pPr lvl="0"/>
            <a:r>
              <a:rPr lang="en-US" altLang="zh-CN"/>
              <a:t>        end;</a:t>
            </a:r>
            <a:endParaRPr lang="en-US" altLang="zh-CN"/>
          </a:p>
          <a:p>
            <a:pPr lvl="0"/>
            <a:r>
              <a:rPr lang="en-US" altLang="zh-CN"/>
              <a:t>      end;</a:t>
            </a:r>
            <a:endParaRPr lang="en-US" altLang="zh-CN"/>
          </a:p>
          <a:p>
            <a:pPr lvl="0"/>
            <a:r>
              <a:rPr lang="en-US" altLang="zh-CN"/>
              <a:t>    end;  Inc(p1);</a:t>
            </a:r>
            <a:endParaRPr lang="en-US" altLang="zh-CN"/>
          </a:p>
          <a:p>
            <a:pPr lvl="0"/>
            <a:r>
              <a:rPr lang="en-US" altLang="zh-CN"/>
              <a:t>  until p1&gt;p2;</a:t>
            </a:r>
            <a:endParaRPr lang="en-US" altLang="zh-CN"/>
          </a:p>
          <a:p>
            <a:pPr lvl="0"/>
            <a:r>
              <a:rPr lang="en-US" altLang="zh-CN"/>
              <a:t>  Find := false;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procedure Work;</a:t>
            </a:r>
            <a:endParaRPr lang="en-US" altLang="zh-CN"/>
          </a:p>
          <a:p>
            <a:pPr lvl="0"/>
            <a:r>
              <a:rPr lang="en-US" altLang="zh-CN"/>
              <a:t>var k:integer;</a:t>
            </a:r>
            <a:endParaRPr lang="en-US" altLang="zh-CN"/>
          </a:p>
          <a:p>
            <a:pPr lvl="0"/>
            <a:r>
              <a:rPr lang="en-US" altLang="zh-CN"/>
              <a:t>    min:longint;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cnt := 0;</a:t>
            </a:r>
            <a:endParaRPr lang="en-US" altLang="zh-CN"/>
          </a:p>
          <a:p>
            <a:pPr lvl="0"/>
            <a:r>
              <a:rPr lang="en-US" altLang="zh-CN"/>
              <a:t>  repeat</a:t>
            </a:r>
            <a:endParaRPr lang="en-US" altLang="zh-CN"/>
          </a:p>
          <a:p>
            <a:pPr lvl="0"/>
            <a:r>
              <a:rPr lang="en-US" altLang="zh-CN"/>
              <a:t>    if not Find then break;{</a:t>
            </a:r>
            <a:endParaRPr lang="en-US" altLang="zh-CN"/>
          </a:p>
          <a:p>
            <a:pPr lvl="0"/>
            <a:r>
              <a:rPr lang="en-US" altLang="zh-CN"/>
              <a:t>    Inc(cnt);               }</a:t>
            </a:r>
            <a:endParaRPr lang="en-US" altLang="zh-CN"/>
          </a:p>
          <a:p>
            <a:pPr lvl="0"/>
            <a:r>
              <a:rPr lang="en-US" altLang="zh-CN"/>
              <a:t>    k := n; min := maxlongint;</a:t>
            </a:r>
            <a:endParaRPr lang="en-US" altLang="zh-CN"/>
          </a:p>
          <a:p>
            <a:pPr lvl="0"/>
            <a:r>
              <a:rPr lang="en-US" altLang="zh-CN"/>
              <a:t>    repeat</a:t>
            </a:r>
            <a:endParaRPr lang="en-US" altLang="zh-CN"/>
          </a:p>
          <a:p>
            <a:pPr lvl="0"/>
            <a:r>
              <a:rPr lang="en-US" altLang="zh-CN"/>
              <a:t>      if u[p[k],k]&lt;min then min := u[p[k],k];</a:t>
            </a:r>
            <a:endParaRPr lang="en-US" altLang="zh-CN"/>
          </a:p>
          <a:p>
            <a:pPr lvl="0"/>
            <a:r>
              <a:rPr lang="en-US" altLang="zh-CN"/>
              <a:t>      k := p[k];</a:t>
            </a:r>
            <a:endParaRPr lang="en-US" altLang="zh-CN"/>
          </a:p>
          <a:p>
            <a:pPr lvl="0"/>
            <a:r>
              <a:rPr lang="en-US" altLang="zh-CN"/>
              <a:t>    until k=1;</a:t>
            </a:r>
            <a:endParaRPr lang="en-US" altLang="zh-CN"/>
          </a:p>
          <a:p>
            <a:pPr lvl="0"/>
            <a:r>
              <a:rPr lang="en-US" altLang="zh-CN"/>
              <a:t>    Inc(total,min);   k := n;</a:t>
            </a:r>
            <a:endParaRPr lang="en-US" altLang="zh-CN"/>
          </a:p>
          <a:p>
            <a:pPr lvl="0"/>
            <a:r>
              <a:rPr lang="en-US" altLang="zh-CN"/>
              <a:t>    repeat</a:t>
            </a:r>
            <a:endParaRPr lang="en-US" altLang="zh-CN"/>
          </a:p>
          <a:p>
            <a:pPr lvl="0"/>
            <a:r>
              <a:rPr lang="en-US" altLang="zh-CN"/>
              <a:t>      Dec(u[p[k],k],min);</a:t>
            </a:r>
            <a:endParaRPr lang="en-US" altLang="zh-CN"/>
          </a:p>
          <a:p>
            <a:pPr lvl="0"/>
            <a:r>
              <a:rPr lang="en-US" altLang="zh-CN"/>
              <a:t>      Inc(u[k,p[k]],min);</a:t>
            </a:r>
            <a:endParaRPr lang="en-US" altLang="zh-CN"/>
          </a:p>
          <a:p>
            <a:pPr lvl="0"/>
            <a:r>
              <a:rPr lang="en-US" altLang="zh-CN"/>
              <a:t>      k := p[k];</a:t>
            </a:r>
            <a:endParaRPr lang="en-US" altLang="zh-CN"/>
          </a:p>
          <a:p>
            <a:pPr lvl="0"/>
            <a:r>
              <a:rPr lang="en-US" altLang="zh-CN"/>
              <a:t>    until k=1;</a:t>
            </a:r>
            <a:endParaRPr lang="en-US" altLang="zh-CN"/>
          </a:p>
          <a:p>
            <a:pPr lvl="0"/>
            <a:r>
              <a:rPr lang="en-US" altLang="zh-CN"/>
              <a:t>  until false;{</a:t>
            </a:r>
            <a:endParaRPr lang="en-US" altLang="zh-CN"/>
          </a:p>
          <a:p>
            <a:pPr lvl="0"/>
            <a:r>
              <a:rPr lang="en-US" altLang="zh-CN"/>
              <a:t>  writeln(cnt);}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writeln(Meml[64:108]);</a:t>
            </a:r>
            <a:endParaRPr lang="en-US" altLang="zh-CN"/>
          </a:p>
          <a:p>
            <a:pPr lvl="0"/>
            <a:r>
              <a:rPr lang="en-US" altLang="zh-CN"/>
              <a:t>  Assign(Input,inf);</a:t>
            </a:r>
            <a:endParaRPr lang="en-US" altLang="zh-CN"/>
          </a:p>
          <a:p>
            <a:pPr lvl="0"/>
            <a:r>
              <a:rPr lang="en-US" altLang="zh-CN"/>
              <a:t>  SetTextBuf(Input,Buf);</a:t>
            </a:r>
            <a:endParaRPr lang="en-US" altLang="zh-CN"/>
          </a:p>
          <a:p>
            <a:pPr lvl="0"/>
            <a:r>
              <a:rPr lang="en-US" altLang="zh-CN"/>
              <a:t>  reset(Input);</a:t>
            </a:r>
            <a:endParaRPr lang="en-US" altLang="zh-CN"/>
          </a:p>
          <a:p>
            <a:pPr lvl="0"/>
            <a:r>
              <a:rPr lang="en-US" altLang="zh-CN"/>
              <a:t>  readln(m,n);</a:t>
            </a:r>
            <a:endParaRPr lang="en-US" altLang="zh-CN"/>
          </a:p>
          <a:p>
            <a:pPr lvl="0"/>
            <a:r>
              <a:rPr lang="en-US" altLang="zh-CN"/>
              <a:t>  fillchar(u,sizeof(u),0);</a:t>
            </a:r>
            <a:endParaRPr lang="en-US" altLang="zh-CN"/>
          </a:p>
          <a:p>
            <a:pPr lvl="0"/>
            <a:r>
              <a:rPr lang="en-US" altLang="zh-CN"/>
              <a:t>  for i := 1 to m do begin</a:t>
            </a:r>
            <a:endParaRPr lang="en-US" altLang="zh-CN"/>
          </a:p>
          <a:p>
            <a:pPr lvl="0"/>
            <a:r>
              <a:rPr lang="en-US" altLang="zh-CN"/>
              <a:t>    readln(a,b,w);</a:t>
            </a:r>
            <a:endParaRPr lang="en-US" altLang="zh-CN"/>
          </a:p>
          <a:p>
            <a:pPr lvl="0"/>
            <a:r>
              <a:rPr lang="en-US" altLang="zh-CN"/>
              <a:t>    Inc(u[a,b],w);</a:t>
            </a:r>
            <a:endParaRPr lang="en-US" altLang="zh-CN"/>
          </a:p>
          <a:p>
            <a:pPr lvl="0"/>
            <a:r>
              <a:rPr lang="en-US" altLang="zh-CN"/>
              <a:t>  end;</a:t>
            </a:r>
            <a:endParaRPr lang="en-US" altLang="zh-CN"/>
          </a:p>
          <a:p>
            <a:pPr lvl="0"/>
            <a:r>
              <a:rPr lang="en-US" altLang="zh-CN"/>
              <a:t>  fillchar(d,sizeof(d),0);</a:t>
            </a:r>
            <a:endParaRPr lang="en-US" altLang="zh-CN"/>
          </a:p>
          <a:p>
            <a:pPr lvl="0"/>
            <a:r>
              <a:rPr lang="en-US" altLang="zh-CN"/>
              <a:t>  for i := 1 to n-1 do</a:t>
            </a:r>
            <a:endParaRPr lang="en-US" altLang="zh-CN"/>
          </a:p>
          <a:p>
            <a:pPr lvl="0"/>
            <a:r>
              <a:rPr lang="en-US" altLang="zh-CN"/>
              <a:t>    for j := i+1 to n do</a:t>
            </a:r>
            <a:endParaRPr lang="en-US" altLang="zh-CN"/>
          </a:p>
          <a:p>
            <a:pPr lvl="0"/>
            <a:r>
              <a:rPr lang="en-US" altLang="zh-CN"/>
              <a:t>      if (u[i,j]&gt;0) or (u[j,i]&gt;0) then begin</a:t>
            </a:r>
            <a:endParaRPr lang="en-US" altLang="zh-CN"/>
          </a:p>
          <a:p>
            <a:pPr lvl="0"/>
            <a:r>
              <a:rPr lang="en-US" altLang="zh-CN"/>
              <a:t>        Inc(d[i]);  Inc(d[j]);</a:t>
            </a:r>
            <a:endParaRPr lang="en-US" altLang="zh-CN"/>
          </a:p>
          <a:p>
            <a:pPr lvl="0"/>
            <a:r>
              <a:rPr lang="en-US" altLang="zh-CN"/>
              <a:t>        g[i,d[i]] := j;  g[j,d[j]] := i;</a:t>
            </a:r>
            <a:endParaRPr lang="en-US" altLang="zh-CN"/>
          </a:p>
          <a:p>
            <a:pPr lvl="0"/>
            <a:r>
              <a:rPr lang="en-US" altLang="zh-CN"/>
              <a:t>      end;</a:t>
            </a:r>
            <a:endParaRPr lang="en-US" altLang="zh-CN"/>
          </a:p>
          <a:p>
            <a:pPr lvl="0"/>
            <a:r>
              <a:rPr lang="en-US" altLang="zh-CN"/>
              <a:t>  total := 0;</a:t>
            </a:r>
            <a:endParaRPr lang="en-US" altLang="zh-CN"/>
          </a:p>
          <a:p>
            <a:pPr lvl="0"/>
            <a:r>
              <a:rPr lang="en-US" altLang="zh-CN"/>
              <a:t>  Work;</a:t>
            </a:r>
            <a:endParaRPr lang="en-US" altLang="zh-CN"/>
          </a:p>
          <a:p>
            <a:pPr lvl="0"/>
            <a:r>
              <a:rPr lang="en-US" altLang="zh-CN"/>
              <a:t>  writeln(total); </a:t>
            </a:r>
            <a:endParaRPr lang="en-US" altLang="zh-CN"/>
          </a:p>
          <a:p>
            <a:pPr lvl="0"/>
            <a:r>
              <a:rPr lang="en-US" altLang="zh-CN"/>
              <a:t>  writeln(Meml[64:108]);</a:t>
            </a:r>
            <a:endParaRPr lang="en-US" altLang="zh-CN"/>
          </a:p>
          <a:p>
            <a:pPr lvl="0"/>
            <a:r>
              <a:rPr lang="en-US" altLang="zh-CN"/>
              <a:t>end.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幻灯片图像占位符 95233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95235" name="文本占位符 95234"/>
          <p:cNvSpPr>
            <a:spLocks noGrp="1"/>
          </p:cNvSpPr>
          <p:nvPr>
            <p:ph type="body" idx="1"/>
          </p:nvPr>
        </p:nvSpPr>
        <p:spPr>
          <a:ln/>
        </p:spPr>
        <p:txBody>
          <a:bodyPr anchor="ctr"/>
          <a:p>
            <a:pPr lvl="0"/>
            <a:r>
              <a:rPr lang="en-US" altLang="zh-CN"/>
              <a:t>const maxn=1500; maxm=150000; inf='flow.in'; ouf='';</a:t>
            </a:r>
            <a:endParaRPr lang="en-US" altLang="zh-CN"/>
          </a:p>
          <a:p>
            <a:pPr lvl="0"/>
            <a:r>
              <a:rPr lang="en-US" altLang="zh-CN"/>
              <a:t>type list=record num:integer; a:array[1..maxn] of integer; end;</a:t>
            </a:r>
            <a:endParaRPr lang="en-US" altLang="zh-CN"/>
          </a:p>
          <a:p>
            <a:pPr lvl="0"/>
            <a:r>
              <a:rPr lang="en-US" altLang="zh-CN"/>
              <a:t>var n,m,max:longint;</a:t>
            </a:r>
            <a:endParaRPr lang="en-US" altLang="zh-CN"/>
          </a:p>
          <a:p>
            <a:pPr lvl="0"/>
            <a:r>
              <a:rPr lang="en-US" altLang="zh-CN"/>
              <a:t>    r:array[1..maxn,1..maxn] of longint;</a:t>
            </a:r>
            <a:endParaRPr lang="en-US" altLang="zh-CN"/>
          </a:p>
          <a:p>
            <a:pPr lvl="0"/>
            <a:r>
              <a:rPr lang="en-US" altLang="zh-CN"/>
              <a:t>    g:array[1..maxn,1..maxn] of integer;</a:t>
            </a:r>
            <a:endParaRPr lang="en-US" altLang="zh-CN"/>
          </a:p>
          <a:p>
            <a:pPr lvl="0"/>
            <a:r>
              <a:rPr lang="en-US" altLang="zh-CN"/>
              <a:t>    d,cur:Array[1..maxn] of integer;</a:t>
            </a:r>
            <a:endParaRPr lang="en-US" altLang="zh-CN"/>
          </a:p>
          <a:p>
            <a:pPr lvl="0"/>
            <a:r>
              <a:rPr lang="en-US" altLang="zh-CN"/>
              <a:t>    h:array[1..maxn] of integer;</a:t>
            </a:r>
            <a:endParaRPr lang="en-US" altLang="zh-CN"/>
          </a:p>
          <a:p>
            <a:pPr lvl="0"/>
            <a:r>
              <a:rPr lang="en-US" altLang="zh-CN"/>
              <a:t>    L:array[0..maxn*2-1] of list;</a:t>
            </a:r>
            <a:endParaRPr lang="en-US" altLang="zh-CN"/>
          </a:p>
          <a:p>
            <a:pPr lvl="0"/>
            <a:r>
              <a:rPr lang="en-US" altLang="zh-CN"/>
              <a:t>    e:array[1..maxn] of longint;</a:t>
            </a:r>
            <a:endParaRPr lang="en-US" altLang="zh-CN"/>
          </a:p>
          <a:p>
            <a:pPr lvl="0"/>
            <a:r>
              <a:rPr lang="en-US" altLang="zh-CN"/>
              <a:t>    Buf:Array[1..10000] of char;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procedure Init;</a:t>
            </a:r>
            <a:endParaRPr lang="en-US" altLang="zh-CN"/>
          </a:p>
          <a:p>
            <a:pPr lvl="0"/>
            <a:r>
              <a:rPr lang="en-US" altLang="zh-CN"/>
              <a:t>var i,j,a,b,w:longint;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Assign(Input,inf);</a:t>
            </a:r>
            <a:endParaRPr lang="en-US" altLang="zh-CN"/>
          </a:p>
          <a:p>
            <a:pPr lvl="0"/>
            <a:r>
              <a:rPr lang="en-US" altLang="zh-CN"/>
              <a:t>  SetTextBuf(Input,Buf);</a:t>
            </a:r>
            <a:endParaRPr lang="en-US" altLang="zh-CN"/>
          </a:p>
          <a:p>
            <a:pPr lvl="0"/>
            <a:r>
              <a:rPr lang="en-US" altLang="zh-CN"/>
              <a:t>  reset(Input);</a:t>
            </a:r>
            <a:endParaRPr lang="en-US" altLang="zh-CN"/>
          </a:p>
          <a:p>
            <a:pPr lvl="0"/>
            <a:r>
              <a:rPr lang="en-US" altLang="zh-CN"/>
              <a:t>  readln(m,n);</a:t>
            </a:r>
            <a:endParaRPr lang="en-US" altLang="zh-CN"/>
          </a:p>
          <a:p>
            <a:pPr lvl="0"/>
            <a:r>
              <a:rPr lang="en-US" altLang="zh-CN"/>
              <a:t>  fillchar(r,sizeof(r),0);</a:t>
            </a:r>
            <a:endParaRPr lang="en-US" altLang="zh-CN"/>
          </a:p>
          <a:p>
            <a:pPr lvl="0"/>
            <a:r>
              <a:rPr lang="en-US" altLang="zh-CN"/>
              <a:t>  for i := 1 to m do begin</a:t>
            </a:r>
            <a:endParaRPr lang="en-US" altLang="zh-CN"/>
          </a:p>
          <a:p>
            <a:pPr lvl="0"/>
            <a:r>
              <a:rPr lang="en-US" altLang="zh-CN"/>
              <a:t>    readln(a,b,w);</a:t>
            </a:r>
            <a:endParaRPr lang="en-US" altLang="zh-CN"/>
          </a:p>
          <a:p>
            <a:pPr lvl="0"/>
            <a:r>
              <a:rPr lang="en-US" altLang="zh-CN"/>
              <a:t>    Inc(r[a,b],w);</a:t>
            </a:r>
            <a:endParaRPr lang="en-US" altLang="zh-CN"/>
          </a:p>
          <a:p>
            <a:pPr lvl="0"/>
            <a:r>
              <a:rPr lang="en-US" altLang="zh-CN"/>
              <a:t>  end;</a:t>
            </a:r>
            <a:endParaRPr lang="en-US" altLang="zh-CN"/>
          </a:p>
          <a:p>
            <a:pPr lvl="0"/>
            <a:r>
              <a:rPr lang="en-US" altLang="zh-CN"/>
              <a:t>  Close(Input);</a:t>
            </a:r>
            <a:endParaRPr lang="en-US" altLang="zh-CN"/>
          </a:p>
          <a:p>
            <a:pPr lvl="0"/>
            <a:r>
              <a:rPr lang="en-US" altLang="zh-CN"/>
              <a:t>  for i := 1 to n do begin</a:t>
            </a:r>
            <a:endParaRPr lang="en-US" altLang="zh-CN"/>
          </a:p>
          <a:p>
            <a:pPr lvl="0"/>
            <a:r>
              <a:rPr lang="en-US" altLang="zh-CN"/>
              <a:t>    for j := i+1 to n do begin</a:t>
            </a:r>
            <a:endParaRPr lang="en-US" altLang="zh-CN"/>
          </a:p>
          <a:p>
            <a:pPr lvl="0"/>
            <a:r>
              <a:rPr lang="en-US" altLang="zh-CN"/>
              <a:t>      if (r[i][j]&gt;0) or (r[j][i]&gt;0) then begin</a:t>
            </a:r>
            <a:endParaRPr lang="en-US" altLang="zh-CN"/>
          </a:p>
          <a:p>
            <a:pPr lvl="0"/>
            <a:r>
              <a:rPr lang="en-US" altLang="zh-CN"/>
              <a:t>        Inc(d[i]); Inc(d[j]);</a:t>
            </a:r>
            <a:endParaRPr lang="en-US" altLang="zh-CN"/>
          </a:p>
          <a:p>
            <a:pPr lvl="0"/>
            <a:r>
              <a:rPr lang="en-US" altLang="zh-CN"/>
              <a:t>        g[i,d[i]] := j;  g[j,d[j]] := i;</a:t>
            </a:r>
            <a:endParaRPr lang="en-US" altLang="zh-CN"/>
          </a:p>
          <a:p>
            <a:pPr lvl="0"/>
            <a:r>
              <a:rPr lang="en-US" altLang="zh-CN"/>
              <a:t>      end;</a:t>
            </a:r>
            <a:endParaRPr lang="en-US" altLang="zh-CN"/>
          </a:p>
          <a:p>
            <a:pPr lvl="0"/>
            <a:r>
              <a:rPr lang="en-US" altLang="zh-CN"/>
              <a:t>    end;</a:t>
            </a:r>
            <a:endParaRPr lang="en-US" altLang="zh-CN"/>
          </a:p>
          <a:p>
            <a:pPr lvl="0"/>
            <a:r>
              <a:rPr lang="en-US" altLang="zh-CN"/>
              <a:t>  end;</a:t>
            </a:r>
            <a:endParaRPr lang="en-US" altLang="zh-CN"/>
          </a:p>
          <a:p>
            <a:pPr lvl="0"/>
            <a:r>
              <a:rPr lang="en-US" altLang="zh-CN"/>
              <a:t>  for i := 1 to n do cur[i] := 1;</a:t>
            </a:r>
            <a:endParaRPr lang="en-US" altLang="zh-CN"/>
          </a:p>
          <a:p>
            <a:pPr lvl="0"/>
            <a:r>
              <a:rPr lang="en-US" altLang="zh-CN"/>
              <a:t>  for i := 0 to 2*n-1 do L[i].num := 0;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procedure Insert(level,x:integer);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with L[level] do begin</a:t>
            </a:r>
            <a:endParaRPr lang="en-US" altLang="zh-CN"/>
          </a:p>
          <a:p>
            <a:pPr lvl="0"/>
            <a:r>
              <a:rPr lang="en-US" altLang="zh-CN"/>
              <a:t>    Inc(num);</a:t>
            </a:r>
            <a:endParaRPr lang="en-US" altLang="zh-CN"/>
          </a:p>
          <a:p>
            <a:pPr lvl="0"/>
            <a:r>
              <a:rPr lang="en-US" altLang="zh-CN"/>
              <a:t>    a[num] := x;</a:t>
            </a:r>
            <a:endParaRPr lang="en-US" altLang="zh-CN"/>
          </a:p>
          <a:p>
            <a:pPr lvl="0"/>
            <a:r>
              <a:rPr lang="en-US" altLang="zh-CN"/>
              <a:t>  end;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procedure Bfs;</a:t>
            </a:r>
            <a:endParaRPr lang="en-US" altLang="zh-CN"/>
          </a:p>
          <a:p>
            <a:pPr lvl="0"/>
            <a:r>
              <a:rPr lang="en-US" altLang="zh-CN"/>
              <a:t>const limit=maxn*2;</a:t>
            </a:r>
            <a:endParaRPr lang="en-US" altLang="zh-CN"/>
          </a:p>
          <a:p>
            <a:pPr lvl="0"/>
            <a:r>
              <a:rPr lang="en-US" altLang="zh-CN"/>
              <a:t>var p,q,i:integer;</a:t>
            </a:r>
            <a:endParaRPr lang="en-US" altLang="zh-CN"/>
          </a:p>
          <a:p>
            <a:pPr lvl="0"/>
            <a:r>
              <a:rPr lang="en-US" altLang="zh-CN"/>
              <a:t>    x:array[1..maxn] of integer;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for i := 1 to n do h[i] := limit;</a:t>
            </a:r>
            <a:endParaRPr lang="en-US" altLang="zh-CN"/>
          </a:p>
          <a:p>
            <a:pPr lvl="0"/>
            <a:r>
              <a:rPr lang="en-US" altLang="zh-CN"/>
              <a:t>  x[1] := n; h[n] := 0; q := 1; p := 0;</a:t>
            </a:r>
            <a:endParaRPr lang="en-US" altLang="zh-CN"/>
          </a:p>
          <a:p>
            <a:pPr lvl="0"/>
            <a:r>
              <a:rPr lang="en-US" altLang="zh-CN"/>
              <a:t>  repeat</a:t>
            </a:r>
            <a:endParaRPr lang="en-US" altLang="zh-CN"/>
          </a:p>
          <a:p>
            <a:pPr lvl="0"/>
            <a:r>
              <a:rPr lang="en-US" altLang="zh-CN"/>
              <a:t>    Inc(p);</a:t>
            </a:r>
            <a:endParaRPr lang="en-US" altLang="zh-CN"/>
          </a:p>
          <a:p>
            <a:pPr lvl="0"/>
            <a:r>
              <a:rPr lang="en-US" altLang="zh-CN"/>
              <a:t>    for i := 1 to d[x[p]] do begin</a:t>
            </a:r>
            <a:endParaRPr lang="en-US" altLang="zh-CN"/>
          </a:p>
          <a:p>
            <a:pPr lvl="0"/>
            <a:r>
              <a:rPr lang="en-US" altLang="zh-CN"/>
              <a:t>      if h[g[x[p],i]]=limit then begin</a:t>
            </a:r>
            <a:endParaRPr lang="en-US" altLang="zh-CN"/>
          </a:p>
          <a:p>
            <a:pPr lvl="0"/>
            <a:r>
              <a:rPr lang="en-US" altLang="zh-CN"/>
              <a:t>        Inc(q); x[q] := g[x[p],i];</a:t>
            </a:r>
            <a:endParaRPr lang="en-US" altLang="zh-CN"/>
          </a:p>
          <a:p>
            <a:pPr lvl="0"/>
            <a:r>
              <a:rPr lang="en-US" altLang="zh-CN"/>
              <a:t>        h[x[q]] := h[x[p]] + 1;</a:t>
            </a:r>
            <a:endParaRPr lang="en-US" altLang="zh-CN"/>
          </a:p>
          <a:p>
            <a:pPr lvl="0"/>
            <a:r>
              <a:rPr lang="en-US" altLang="zh-CN"/>
              <a:t>        if x[q]&gt;1 then Insert(h[x[q]],x[q]);</a:t>
            </a:r>
            <a:endParaRPr lang="en-US" altLang="zh-CN"/>
          </a:p>
          <a:p>
            <a:pPr lvl="0"/>
            <a:r>
              <a:rPr lang="en-US" altLang="zh-CN"/>
              <a:t>      end;</a:t>
            </a:r>
            <a:endParaRPr lang="en-US" altLang="zh-CN"/>
          </a:p>
          <a:p>
            <a:pPr lvl="0"/>
            <a:r>
              <a:rPr lang="en-US" altLang="zh-CN"/>
              <a:t>    end;</a:t>
            </a:r>
            <a:endParaRPr lang="en-US" altLang="zh-CN"/>
          </a:p>
          <a:p>
            <a:pPr lvl="0"/>
            <a:r>
              <a:rPr lang="en-US" altLang="zh-CN"/>
              <a:t>  until p&gt;=q;</a:t>
            </a:r>
            <a:endParaRPr lang="en-US" altLang="zh-CN"/>
          </a:p>
          <a:p>
            <a:pPr lvl="0"/>
            <a:r>
              <a:rPr lang="en-US" altLang="zh-CN"/>
              <a:t>  h[1] := n;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procedure Push(a,b:integer);</a:t>
            </a:r>
            <a:endParaRPr lang="en-US" altLang="zh-CN"/>
          </a:p>
          <a:p>
            <a:pPr lvl="0"/>
            <a:r>
              <a:rPr lang="en-US" altLang="zh-CN"/>
              <a:t>var x:longint;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if r[a,b]&gt;e[a] then x := e[a] else x := r[a,b];</a:t>
            </a:r>
            <a:endParaRPr lang="en-US" altLang="zh-CN"/>
          </a:p>
          <a:p>
            <a:pPr lvl="0"/>
            <a:r>
              <a:rPr lang="en-US" altLang="zh-CN"/>
              <a:t>  Dec(r[a,b],x); Inc(r[b,a],x);</a:t>
            </a:r>
            <a:endParaRPr lang="en-US" altLang="zh-CN"/>
          </a:p>
          <a:p>
            <a:pPr lvl="0"/>
            <a:r>
              <a:rPr lang="en-US" altLang="zh-CN"/>
              <a:t>  Dec(e[a],x);   Inc(e[b],x);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procedure Relabel(a:integer);</a:t>
            </a:r>
            <a:endParaRPr lang="en-US" altLang="zh-CN"/>
          </a:p>
          <a:p>
            <a:pPr lvl="0"/>
            <a:r>
              <a:rPr lang="en-US" altLang="zh-CN"/>
              <a:t>var i,min:integer;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min := maxint;</a:t>
            </a:r>
            <a:endParaRPr lang="en-US" altLang="zh-CN"/>
          </a:p>
          <a:p>
            <a:pPr lvl="0"/>
            <a:r>
              <a:rPr lang="en-US" altLang="zh-CN"/>
              <a:t>  for i := 1 to d[a] do begin</a:t>
            </a:r>
            <a:endParaRPr lang="en-US" altLang="zh-CN"/>
          </a:p>
          <a:p>
            <a:pPr lvl="0"/>
            <a:r>
              <a:rPr lang="en-US" altLang="zh-CN"/>
              <a:t>    if (r[a,g[a,i]]&gt;0) and (h[g[a,i]]&lt;min) then min := h[g[a,i]];</a:t>
            </a:r>
            <a:endParaRPr lang="en-US" altLang="zh-CN"/>
          </a:p>
          <a:p>
            <a:pPr lvl="0"/>
            <a:r>
              <a:rPr lang="en-US" altLang="zh-CN"/>
              <a:t>  end;</a:t>
            </a:r>
            <a:endParaRPr lang="en-US" altLang="zh-CN"/>
          </a:p>
          <a:p>
            <a:pPr lvl="0"/>
            <a:r>
              <a:rPr lang="en-US" altLang="zh-CN"/>
              <a:t>  h[a] := min+1;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function Check(a:integer):boolean;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Check := false;</a:t>
            </a:r>
            <a:endParaRPr lang="en-US" altLang="zh-CN"/>
          </a:p>
          <a:p>
            <a:pPr lvl="0"/>
            <a:r>
              <a:rPr lang="en-US" altLang="zh-CN"/>
              <a:t>  while e[a]&gt;0 do begin</a:t>
            </a:r>
            <a:endParaRPr lang="en-US" altLang="zh-CN"/>
          </a:p>
          <a:p>
            <a:pPr lvl="0"/>
            <a:r>
              <a:rPr lang="en-US" altLang="zh-CN"/>
              <a:t>    if cur[a]&gt;d[a] then begin</a:t>
            </a:r>
            <a:endParaRPr lang="en-US" altLang="zh-CN"/>
          </a:p>
          <a:p>
            <a:pPr lvl="0"/>
            <a:r>
              <a:rPr lang="en-US" altLang="zh-CN"/>
              <a:t>      Relabel(a);  Check := true; cur[a] := 1;</a:t>
            </a:r>
            <a:endParaRPr lang="en-US" altLang="zh-CN"/>
          </a:p>
          <a:p>
            <a:pPr lvl="0"/>
            <a:r>
              <a:rPr lang="en-US" altLang="zh-CN"/>
              <a:t>    end else begin</a:t>
            </a:r>
            <a:endParaRPr lang="en-US" altLang="zh-CN"/>
          </a:p>
          <a:p>
            <a:pPr lvl="0"/>
            <a:r>
              <a:rPr lang="en-US" altLang="zh-CN"/>
              <a:t>      if (r[a,g[a,cur[a]]]&gt;0) and (h[a]=h[g[a,cur[a]]]+1) then Push(a,g[a,cur[a]])</a:t>
            </a:r>
            <a:endParaRPr lang="en-US" altLang="zh-CN"/>
          </a:p>
          <a:p>
            <a:pPr lvl="0"/>
            <a:r>
              <a:rPr lang="en-US" altLang="zh-CN"/>
              <a:t>        else Inc(cur[a]);</a:t>
            </a:r>
            <a:endParaRPr lang="en-US" altLang="zh-CN"/>
          </a:p>
          <a:p>
            <a:pPr lvl="0"/>
            <a:r>
              <a:rPr lang="en-US" altLang="zh-CN"/>
              <a:t>    end;</a:t>
            </a:r>
            <a:endParaRPr lang="en-US" altLang="zh-CN"/>
          </a:p>
          <a:p>
            <a:pPr lvl="0"/>
            <a:r>
              <a:rPr lang="en-US" altLang="zh-CN"/>
              <a:t>  end;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procedure Update(level:integer);</a:t>
            </a:r>
            <a:endParaRPr lang="en-US" altLang="zh-CN"/>
          </a:p>
          <a:p>
            <a:pPr lvl="0"/>
            <a:r>
              <a:rPr lang="en-US" altLang="zh-CN"/>
              <a:t>var j,k:integer;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for j := level+1 to n do begin</a:t>
            </a:r>
            <a:endParaRPr lang="en-US" altLang="zh-CN"/>
          </a:p>
          <a:p>
            <a:pPr lvl="0"/>
            <a:r>
              <a:rPr lang="en-US" altLang="zh-CN"/>
              <a:t>    for k := 1 to L[j].num do begin</a:t>
            </a:r>
            <a:endParaRPr lang="en-US" altLang="zh-CN"/>
          </a:p>
          <a:p>
            <a:pPr lvl="0"/>
            <a:r>
              <a:rPr lang="en-US" altLang="zh-CN"/>
              <a:t>      L[n+1].a[L[n+1].num+k] := L[j].a[k];</a:t>
            </a:r>
            <a:endParaRPr lang="en-US" altLang="zh-CN"/>
          </a:p>
          <a:p>
            <a:pPr lvl="0"/>
            <a:r>
              <a:rPr lang="en-US" altLang="zh-CN"/>
              <a:t>      h[L[j].a[k]] := n+1;</a:t>
            </a:r>
            <a:endParaRPr lang="en-US" altLang="zh-CN"/>
          </a:p>
          <a:p>
            <a:pPr lvl="0"/>
            <a:r>
              <a:rPr lang="en-US" altLang="zh-CN"/>
              <a:t>    end;</a:t>
            </a:r>
            <a:endParaRPr lang="en-US" altLang="zh-CN"/>
          </a:p>
          <a:p>
            <a:pPr lvl="0"/>
            <a:r>
              <a:rPr lang="en-US" altLang="zh-CN"/>
              <a:t>    Inc(L[n+1].num,L[j].num);</a:t>
            </a:r>
            <a:endParaRPr lang="en-US" altLang="zh-CN"/>
          </a:p>
          <a:p>
            <a:pPr lvl="0"/>
            <a:r>
              <a:rPr lang="en-US" altLang="zh-CN"/>
              <a:t>    L[j].num := 0;</a:t>
            </a:r>
            <a:endParaRPr lang="en-US" altLang="zh-CN"/>
          </a:p>
          <a:p>
            <a:pPr lvl="0"/>
            <a:r>
              <a:rPr lang="en-US" altLang="zh-CN"/>
              <a:t>  end;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procedure Flow;</a:t>
            </a:r>
            <a:endParaRPr lang="en-US" altLang="zh-CN"/>
          </a:p>
          <a:p>
            <a:pPr lvl="0"/>
            <a:r>
              <a:rPr lang="en-US" altLang="zh-CN"/>
              <a:t>var i,level:integer;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level := n;</a:t>
            </a:r>
            <a:endParaRPr lang="en-US" altLang="zh-CN"/>
          </a:p>
          <a:p>
            <a:pPr lvl="0"/>
            <a:r>
              <a:rPr lang="en-US" altLang="zh-CN"/>
              <a:t>  repeat</a:t>
            </a:r>
            <a:endParaRPr lang="en-US" altLang="zh-CN"/>
          </a:p>
          <a:p>
            <a:pPr lvl="0"/>
            <a:r>
              <a:rPr lang="en-US" altLang="zh-CN"/>
              <a:t>    Dec(level);</a:t>
            </a:r>
            <a:endParaRPr lang="en-US" altLang="zh-CN"/>
          </a:p>
          <a:p>
            <a:pPr lvl="0"/>
            <a:r>
              <a:rPr lang="en-US" altLang="zh-CN"/>
              <a:t>    with L[level] do begin</a:t>
            </a:r>
            <a:endParaRPr lang="en-US" altLang="zh-CN"/>
          </a:p>
          <a:p>
            <a:pPr lvl="0"/>
            <a:r>
              <a:rPr lang="en-US" altLang="zh-CN"/>
              <a:t>      for i := num downto 1 do begin</a:t>
            </a:r>
            <a:endParaRPr lang="en-US" altLang="zh-CN"/>
          </a:p>
          <a:p>
            <a:pPr lvl="0"/>
            <a:r>
              <a:rPr lang="en-US" altLang="zh-CN"/>
              <a:t>        if Check(a[i]) then begin</a:t>
            </a:r>
            <a:endParaRPr lang="en-US" altLang="zh-CN"/>
          </a:p>
          <a:p>
            <a:pPr lvl="0"/>
            <a:r>
              <a:rPr lang="en-US" altLang="zh-CN"/>
              <a:t>          if (level&gt;0) and (num=1) then Update(level);</a:t>
            </a:r>
            <a:endParaRPr lang="en-US" altLang="zh-CN"/>
          </a:p>
          <a:p>
            <a:pPr lvl="0"/>
            <a:r>
              <a:rPr lang="en-US" altLang="zh-CN"/>
              <a:t>          Insert(h[a[i]],a[i]);</a:t>
            </a:r>
            <a:endParaRPr lang="en-US" altLang="zh-CN"/>
          </a:p>
          <a:p>
            <a:pPr lvl="0"/>
            <a:r>
              <a:rPr lang="en-US" altLang="zh-CN"/>
              <a:t>          level := h[a[i]];</a:t>
            </a:r>
            <a:endParaRPr lang="en-US" altLang="zh-CN"/>
          </a:p>
          <a:p>
            <a:pPr lvl="0"/>
            <a:r>
              <a:rPr lang="en-US" altLang="zh-CN"/>
              <a:t>          a[i] := a[num];  Dec(num);</a:t>
            </a:r>
            <a:endParaRPr lang="en-US" altLang="zh-CN"/>
          </a:p>
          <a:p>
            <a:pPr lvl="0"/>
            <a:r>
              <a:rPr lang="en-US" altLang="zh-CN"/>
              <a:t>          break;</a:t>
            </a:r>
            <a:endParaRPr lang="en-US" altLang="zh-CN"/>
          </a:p>
          <a:p>
            <a:pPr lvl="0"/>
            <a:r>
              <a:rPr lang="en-US" altLang="zh-CN"/>
              <a:t>        end;</a:t>
            </a:r>
            <a:endParaRPr lang="en-US" altLang="zh-CN"/>
          </a:p>
          <a:p>
            <a:pPr lvl="0"/>
            <a:r>
              <a:rPr lang="en-US" altLang="zh-CN"/>
              <a:t>      end;</a:t>
            </a:r>
            <a:endParaRPr lang="en-US" altLang="zh-CN"/>
          </a:p>
          <a:p>
            <a:pPr lvl="0"/>
            <a:r>
              <a:rPr lang="en-US" altLang="zh-CN"/>
              <a:t>    end;</a:t>
            </a:r>
            <a:endParaRPr lang="en-US" altLang="zh-CN"/>
          </a:p>
          <a:p>
            <a:pPr lvl="0"/>
            <a:r>
              <a:rPr lang="en-US" altLang="zh-CN"/>
              <a:t>  until level=0;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procedure PreFlow;</a:t>
            </a:r>
            <a:endParaRPr lang="en-US" altLang="zh-CN"/>
          </a:p>
          <a:p>
            <a:pPr lvl="0"/>
            <a:r>
              <a:rPr lang="en-US" altLang="zh-CN"/>
              <a:t>var i,b:integer;</a:t>
            </a:r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for i := 1 to d[1] do begin</a:t>
            </a:r>
            <a:endParaRPr lang="en-US" altLang="zh-CN"/>
          </a:p>
          <a:p>
            <a:pPr lvl="0"/>
            <a:r>
              <a:rPr lang="en-US" altLang="zh-CN"/>
              <a:t>    b := g[1,i];</a:t>
            </a:r>
            <a:endParaRPr lang="en-US" altLang="zh-CN"/>
          </a:p>
          <a:p>
            <a:pPr lvl="0"/>
            <a:r>
              <a:rPr lang="en-US" altLang="zh-CN"/>
              <a:t>    e[b] := r[1,b]; Dec(e[1],r[1,b]);</a:t>
            </a:r>
            <a:endParaRPr lang="en-US" altLang="zh-CN"/>
          </a:p>
          <a:p>
            <a:pPr lvl="0"/>
            <a:r>
              <a:rPr lang="en-US" altLang="zh-CN"/>
              <a:t>    r[b,1] := e[b];</a:t>
            </a:r>
            <a:endParaRPr lang="en-US" altLang="zh-CN"/>
          </a:p>
          <a:p>
            <a:pPr lvl="0"/>
            <a:r>
              <a:rPr lang="en-US" altLang="zh-CN"/>
              <a:t>    r[1,b] := 0;</a:t>
            </a:r>
            <a:endParaRPr lang="en-US" altLang="zh-CN"/>
          </a:p>
          <a:p>
            <a:pPr lvl="0"/>
            <a:r>
              <a:rPr lang="en-US" altLang="zh-CN"/>
              <a:t>  end;</a:t>
            </a:r>
            <a:endParaRPr lang="en-US" altLang="zh-CN"/>
          </a:p>
          <a:p>
            <a:pPr lvl="0"/>
            <a:r>
              <a:rPr lang="en-US" altLang="zh-CN"/>
              <a:t>end;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begin</a:t>
            </a:r>
            <a:endParaRPr lang="en-US" altLang="zh-CN"/>
          </a:p>
          <a:p>
            <a:pPr lvl="0"/>
            <a:r>
              <a:rPr lang="en-US" altLang="zh-CN"/>
              <a:t>  Init;</a:t>
            </a:r>
            <a:endParaRPr lang="en-US" altLang="zh-CN"/>
          </a:p>
          <a:p>
            <a:pPr lvl="0"/>
            <a:r>
              <a:rPr lang="en-US" altLang="zh-CN"/>
              <a:t>  Bfs;</a:t>
            </a:r>
            <a:endParaRPr lang="en-US" altLang="zh-CN"/>
          </a:p>
          <a:p>
            <a:pPr lvl="0"/>
            <a:r>
              <a:rPr lang="en-US" altLang="zh-CN"/>
              <a:t>  PreFlow;</a:t>
            </a:r>
            <a:endParaRPr lang="en-US" altLang="zh-CN"/>
          </a:p>
          <a:p>
            <a:pPr lvl="0"/>
            <a:r>
              <a:rPr lang="en-US" altLang="zh-CN"/>
              <a:t>  Flow;</a:t>
            </a:r>
            <a:endParaRPr lang="en-US" altLang="zh-CN"/>
          </a:p>
          <a:p>
            <a:pPr lvl="0"/>
            <a:r>
              <a:rPr lang="en-US" altLang="zh-CN"/>
              <a:t>  Assign(Output,ouf);</a:t>
            </a:r>
            <a:endParaRPr lang="en-US" altLang="zh-CN"/>
          </a:p>
          <a:p>
            <a:pPr lvl="0"/>
            <a:r>
              <a:rPr lang="en-US" altLang="zh-CN"/>
              <a:t>  rewrite(output);</a:t>
            </a:r>
            <a:endParaRPr lang="en-US" altLang="zh-CN"/>
          </a:p>
          <a:p>
            <a:pPr lvl="0"/>
            <a:r>
              <a:rPr lang="en-US" altLang="zh-CN"/>
              <a:t>  writeln(e[n]);</a:t>
            </a:r>
            <a:endParaRPr lang="en-US" altLang="zh-CN"/>
          </a:p>
          <a:p>
            <a:pPr lvl="0"/>
            <a:r>
              <a:rPr lang="en-US" altLang="zh-CN"/>
              <a:t>  Close(Output);</a:t>
            </a:r>
            <a:endParaRPr lang="en-US" altLang="zh-CN"/>
          </a:p>
          <a:p>
            <a:pPr lvl="0"/>
            <a:r>
              <a:rPr lang="en-US" altLang="zh-CN"/>
              <a:t>end.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-11112"/>
            <a:ext cx="9155113" cy="6881812"/>
            <a:chOff x="0" y="0"/>
            <a:chExt cx="5767" cy="4337"/>
          </a:xfrm>
        </p:grpSpPr>
        <p:sp>
          <p:nvSpPr>
            <p:cNvPr id="2051" name="未知"/>
            <p:cNvSpPr/>
            <p:nvPr/>
          </p:nvSpPr>
          <p:spPr>
            <a:xfrm>
              <a:off x="1632" y="4"/>
              <a:ext cx="1737" cy="4333"/>
            </a:xfrm>
            <a:custGeom>
              <a:avLst/>
              <a:gdLst/>
              <a:ahLst/>
              <a:cxnLst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未知"/>
            <p:cNvSpPr/>
            <p:nvPr/>
          </p:nvSpPr>
          <p:spPr>
            <a:xfrm>
              <a:off x="0" y="2"/>
              <a:ext cx="1737" cy="4329"/>
            </a:xfrm>
            <a:custGeom>
              <a:avLst/>
              <a:gdLst/>
              <a:ahLst/>
              <a:cxnLst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未知"/>
            <p:cNvSpPr/>
            <p:nvPr/>
          </p:nvSpPr>
          <p:spPr>
            <a:xfrm>
              <a:off x="3744" y="5"/>
              <a:ext cx="1739" cy="4330"/>
            </a:xfrm>
            <a:custGeom>
              <a:avLst/>
              <a:gdLst/>
              <a:ahLst/>
              <a:cxnLst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未知"/>
            <p:cNvSpPr/>
            <p:nvPr/>
          </p:nvSpPr>
          <p:spPr>
            <a:xfrm>
              <a:off x="1920" y="0"/>
              <a:ext cx="2080" cy="4324"/>
            </a:xfrm>
            <a:custGeom>
              <a:avLst/>
              <a:gdLst/>
              <a:ahLst/>
              <a:cxnLst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未知"/>
            <p:cNvSpPr/>
            <p:nvPr/>
          </p:nvSpPr>
          <p:spPr>
            <a:xfrm>
              <a:off x="117" y="106"/>
              <a:ext cx="3504" cy="1536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未知"/>
            <p:cNvSpPr/>
            <p:nvPr/>
          </p:nvSpPr>
          <p:spPr>
            <a:xfrm rot="-18897039" flipH="1">
              <a:off x="810" y="775"/>
              <a:ext cx="2544" cy="1008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未知"/>
            <p:cNvSpPr/>
            <p:nvPr/>
          </p:nvSpPr>
          <p:spPr>
            <a:xfrm>
              <a:off x="83" y="58"/>
              <a:ext cx="3504" cy="1536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未知"/>
            <p:cNvSpPr/>
            <p:nvPr/>
          </p:nvSpPr>
          <p:spPr>
            <a:xfrm rot="18704158">
              <a:off x="-984" y="1050"/>
              <a:ext cx="3504" cy="1536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未知"/>
            <p:cNvSpPr/>
            <p:nvPr/>
          </p:nvSpPr>
          <p:spPr>
            <a:xfrm rot="19294860">
              <a:off x="1331" y="922"/>
              <a:ext cx="3594" cy="1735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未知"/>
            <p:cNvSpPr/>
            <p:nvPr/>
          </p:nvSpPr>
          <p:spPr>
            <a:xfrm rot="-19515582" flipH="1">
              <a:off x="1859" y="874"/>
              <a:ext cx="3504" cy="1536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未知"/>
            <p:cNvSpPr/>
            <p:nvPr/>
          </p:nvSpPr>
          <p:spPr>
            <a:xfrm>
              <a:off x="4250" y="2"/>
              <a:ext cx="1089" cy="2285"/>
            </a:xfrm>
            <a:custGeom>
              <a:avLst/>
              <a:gdLst/>
              <a:ahLst/>
              <a:cxnLst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矩形 2061"/>
            <p:cNvSpPr/>
            <p:nvPr/>
          </p:nvSpPr>
          <p:spPr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未知"/>
            <p:cNvSpPr/>
            <p:nvPr/>
          </p:nvSpPr>
          <p:spPr>
            <a:xfrm>
              <a:off x="1632" y="2496"/>
              <a:ext cx="1737" cy="382"/>
            </a:xfrm>
            <a:custGeom>
              <a:avLst/>
              <a:gdLst/>
              <a:ahLst/>
              <a:cxnLst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未知"/>
            <p:cNvSpPr/>
            <p:nvPr/>
          </p:nvSpPr>
          <p:spPr>
            <a:xfrm>
              <a:off x="0" y="2496"/>
              <a:ext cx="1737" cy="381"/>
            </a:xfrm>
            <a:custGeom>
              <a:avLst/>
              <a:gdLst/>
              <a:ahLst/>
              <a:cxnLst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未知"/>
            <p:cNvSpPr/>
            <p:nvPr/>
          </p:nvSpPr>
          <p:spPr>
            <a:xfrm>
              <a:off x="3744" y="2496"/>
              <a:ext cx="1739" cy="382"/>
            </a:xfrm>
            <a:custGeom>
              <a:avLst/>
              <a:gdLst/>
              <a:ahLst/>
              <a:cxnLst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未知"/>
            <p:cNvSpPr/>
            <p:nvPr/>
          </p:nvSpPr>
          <p:spPr>
            <a:xfrm>
              <a:off x="1920" y="2496"/>
              <a:ext cx="2080" cy="381"/>
            </a:xfrm>
            <a:custGeom>
              <a:avLst/>
              <a:gdLst/>
              <a:ahLst/>
              <a:cxnLst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矩形 2066"/>
            <p:cNvSpPr/>
            <p:nvPr/>
          </p:nvSpPr>
          <p:spPr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未知"/>
            <p:cNvSpPr/>
            <p:nvPr/>
          </p:nvSpPr>
          <p:spPr>
            <a:xfrm>
              <a:off x="2583" y="2458"/>
              <a:ext cx="1036" cy="420"/>
            </a:xfrm>
            <a:custGeom>
              <a:avLst/>
              <a:gdLst/>
              <a:ahLst/>
              <a:cxnLst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未知"/>
            <p:cNvSpPr/>
            <p:nvPr/>
          </p:nvSpPr>
          <p:spPr>
            <a:xfrm rot="-2702961" flipH="1">
              <a:off x="1486" y="2426"/>
              <a:ext cx="1060" cy="480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未知"/>
            <p:cNvSpPr/>
            <p:nvPr/>
          </p:nvSpPr>
          <p:spPr>
            <a:xfrm rot="-2702961" flipH="1">
              <a:off x="766" y="2426"/>
              <a:ext cx="1060" cy="480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未知"/>
            <p:cNvSpPr/>
            <p:nvPr/>
          </p:nvSpPr>
          <p:spPr>
            <a:xfrm rot="-2702961" flipH="1">
              <a:off x="28" y="2392"/>
              <a:ext cx="1034" cy="487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未知"/>
            <p:cNvSpPr/>
            <p:nvPr/>
          </p:nvSpPr>
          <p:spPr>
            <a:xfrm flipH="1" flipV="1">
              <a:off x="576" y="2450"/>
              <a:ext cx="3552" cy="432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未知"/>
            <p:cNvSpPr/>
            <p:nvPr/>
          </p:nvSpPr>
          <p:spPr>
            <a:xfrm flipH="1" flipV="1">
              <a:off x="240" y="2450"/>
              <a:ext cx="1536" cy="432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未知"/>
            <p:cNvSpPr/>
            <p:nvPr/>
          </p:nvSpPr>
          <p:spPr>
            <a:xfrm flipH="1" flipV="1">
              <a:off x="3036" y="2498"/>
              <a:ext cx="1332" cy="383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未知"/>
            <p:cNvSpPr/>
            <p:nvPr/>
          </p:nvSpPr>
          <p:spPr>
            <a:xfrm flipH="1" flipV="1">
              <a:off x="3984" y="2450"/>
              <a:ext cx="1536" cy="432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未知"/>
            <p:cNvSpPr/>
            <p:nvPr/>
          </p:nvSpPr>
          <p:spPr>
            <a:xfrm flipH="1" flipV="1">
              <a:off x="3456" y="2450"/>
              <a:ext cx="2304" cy="432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矩形 2076"/>
            <p:cNvSpPr/>
            <p:nvPr/>
          </p:nvSpPr>
          <p:spPr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矩形 2077"/>
            <p:cNvSpPr/>
            <p:nvPr/>
          </p:nvSpPr>
          <p:spPr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矩形 2078"/>
            <p:cNvSpPr/>
            <p:nvPr/>
          </p:nvSpPr>
          <p:spPr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2080" name="图片 2079" descr="BTZBUL1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" y="1659"/>
              <a:ext cx="204" cy="20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81" name="标题 2080"/>
          <p:cNvSpPr>
            <a:spLocks noGrp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82" name="副标题 2081"/>
          <p:cNvSpPr>
            <a:spLocks noGrp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ClrTx/>
              <a:buSzPct val="85000"/>
              <a:buFontTx/>
              <a:buNone/>
              <a:defRPr/>
            </a:lvl1pPr>
            <a:lvl2pPr marL="457200" lvl="1" indent="0" algn="ctr"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83" name="日期占位符 2082"/>
          <p:cNvSpPr>
            <a:spLocks noGrp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084" name="页脚占位符 2083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85" name="灯片编号占位符 208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716657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1027" name="未知"/>
            <p:cNvSpPr/>
            <p:nvPr/>
          </p:nvSpPr>
          <p:spPr>
            <a:xfrm>
              <a:off x="1632" y="4"/>
              <a:ext cx="1737" cy="4333"/>
            </a:xfrm>
            <a:custGeom>
              <a:avLst/>
              <a:gdLst/>
              <a:ahLst/>
              <a:cxnLst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未知"/>
            <p:cNvSpPr/>
            <p:nvPr/>
          </p:nvSpPr>
          <p:spPr>
            <a:xfrm>
              <a:off x="0" y="2"/>
              <a:ext cx="1737" cy="4329"/>
            </a:xfrm>
            <a:custGeom>
              <a:avLst/>
              <a:gdLst/>
              <a:ahLst/>
              <a:cxnLst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未知"/>
            <p:cNvSpPr/>
            <p:nvPr/>
          </p:nvSpPr>
          <p:spPr>
            <a:xfrm>
              <a:off x="3744" y="5"/>
              <a:ext cx="1739" cy="4330"/>
            </a:xfrm>
            <a:custGeom>
              <a:avLst/>
              <a:gdLst/>
              <a:ahLst/>
              <a:cxnLst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未知"/>
            <p:cNvSpPr/>
            <p:nvPr/>
          </p:nvSpPr>
          <p:spPr>
            <a:xfrm>
              <a:off x="1920" y="0"/>
              <a:ext cx="2080" cy="4324"/>
            </a:xfrm>
            <a:custGeom>
              <a:avLst/>
              <a:gdLst/>
              <a:ahLst/>
              <a:cxnLst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" name="未知"/>
            <p:cNvSpPr/>
            <p:nvPr/>
          </p:nvSpPr>
          <p:spPr>
            <a:xfrm>
              <a:off x="117" y="106"/>
              <a:ext cx="3504" cy="1536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" name="未知"/>
            <p:cNvSpPr/>
            <p:nvPr/>
          </p:nvSpPr>
          <p:spPr>
            <a:xfrm rot="-18897039" flipH="1">
              <a:off x="810" y="775"/>
              <a:ext cx="2544" cy="1008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" name="未知"/>
            <p:cNvSpPr/>
            <p:nvPr/>
          </p:nvSpPr>
          <p:spPr>
            <a:xfrm>
              <a:off x="83" y="58"/>
              <a:ext cx="3504" cy="1536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" name="未知"/>
            <p:cNvSpPr/>
            <p:nvPr userDrawn="1"/>
          </p:nvSpPr>
          <p:spPr>
            <a:xfrm rot="18704158">
              <a:off x="-984" y="1050"/>
              <a:ext cx="3504" cy="1536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" name="未知"/>
            <p:cNvSpPr/>
            <p:nvPr/>
          </p:nvSpPr>
          <p:spPr>
            <a:xfrm rot="19294860">
              <a:off x="1331" y="922"/>
              <a:ext cx="3594" cy="1735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6" name="未知"/>
            <p:cNvSpPr/>
            <p:nvPr/>
          </p:nvSpPr>
          <p:spPr>
            <a:xfrm rot="-19515582" flipH="1">
              <a:off x="1859" y="874"/>
              <a:ext cx="3504" cy="1536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7" name="未知"/>
            <p:cNvSpPr/>
            <p:nvPr/>
          </p:nvSpPr>
          <p:spPr>
            <a:xfrm>
              <a:off x="4250" y="2"/>
              <a:ext cx="1089" cy="2285"/>
            </a:xfrm>
            <a:custGeom>
              <a:avLst/>
              <a:gdLst/>
              <a:ahLst/>
              <a:cxnLst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8" name="矩形 1037"/>
            <p:cNvSpPr/>
            <p:nvPr/>
          </p:nvSpPr>
          <p:spPr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9" name="未知"/>
            <p:cNvSpPr/>
            <p:nvPr/>
          </p:nvSpPr>
          <p:spPr>
            <a:xfrm>
              <a:off x="1632" y="3965"/>
              <a:ext cx="1737" cy="382"/>
            </a:xfrm>
            <a:custGeom>
              <a:avLst/>
              <a:gdLst/>
              <a:ahLst/>
              <a:cxnLst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0" name="未知"/>
            <p:cNvSpPr/>
            <p:nvPr/>
          </p:nvSpPr>
          <p:spPr>
            <a:xfrm>
              <a:off x="0" y="3965"/>
              <a:ext cx="1737" cy="381"/>
            </a:xfrm>
            <a:custGeom>
              <a:avLst/>
              <a:gdLst/>
              <a:ahLst/>
              <a:cxnLst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1" name="未知"/>
            <p:cNvSpPr/>
            <p:nvPr/>
          </p:nvSpPr>
          <p:spPr>
            <a:xfrm>
              <a:off x="3744" y="3965"/>
              <a:ext cx="1739" cy="382"/>
            </a:xfrm>
            <a:custGeom>
              <a:avLst/>
              <a:gdLst/>
              <a:ahLst/>
              <a:cxnLst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2" name="未知"/>
            <p:cNvSpPr/>
            <p:nvPr/>
          </p:nvSpPr>
          <p:spPr>
            <a:xfrm>
              <a:off x="1920" y="3965"/>
              <a:ext cx="2080" cy="381"/>
            </a:xfrm>
            <a:custGeom>
              <a:avLst/>
              <a:gdLst/>
              <a:ahLst/>
              <a:cxnLst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3" name="矩形 1042"/>
            <p:cNvSpPr/>
            <p:nvPr/>
          </p:nvSpPr>
          <p:spPr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" name="未知"/>
            <p:cNvSpPr/>
            <p:nvPr/>
          </p:nvSpPr>
          <p:spPr>
            <a:xfrm>
              <a:off x="2583" y="3927"/>
              <a:ext cx="1036" cy="420"/>
            </a:xfrm>
            <a:custGeom>
              <a:avLst/>
              <a:gdLst/>
              <a:ahLst/>
              <a:cxnLst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未知"/>
            <p:cNvSpPr/>
            <p:nvPr/>
          </p:nvSpPr>
          <p:spPr>
            <a:xfrm rot="-2702961" flipH="1">
              <a:off x="1486" y="3895"/>
              <a:ext cx="1060" cy="480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6" name="未知"/>
            <p:cNvSpPr/>
            <p:nvPr/>
          </p:nvSpPr>
          <p:spPr>
            <a:xfrm rot="-2702961" flipH="1">
              <a:off x="766" y="3895"/>
              <a:ext cx="1060" cy="480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7" name="未知"/>
            <p:cNvSpPr/>
            <p:nvPr/>
          </p:nvSpPr>
          <p:spPr>
            <a:xfrm rot="-2702961" flipH="1">
              <a:off x="28" y="3861"/>
              <a:ext cx="1034" cy="487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未知"/>
            <p:cNvSpPr/>
            <p:nvPr/>
          </p:nvSpPr>
          <p:spPr>
            <a:xfrm flipH="1" flipV="1">
              <a:off x="576" y="3919"/>
              <a:ext cx="3552" cy="432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" name="未知"/>
            <p:cNvSpPr/>
            <p:nvPr/>
          </p:nvSpPr>
          <p:spPr>
            <a:xfrm flipH="1" flipV="1">
              <a:off x="240" y="3919"/>
              <a:ext cx="1536" cy="432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0" name="未知"/>
            <p:cNvSpPr/>
            <p:nvPr/>
          </p:nvSpPr>
          <p:spPr>
            <a:xfrm flipH="1" flipV="1">
              <a:off x="3036" y="3967"/>
              <a:ext cx="1332" cy="383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未知"/>
            <p:cNvSpPr/>
            <p:nvPr/>
          </p:nvSpPr>
          <p:spPr>
            <a:xfrm flipH="1" flipV="1">
              <a:off x="3984" y="3919"/>
              <a:ext cx="1536" cy="432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未知"/>
            <p:cNvSpPr/>
            <p:nvPr/>
          </p:nvSpPr>
          <p:spPr>
            <a:xfrm flipH="1" flipV="1">
              <a:off x="3456" y="3919"/>
              <a:ext cx="2304" cy="432"/>
            </a:xfrm>
            <a:custGeom>
              <a:avLst/>
              <a:gdLst/>
              <a:ahLst/>
              <a:cxnLst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54" name="标题 1053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5" name="文本占位符 105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6" name="日期占位符 1055"/>
          <p:cNvSpPr>
            <a:spLocks noGrp="1"/>
          </p:cNvSpPr>
          <p:nvPr>
            <p:ph type="dt" sz="half" idx="2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057" name="页脚占位符 1056"/>
          <p:cNvSpPr>
            <a:spLocks noGrp="1"/>
          </p:cNvSpPr>
          <p:nvPr>
            <p:ph type="ftr" sz="quarter" idx="3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58" name="灯片编号占位符 1057"/>
          <p:cNvSpPr>
            <a:spLocks noGrp="1"/>
          </p:cNvSpPr>
          <p:nvPr>
            <p:ph type="sldNum" sz="quarter" idx="4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85000"/>
        <a:buBlip>
          <a:blip r:embed="rId14"/>
        </a:buBlip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l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l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l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l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l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l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l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l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1476375" y="1773238"/>
            <a:ext cx="7239000" cy="1905000"/>
          </a:xfrm>
          <a:ln/>
        </p:spPr>
        <p:txBody>
          <a:bodyPr anchor="ctr"/>
          <a:p>
            <a:pPr algn="ctr" defTabSz="914400">
              <a:buSzTx/>
            </a:pPr>
            <a:r>
              <a:rPr lang="zh-CN" altLang="en-US" sz="8000" kern="1200" baseline="0">
                <a:latin typeface="Arial Black" panose="020B0A04020102020204" pitchFamily="2" charset="0"/>
                <a:ea typeface="宋体" panose="02010600030101010101" pitchFamily="2" charset="-122"/>
              </a:rPr>
              <a:t>网络流</a:t>
            </a:r>
            <a:endParaRPr lang="zh-CN" altLang="en-US" sz="8000" kern="1200" baseline="0">
              <a:latin typeface="Arial Black" panose="020B0A040201020202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ctr"/>
          <a:p>
            <a:pPr defTabSz="914400">
              <a:buSzPct val="85000"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杭州学军中学  魏越闽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为什么要建立后向弧</a:t>
            </a:r>
            <a:endParaRPr lang="zh-CN" altLang="en-US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/>
              <a:t>显然，例</a:t>
            </a:r>
            <a:r>
              <a:rPr lang="en-US" altLang="zh-CN" sz="2800"/>
              <a:t>1</a:t>
            </a:r>
            <a:r>
              <a:rPr lang="zh-CN" altLang="en-US" sz="2800"/>
              <a:t>中的画出来的不是一个最大流。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但是，如果我们把</a:t>
            </a:r>
            <a:r>
              <a:rPr lang="en-US" altLang="zh-CN" sz="2800"/>
              <a:t>s -&gt; v2 -&gt; v1 -&gt; t</a:t>
            </a:r>
            <a:r>
              <a:rPr lang="zh-CN" altLang="en-US" sz="2800"/>
              <a:t>这条路径经过的弧的流量都增加</a:t>
            </a:r>
            <a:r>
              <a:rPr lang="en-US" altLang="zh-CN" sz="2800"/>
              <a:t>2,</a:t>
            </a:r>
            <a:r>
              <a:rPr lang="zh-CN" altLang="en-US" sz="2800"/>
              <a:t>就得到了该网络的最大流。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注意到这条路径经过了一条后向弧</a:t>
            </a:r>
            <a:r>
              <a:rPr lang="en-US" altLang="zh-CN" sz="2800">
                <a:sym typeface="Wingdings" panose="05000000000000000000" pitchFamily="2" charset="2"/>
              </a:rPr>
              <a:t>:(</a:t>
            </a:r>
            <a:r>
              <a:rPr lang="en-US" altLang="zh-CN" sz="2800"/>
              <a:t>v2,v1)</a:t>
            </a:r>
            <a:r>
              <a:rPr lang="zh-CN" altLang="en-US" sz="2800"/>
              <a:t>。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如果不设立后向弧，算法就不能发现这条路径。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从本质上说，后向弧为算法纠正自己所犯的错误提供了可能性，它允许算法取消先前的错误的行为（让</a:t>
            </a:r>
            <a:r>
              <a:rPr lang="en-US" altLang="zh-CN" sz="2800"/>
              <a:t>2</a:t>
            </a:r>
            <a:r>
              <a:rPr lang="zh-CN" altLang="en-US" sz="2800"/>
              <a:t>单位的流从</a:t>
            </a:r>
            <a:r>
              <a:rPr lang="en-US" altLang="zh-CN" sz="2800"/>
              <a:t>v1</a:t>
            </a:r>
            <a:r>
              <a:rPr lang="zh-CN" altLang="en-US" sz="2800"/>
              <a:t>流到</a:t>
            </a:r>
            <a:r>
              <a:rPr lang="en-US" altLang="zh-CN" sz="2800"/>
              <a:t>v2)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为什么要建立后向弧</a:t>
            </a:r>
            <a:endParaRPr lang="zh-CN" altLang="en-US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当然</a:t>
            </a:r>
            <a:r>
              <a:rPr lang="en-US" altLang="zh-CN"/>
              <a:t>,</a:t>
            </a:r>
            <a:r>
              <a:rPr lang="zh-CN" altLang="en-US"/>
              <a:t>可以把上面说的情况当成特殊情况来处理。但使用后向弧可以使编程简单许多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注意</a:t>
            </a:r>
            <a:r>
              <a:rPr lang="en-US" altLang="zh-CN"/>
              <a:t>,</a:t>
            </a:r>
            <a:r>
              <a:rPr lang="zh-CN" altLang="en-US"/>
              <a:t>后向弧只是概念上的</a:t>
            </a:r>
            <a:r>
              <a:rPr lang="en-US" altLang="zh-CN"/>
              <a:t>,</a:t>
            </a:r>
            <a:r>
              <a:rPr lang="zh-CN" altLang="en-US"/>
              <a:t>在程序中后向弧与前向弧并无区别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增广路</a:t>
            </a:r>
            <a:endParaRPr lang="zh-CN" altLang="en-US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ln/>
        </p:spPr>
        <p:txBody>
          <a:bodyPr/>
          <a:p>
            <a:r>
              <a:rPr lang="zh-CN" altLang="en-US"/>
              <a:t>增广路定义：</a:t>
            </a:r>
            <a:r>
              <a:rPr lang="zh-CN" altLang="en-US">
                <a:solidFill>
                  <a:schemeClr val="tx2"/>
                </a:solidFill>
              </a:rPr>
              <a:t>在残量网络中的一条从</a:t>
            </a:r>
            <a:r>
              <a:rPr lang="en-US" altLang="zh-CN">
                <a:solidFill>
                  <a:schemeClr val="tx2"/>
                </a:solidFill>
              </a:rPr>
              <a:t>s</a:t>
            </a:r>
            <a:r>
              <a:rPr lang="zh-CN" altLang="en-US">
                <a:solidFill>
                  <a:schemeClr val="tx2"/>
                </a:solidFill>
              </a:rPr>
              <a:t>通往</a:t>
            </a:r>
            <a:r>
              <a:rPr lang="en-US" altLang="zh-CN">
                <a:solidFill>
                  <a:schemeClr val="tx2"/>
                </a:solidFill>
              </a:rPr>
              <a:t>t</a:t>
            </a:r>
            <a:r>
              <a:rPr lang="zh-CN" altLang="en-US">
                <a:solidFill>
                  <a:schemeClr val="tx2"/>
                </a:solidFill>
              </a:rPr>
              <a:t>的路径，其中任意一条弧</a:t>
            </a:r>
            <a:r>
              <a:rPr lang="en-US" altLang="zh-CN">
                <a:solidFill>
                  <a:schemeClr val="tx2"/>
                </a:solidFill>
              </a:rPr>
              <a:t>(u,v)</a:t>
            </a:r>
            <a:r>
              <a:rPr lang="zh-CN" altLang="en-US">
                <a:solidFill>
                  <a:schemeClr val="tx2"/>
                </a:solidFill>
              </a:rPr>
              <a:t>，都有</a:t>
            </a:r>
            <a:r>
              <a:rPr lang="en-US" altLang="zh-CN">
                <a:solidFill>
                  <a:schemeClr val="tx2"/>
                </a:solidFill>
              </a:rPr>
              <a:t>r[u,v]&gt;0</a:t>
            </a:r>
            <a:r>
              <a:rPr lang="zh-CN" altLang="en-US">
                <a:solidFill>
                  <a:schemeClr val="tx2"/>
                </a:solidFill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/>
              <a:t>绿色的即为一条增广路。</a:t>
            </a:r>
            <a:endParaRPr lang="zh-CN" altLang="en-US"/>
          </a:p>
        </p:txBody>
      </p:sp>
      <p:sp>
        <p:nvSpPr>
          <p:cNvPr id="15364" name="椭圆 15363"/>
          <p:cNvSpPr/>
          <p:nvPr/>
        </p:nvSpPr>
        <p:spPr>
          <a:xfrm>
            <a:off x="4738688" y="3581400"/>
            <a:ext cx="609600" cy="6096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v1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5365" name="椭圆 15364"/>
          <p:cNvSpPr/>
          <p:nvPr/>
        </p:nvSpPr>
        <p:spPr>
          <a:xfrm>
            <a:off x="6186488" y="5257800"/>
            <a:ext cx="609600" cy="6096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5366" name="椭圆 15365"/>
          <p:cNvSpPr/>
          <p:nvPr/>
        </p:nvSpPr>
        <p:spPr>
          <a:xfrm>
            <a:off x="6338888" y="1981200"/>
            <a:ext cx="609600" cy="6096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s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5367" name="椭圆 15366"/>
          <p:cNvSpPr/>
          <p:nvPr/>
        </p:nvSpPr>
        <p:spPr>
          <a:xfrm>
            <a:off x="8091488" y="3657600"/>
            <a:ext cx="609600" cy="6096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v2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5368" name="文本框 15367"/>
          <p:cNvSpPr txBox="1"/>
          <p:nvPr/>
        </p:nvSpPr>
        <p:spPr>
          <a:xfrm>
            <a:off x="4724400" y="4613275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5369" name="文本框 15368"/>
          <p:cNvSpPr txBox="1"/>
          <p:nvPr/>
        </p:nvSpPr>
        <p:spPr>
          <a:xfrm>
            <a:off x="7620000" y="2590800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3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5370" name="文本框 15369"/>
          <p:cNvSpPr txBox="1"/>
          <p:nvPr/>
        </p:nvSpPr>
        <p:spPr>
          <a:xfrm>
            <a:off x="7543800" y="4841875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5371" name="曲线连接符 15370"/>
          <p:cNvCxnSpPr>
            <a:stCxn id="15364" idx="7"/>
            <a:endCxn id="15366" idx="4"/>
          </p:cNvCxnSpPr>
          <p:nvPr/>
        </p:nvCxnSpPr>
        <p:spPr>
          <a:xfrm rot="16200000">
            <a:off x="5411788" y="2438400"/>
            <a:ext cx="1079500" cy="1384300"/>
          </a:xfrm>
          <a:prstGeom prst="curvedConnector3">
            <a:avLst>
              <a:gd name="adj1" fmla="val 54116"/>
            </a:avLst>
          </a:prstGeom>
          <a:ln w="12700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5372" name="文本框 15371"/>
          <p:cNvSpPr txBox="1"/>
          <p:nvPr/>
        </p:nvSpPr>
        <p:spPr>
          <a:xfrm>
            <a:off x="5715000" y="3048000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4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5373" name="曲线连接符 15372"/>
          <p:cNvCxnSpPr>
            <a:stCxn id="15367" idx="2"/>
            <a:endCxn id="15364" idx="6"/>
          </p:cNvCxnSpPr>
          <p:nvPr/>
        </p:nvCxnSpPr>
        <p:spPr>
          <a:xfrm rot="10800000">
            <a:off x="5348288" y="3886200"/>
            <a:ext cx="2743200" cy="76200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5374" name="文本框 15373"/>
          <p:cNvSpPr txBox="1"/>
          <p:nvPr/>
        </p:nvSpPr>
        <p:spPr>
          <a:xfrm>
            <a:off x="6615113" y="3470275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5375" name="曲线连接符 15374"/>
          <p:cNvCxnSpPr>
            <a:stCxn id="15364" idx="3"/>
            <a:endCxn id="15365" idx="2"/>
          </p:cNvCxnSpPr>
          <p:nvPr/>
        </p:nvCxnSpPr>
        <p:spPr>
          <a:xfrm rot="-5400000" flipH="1">
            <a:off x="4776788" y="4152900"/>
            <a:ext cx="1460500" cy="1358900"/>
          </a:xfrm>
          <a:prstGeom prst="curvedConnector2">
            <a:avLst/>
          </a:prstGeom>
          <a:ln w="9525" cap="flat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15376" name="曲线连接符 15375"/>
          <p:cNvCxnSpPr>
            <a:stCxn id="15365" idx="0"/>
            <a:endCxn id="15364" idx="5"/>
          </p:cNvCxnSpPr>
          <p:nvPr/>
        </p:nvCxnSpPr>
        <p:spPr>
          <a:xfrm rot="-16200000" flipH="1">
            <a:off x="5297488" y="4064000"/>
            <a:ext cx="1155700" cy="1231900"/>
          </a:xfrm>
          <a:prstGeom prst="curvedConnector3">
            <a:avLst>
              <a:gd name="adj1" fmla="val 46153"/>
            </a:avLst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5377" name="文本框 15376"/>
          <p:cNvSpPr txBox="1"/>
          <p:nvPr/>
        </p:nvSpPr>
        <p:spPr>
          <a:xfrm>
            <a:off x="5624513" y="4308475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5378" name="曲线连接符 15377"/>
          <p:cNvCxnSpPr>
            <a:stCxn id="15365" idx="6"/>
            <a:endCxn id="15367" idx="5"/>
          </p:cNvCxnSpPr>
          <p:nvPr/>
        </p:nvCxnSpPr>
        <p:spPr>
          <a:xfrm flipV="1">
            <a:off x="6796088" y="4178300"/>
            <a:ext cx="1816100" cy="1384300"/>
          </a:xfrm>
          <a:prstGeom prst="curvedConnector2">
            <a:avLst/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15379" name="曲线连接符 15378"/>
          <p:cNvCxnSpPr>
            <a:stCxn id="15366" idx="6"/>
            <a:endCxn id="15367" idx="2"/>
          </p:cNvCxnSpPr>
          <p:nvPr/>
        </p:nvCxnSpPr>
        <p:spPr>
          <a:xfrm>
            <a:off x="6948488" y="2286000"/>
            <a:ext cx="1143000" cy="1676400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增广路算法</a:t>
            </a:r>
            <a:endParaRPr lang="zh-CN" altLang="en-US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  <a:ln/>
        </p:spPr>
        <p:txBody>
          <a:bodyPr/>
          <a:p>
            <a:r>
              <a:rPr lang="zh-CN" altLang="en-US" sz="3600"/>
              <a:t>增广路算法：每次用</a:t>
            </a:r>
            <a:r>
              <a:rPr lang="en-US" altLang="zh-CN" sz="3600"/>
              <a:t>BFS</a:t>
            </a:r>
            <a:r>
              <a:rPr lang="zh-CN" altLang="en-US" sz="3600"/>
              <a:t>找一条最短的增广路径，然后沿着这条路径修改流量值（实际修改的是残量网络的边权）。当没有增广路时，算法停止，此时的流就是最大流。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下面证明增广路算法的正确性</a:t>
            </a:r>
            <a:r>
              <a:rPr lang="en-US" altLang="zh-CN" sz="3600"/>
              <a:t>.</a:t>
            </a:r>
            <a:endParaRPr lang="en-US" altLang="zh-CN" sz="3600"/>
          </a:p>
          <a:p>
            <a:pPr>
              <a:buNone/>
            </a:pPr>
            <a:endParaRPr lang="en-US" altLang="zh-CN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将</a:t>
            </a:r>
            <a:r>
              <a:rPr lang="en-US" altLang="zh-CN"/>
              <a:t>f,c,r</a:t>
            </a:r>
            <a:r>
              <a:rPr lang="zh-CN" altLang="en-US"/>
              <a:t>的定义域扩展为点集</a:t>
            </a:r>
            <a:endParaRPr lang="zh-CN" altLang="en-US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800"/>
              <a:t>(</a:t>
            </a:r>
            <a:r>
              <a:rPr lang="zh-CN" altLang="en-US" sz="2800"/>
              <a:t>在以后的叙述中</a:t>
            </a:r>
            <a:r>
              <a:rPr lang="en-US" altLang="zh-CN" sz="2800"/>
              <a:t>,</a:t>
            </a:r>
            <a:r>
              <a:rPr lang="zh-CN" altLang="en-US" sz="2800"/>
              <a:t>大写字母</a:t>
            </a:r>
            <a:r>
              <a:rPr lang="en-US" altLang="zh-CN" sz="2800"/>
              <a:t>X,Y,S,T</a:t>
            </a:r>
            <a:r>
              <a:rPr lang="zh-CN" altLang="en-US" sz="2800"/>
              <a:t>一般均表示点集</a:t>
            </a:r>
            <a:r>
              <a:rPr lang="en-US" altLang="zh-CN" sz="2800"/>
              <a:t>)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zh-CN" altLang="en-US" sz="2800"/>
              <a:t>点集间的流量和</a:t>
            </a:r>
            <a:r>
              <a:rPr lang="en-US" altLang="zh-CN" sz="2800"/>
              <a:t>: f(X,Y) =</a:t>
            </a: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r>
              <a:rPr lang="zh-CN" altLang="en-US" sz="2800"/>
              <a:t>即</a:t>
            </a:r>
            <a:r>
              <a:rPr lang="en-US" altLang="zh-CN" sz="2800"/>
              <a:t>:X</a:t>
            </a:r>
            <a:r>
              <a:rPr lang="zh-CN" altLang="en-US" sz="2800"/>
              <a:t>中的任意一点与</a:t>
            </a:r>
            <a:r>
              <a:rPr lang="en-US" altLang="zh-CN" sz="2800"/>
              <a:t>Y</a:t>
            </a:r>
            <a:r>
              <a:rPr lang="zh-CN" altLang="en-US" sz="2800"/>
              <a:t>中的任意一点组成的所有边上的流量之和</a:t>
            </a:r>
            <a:r>
              <a:rPr lang="en-US" altLang="zh-CN" sz="2800"/>
              <a:t>.(</a:t>
            </a:r>
            <a:r>
              <a:rPr lang="zh-CN" altLang="en-US" sz="2800"/>
              <a:t>边的方向为从</a:t>
            </a:r>
            <a:r>
              <a:rPr lang="en-US" altLang="zh-CN" sz="2800"/>
              <a:t>X</a:t>
            </a:r>
            <a:r>
              <a:rPr lang="zh-CN" altLang="en-US" sz="2800"/>
              <a:t>中的结点到</a:t>
            </a:r>
            <a:r>
              <a:rPr lang="en-US" altLang="zh-CN" sz="2800"/>
              <a:t>Y</a:t>
            </a:r>
            <a:r>
              <a:rPr lang="zh-CN" altLang="en-US" sz="2800"/>
              <a:t>中的结点</a:t>
            </a:r>
            <a:r>
              <a:rPr lang="en-US" altLang="zh-CN" sz="2800"/>
              <a:t>)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c,r</a:t>
            </a:r>
            <a:r>
              <a:rPr lang="zh-CN" altLang="en-US" sz="2800"/>
              <a:t>等函数都有类似的定义</a:t>
            </a:r>
            <a:r>
              <a:rPr lang="en-US" altLang="zh-CN" sz="2800"/>
              <a:t>.(</a:t>
            </a:r>
            <a:r>
              <a:rPr lang="zh-CN" altLang="en-US" sz="2800"/>
              <a:t>点集间的容量和、点集间的残量网络容量和</a:t>
            </a:r>
            <a:r>
              <a:rPr lang="en-US" altLang="zh-CN" sz="2800"/>
              <a:t>)</a:t>
            </a:r>
            <a:endParaRPr lang="en-US" altLang="zh-CN" sz="2800"/>
          </a:p>
        </p:txBody>
      </p:sp>
      <p:graphicFrame>
        <p:nvGraphicFramePr>
          <p:cNvPr id="17412" name="对象 17411"/>
          <p:cNvGraphicFramePr>
            <a:graphicFrameLocks noChangeAspect="1"/>
          </p:cNvGraphicFramePr>
          <p:nvPr/>
        </p:nvGraphicFramePr>
        <p:xfrm>
          <a:off x="5219700" y="2420938"/>
          <a:ext cx="31242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50900" imgH="355600" progId="Equation.3">
                  <p:embed/>
                </p:oleObj>
              </mc:Choice>
              <mc:Fallback>
                <p:oleObj name="" r:id="rId1" imgW="850900" imgH="355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19700" y="2420938"/>
                        <a:ext cx="3124200" cy="13065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/>
              <a:t>1.f(X,X) = 0 			(</a:t>
            </a:r>
            <a:r>
              <a:rPr lang="zh-CN" altLang="en-US"/>
              <a:t>由流量反对称性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2. f(X,Y) = -f(Y,X)	       (</a:t>
            </a:r>
            <a:r>
              <a:rPr lang="zh-CN" altLang="en-US"/>
              <a:t>有流量反对称性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3.f(X ∪ Y,Z) = f(X,Z) + f(Y,Z)    (</a:t>
            </a:r>
            <a:r>
              <a:rPr lang="zh-CN" altLang="en-US"/>
              <a:t>显然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4.f(X,Y ∪ Z) = f(X,Y) + f(X,Z)    (</a:t>
            </a:r>
            <a:r>
              <a:rPr lang="zh-CN" altLang="en-US"/>
              <a:t>显然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最大流最小割定理</a:t>
            </a:r>
            <a:endParaRPr lang="zh-CN" altLang="en-US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网络流中这三个条件等价（在同一个时刻）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f</a:t>
            </a:r>
            <a:r>
              <a:rPr lang="zh-CN" altLang="en-US"/>
              <a:t>是最大流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、残量网络中找不到增广路径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|f| = c(S,T)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xfrm>
            <a:off x="685800" y="28575"/>
            <a:ext cx="7848600" cy="2838450"/>
          </a:xfrm>
          <a:ln/>
        </p:spPr>
        <p:txBody>
          <a:bodyPr anchor="ctr">
            <a:spAutoFit/>
          </a:bodyPr>
          <a:p>
            <a:pPr algn="l"/>
            <a:br>
              <a:rPr lang="en-US" altLang="zh-CN" sz="3600"/>
            </a:br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en-US" altLang="zh-CN" sz="3600"/>
              <a:t>f</a:t>
            </a:r>
            <a:r>
              <a:rPr lang="zh-CN" altLang="en-US" sz="3600"/>
              <a:t>是最大流</a:t>
            </a:r>
            <a:br>
              <a:rPr lang="zh-CN" altLang="en-US" sz="3600"/>
            </a:br>
            <a:r>
              <a:rPr lang="en-US" altLang="zh-CN" sz="3600"/>
              <a:t>2</a:t>
            </a:r>
            <a:r>
              <a:rPr lang="zh-CN" altLang="en-US" sz="3600"/>
              <a:t>、残量网络中找不到增广路径</a:t>
            </a:r>
            <a:br>
              <a:rPr lang="zh-CN" altLang="en-US" sz="3600"/>
            </a:br>
            <a:r>
              <a:rPr lang="en-US" altLang="zh-CN" sz="3600"/>
              <a:t>3</a:t>
            </a:r>
            <a:r>
              <a:rPr lang="zh-CN" altLang="en-US" sz="3600"/>
              <a:t>、</a:t>
            </a:r>
            <a:r>
              <a:rPr lang="en-US" altLang="zh-CN" sz="3600"/>
              <a:t>|f| = c(S,T) </a:t>
            </a:r>
            <a:br>
              <a:rPr lang="en-US" altLang="zh-CN" sz="3600"/>
            </a:br>
            <a:endParaRPr lang="en-US" altLang="zh-CN" sz="360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  <a:ln/>
        </p:spPr>
        <p:txBody>
          <a:bodyPr/>
          <a:p>
            <a:r>
              <a:rPr lang="en-US" altLang="zh-CN" sz="3600"/>
              <a:t>1 -&gt;  2</a:t>
            </a:r>
            <a:r>
              <a:rPr lang="zh-CN" altLang="en-US" sz="3600"/>
              <a:t>证明</a:t>
            </a:r>
            <a:r>
              <a:rPr lang="en-US" altLang="zh-CN" sz="3600"/>
              <a:t>: </a:t>
            </a:r>
            <a:r>
              <a:rPr lang="zh-CN" altLang="en-US" sz="3600"/>
              <a:t>显然</a:t>
            </a:r>
            <a:r>
              <a:rPr lang="en-US" altLang="zh-CN" sz="3600"/>
              <a:t>.</a:t>
            </a:r>
            <a:r>
              <a:rPr lang="zh-CN" altLang="en-US" sz="3600"/>
              <a:t>假设有增广路径</a:t>
            </a:r>
            <a:r>
              <a:rPr lang="en-US" altLang="zh-CN" sz="3600"/>
              <a:t>,</a:t>
            </a:r>
            <a:r>
              <a:rPr lang="zh-CN" altLang="en-US" sz="3600"/>
              <a:t>由于增广路径的容量至少为</a:t>
            </a:r>
            <a:r>
              <a:rPr lang="en-US" altLang="zh-CN" sz="3600"/>
              <a:t>1,</a:t>
            </a:r>
            <a:r>
              <a:rPr lang="zh-CN" altLang="en-US" sz="3600"/>
              <a:t>所以用这个增广路径增广过后的流的流量肯定要比</a:t>
            </a:r>
            <a:r>
              <a:rPr lang="en-US" altLang="zh-CN" sz="3600"/>
              <a:t>f</a:t>
            </a:r>
            <a:r>
              <a:rPr lang="zh-CN" altLang="en-US" sz="3600"/>
              <a:t>的大</a:t>
            </a:r>
            <a:r>
              <a:rPr lang="en-US" altLang="zh-CN" sz="3600"/>
              <a:t>,</a:t>
            </a:r>
            <a:r>
              <a:rPr lang="zh-CN" altLang="en-US" sz="3600"/>
              <a:t>这与</a:t>
            </a:r>
            <a:r>
              <a:rPr lang="en-US" altLang="zh-CN" sz="3600"/>
              <a:t>f</a:t>
            </a:r>
            <a:r>
              <a:rPr lang="zh-CN" altLang="en-US" sz="3600"/>
              <a:t>是最大流矛盾</a:t>
            </a:r>
            <a:r>
              <a:rPr lang="en-US" altLang="zh-CN" sz="3600"/>
              <a:t>.</a:t>
            </a:r>
            <a:endParaRPr lang="en-US" altLang="zh-CN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割的定义</a:t>
            </a:r>
            <a:endParaRPr lang="zh-CN" altLang="en-US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一个割</a:t>
            </a:r>
            <a:r>
              <a:rPr lang="en-US" altLang="zh-CN"/>
              <a:t>(S,T)</a:t>
            </a:r>
            <a:r>
              <a:rPr lang="zh-CN" altLang="en-US"/>
              <a:t>由两个点集</a:t>
            </a:r>
            <a:r>
              <a:rPr lang="en-US" altLang="zh-CN"/>
              <a:t>S,T</a:t>
            </a:r>
            <a:r>
              <a:rPr lang="zh-CN" altLang="en-US"/>
              <a:t>组成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S+T = V</a:t>
            </a:r>
            <a:endParaRPr lang="en-US" altLang="zh-CN"/>
          </a:p>
          <a:p>
            <a:r>
              <a:rPr lang="en-US" altLang="zh-CN"/>
              <a:t>s </a:t>
            </a:r>
            <a:r>
              <a:rPr lang="zh-CN" altLang="en-US"/>
              <a:t>属于 </a:t>
            </a:r>
            <a:r>
              <a:rPr lang="en-US" altLang="zh-CN"/>
              <a:t>S.</a:t>
            </a:r>
            <a:endParaRPr lang="en-US" altLang="zh-CN"/>
          </a:p>
          <a:p>
            <a:r>
              <a:rPr lang="en-US" altLang="zh-CN"/>
              <a:t>t  </a:t>
            </a:r>
            <a:r>
              <a:rPr lang="zh-CN" altLang="en-US"/>
              <a:t>属于 </a:t>
            </a:r>
            <a:r>
              <a:rPr lang="en-US" altLang="zh-CN"/>
              <a:t>T.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提出割的定义</a:t>
            </a:r>
            <a:r>
              <a:rPr lang="en-US" altLang="zh-CN"/>
              <a:t>,</a:t>
            </a:r>
            <a:r>
              <a:rPr lang="zh-CN" altLang="en-US"/>
              <a:t>是为后面的证明作铺垫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2(</a:t>
            </a:r>
            <a:r>
              <a:rPr lang="zh-CN" altLang="en-US"/>
              <a:t>点集总流量为零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531" name="文本占位符 22530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3988" cy="4114800"/>
          </a:xfrm>
          <a:ln/>
        </p:spPr>
        <p:txBody>
          <a:bodyPr/>
          <a:p>
            <a:pPr>
              <a:buClrTx/>
              <a:buSzPct val="85000"/>
              <a:buFontTx/>
            </a:pPr>
            <a:r>
              <a:rPr lang="zh-CN" altLang="en-US" sz="2800"/>
              <a:t>不包含</a:t>
            </a:r>
            <a:r>
              <a:rPr lang="en-US" altLang="zh-CN" sz="2800"/>
              <a:t>s</a:t>
            </a:r>
            <a:r>
              <a:rPr lang="zh-CN" altLang="en-US" sz="2800"/>
              <a:t>和</a:t>
            </a:r>
            <a:r>
              <a:rPr lang="en-US" altLang="zh-CN" sz="2800"/>
              <a:t>t</a:t>
            </a:r>
            <a:r>
              <a:rPr lang="zh-CN" altLang="en-US" sz="2800"/>
              <a:t>的点集</a:t>
            </a:r>
            <a:r>
              <a:rPr lang="en-US" altLang="zh-CN" sz="2800"/>
              <a:t>,</a:t>
            </a:r>
            <a:r>
              <a:rPr lang="zh-CN" altLang="en-US" sz="2800"/>
              <a:t>于它相关联的边上的流量之和为</a:t>
            </a:r>
            <a:r>
              <a:rPr lang="en-US" altLang="zh-CN" sz="2800"/>
              <a:t>0.</a:t>
            </a:r>
            <a:endParaRPr lang="en-US" altLang="zh-CN" sz="2800"/>
          </a:p>
          <a:p>
            <a:pPr>
              <a:buClrTx/>
              <a:buSzPct val="85000"/>
              <a:buFontTx/>
            </a:pPr>
            <a:r>
              <a:rPr lang="zh-CN" altLang="en-US" sz="2800"/>
              <a:t>证明</a:t>
            </a:r>
            <a:r>
              <a:rPr lang="en-US" altLang="zh-CN" sz="2800"/>
              <a:t>: f(X,V) =</a:t>
            </a:r>
            <a:endParaRPr lang="en-US" altLang="zh-CN" sz="2800"/>
          </a:p>
          <a:p>
            <a:pPr>
              <a:buClrTx/>
              <a:buSzPct val="85000"/>
              <a:buFontTx/>
            </a:pPr>
            <a:endParaRPr lang="en-US" altLang="zh-CN" sz="2800"/>
          </a:p>
          <a:p>
            <a:pPr>
              <a:buClrTx/>
              <a:buSzPct val="85000"/>
              <a:buFontTx/>
              <a:buNone/>
            </a:pPr>
            <a:r>
              <a:rPr lang="en-US" altLang="zh-CN" sz="2800"/>
              <a:t>                       =                      (</a:t>
            </a:r>
            <a:r>
              <a:rPr lang="zh-CN" altLang="en-US" sz="2800"/>
              <a:t>由流量平衡</a:t>
            </a:r>
            <a:r>
              <a:rPr lang="en-US" altLang="zh-CN" sz="2800"/>
              <a:t>)   </a:t>
            </a:r>
            <a:endParaRPr lang="en-US" altLang="zh-CN" sz="2800"/>
          </a:p>
          <a:p>
            <a:pPr>
              <a:buClrTx/>
              <a:buSzPct val="85000"/>
              <a:buFontTx/>
              <a:buNone/>
            </a:pPr>
            <a:endParaRPr lang="en-US" altLang="zh-CN" sz="2800"/>
          </a:p>
          <a:p>
            <a:pPr>
              <a:buClrTx/>
              <a:buSzPct val="85000"/>
              <a:buFontTx/>
              <a:buNone/>
            </a:pPr>
            <a:r>
              <a:rPr lang="en-US" altLang="zh-CN" sz="2800"/>
              <a:t>                       = 0 </a:t>
            </a:r>
            <a:endParaRPr lang="en-US" altLang="zh-CN" sz="2800"/>
          </a:p>
        </p:txBody>
      </p:sp>
      <p:graphicFrame>
        <p:nvGraphicFramePr>
          <p:cNvPr id="22532" name="内容占位符 22531"/>
          <p:cNvGraphicFramePr>
            <a:graphicFrameLocks noChangeAspect="1"/>
          </p:cNvGraphicFramePr>
          <p:nvPr>
            <p:ph sz="quarter" idx="2"/>
          </p:nvPr>
        </p:nvGraphicFramePr>
        <p:xfrm>
          <a:off x="3419475" y="2786063"/>
          <a:ext cx="2447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52500" imgH="355600" progId="Equation.3">
                  <p:embed/>
                </p:oleObj>
              </mc:Choice>
              <mc:Fallback>
                <p:oleObj name="" r:id="rId1" imgW="952500" imgH="355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2786063"/>
                        <a:ext cx="2447925" cy="914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内容占位符 22532"/>
          <p:cNvGraphicFramePr>
            <a:graphicFrameLocks noChangeAspect="1"/>
          </p:cNvGraphicFramePr>
          <p:nvPr>
            <p:ph sz="quarter" idx="3"/>
          </p:nvPr>
        </p:nvGraphicFramePr>
        <p:xfrm>
          <a:off x="3419475" y="3860800"/>
          <a:ext cx="10175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94335" imgH="343535" progId="Equation.3">
                  <p:embed/>
                </p:oleObj>
              </mc:Choice>
              <mc:Fallback>
                <p:oleObj name="" r:id="rId3" imgW="394335" imgH="3435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860800"/>
                        <a:ext cx="1017588" cy="885825"/>
                      </a:xfrm>
                      <a:prstGeom prst="rect">
                        <a:avLst/>
                      </a:prstGeom>
                      <a:solidFill>
                        <a:schemeClr val="tx1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一些符号和定义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800"/>
              <a:t>V</a:t>
            </a:r>
            <a:r>
              <a:rPr lang="zh-CN" altLang="en-US" sz="2800"/>
              <a:t>表示整个图中的所有结点的集合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en-US" altLang="zh-CN" sz="2800"/>
              <a:t>E</a:t>
            </a:r>
            <a:r>
              <a:rPr lang="zh-CN" altLang="en-US" sz="2800"/>
              <a:t>表示整个图中所有边的集合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en-US" altLang="zh-CN" sz="2800"/>
              <a:t>G = (V,E) ,</a:t>
            </a:r>
            <a:r>
              <a:rPr lang="zh-CN" altLang="en-US" sz="2800"/>
              <a:t>表示整个图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en-US" altLang="zh-CN" sz="2800"/>
              <a:t>s</a:t>
            </a:r>
            <a:r>
              <a:rPr lang="zh-CN" altLang="en-US" sz="2800"/>
              <a:t>表示网络的源点</a:t>
            </a:r>
            <a:r>
              <a:rPr lang="en-US" altLang="zh-CN" sz="2800"/>
              <a:t>,t</a:t>
            </a:r>
            <a:r>
              <a:rPr lang="zh-CN" altLang="en-US" sz="2800"/>
              <a:t>表示网络的汇点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zh-CN" altLang="en-US" sz="2800"/>
              <a:t>对于每条边</a:t>
            </a:r>
            <a:r>
              <a:rPr lang="en-US" altLang="zh-CN" sz="2800"/>
              <a:t>(u,v),</a:t>
            </a:r>
            <a:r>
              <a:rPr lang="zh-CN" altLang="en-US" sz="2800"/>
              <a:t>有一个容量</a:t>
            </a:r>
            <a:r>
              <a:rPr lang="en-US" altLang="zh-CN" sz="2800"/>
              <a:t>c(u,v)   (c(u,v)&gt;=0)</a:t>
            </a:r>
            <a:endParaRPr lang="en-US" altLang="zh-CN" sz="2800"/>
          </a:p>
          <a:p>
            <a:r>
              <a:rPr lang="zh-CN" altLang="en-US" sz="2800"/>
              <a:t>如果</a:t>
            </a:r>
            <a:r>
              <a:rPr lang="en-US" altLang="zh-CN" sz="2800"/>
              <a:t>c(u,v)=0</a:t>
            </a:r>
            <a:r>
              <a:rPr lang="zh-CN" altLang="en-US" sz="2800"/>
              <a:t>，则表示</a:t>
            </a:r>
            <a:r>
              <a:rPr lang="en-US" altLang="zh-CN" sz="2800"/>
              <a:t>(u,v)</a:t>
            </a:r>
            <a:r>
              <a:rPr lang="zh-CN" altLang="en-US" sz="2800"/>
              <a:t>不存在在网络中。</a:t>
            </a:r>
            <a:endParaRPr lang="zh-CN" altLang="en-US" sz="2800"/>
          </a:p>
          <a:p>
            <a:r>
              <a:rPr lang="zh-CN" altLang="en-US" sz="2800"/>
              <a:t>如果原网络中不存在边</a:t>
            </a:r>
            <a:r>
              <a:rPr lang="en-US" altLang="zh-CN" sz="2800"/>
              <a:t>(u,v)</a:t>
            </a:r>
            <a:r>
              <a:rPr lang="zh-CN" altLang="en-US" sz="2800"/>
              <a:t>，则令</a:t>
            </a:r>
            <a:r>
              <a:rPr lang="en-US" altLang="zh-CN" sz="2800"/>
              <a:t>c(u,v)=0</a:t>
            </a:r>
            <a:endParaRPr lang="en-US" altLang="zh-CN" sz="2800"/>
          </a:p>
          <a:p>
            <a:r>
              <a:rPr lang="zh-CN" altLang="en-US" sz="2800"/>
              <a:t>对于每条边</a:t>
            </a:r>
            <a:r>
              <a:rPr lang="en-US" altLang="zh-CN" sz="2800"/>
              <a:t>(u,v),</a:t>
            </a:r>
            <a:r>
              <a:rPr lang="zh-CN" altLang="en-US" sz="2800"/>
              <a:t>有一个流量</a:t>
            </a:r>
            <a:r>
              <a:rPr lang="en-US" altLang="zh-CN" sz="2800"/>
              <a:t>f(u,v).</a:t>
            </a:r>
            <a:endParaRPr lang="en-US" altLang="zh-CN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任意割的流量等于整个网络的流量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证明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f(S,T) = f(S,V) – f(S,S) (</a:t>
            </a:r>
            <a:r>
              <a:rPr lang="zh-CN" altLang="en-US"/>
              <a:t>由辅助定理</a:t>
            </a:r>
            <a:r>
              <a:rPr lang="en-US" altLang="zh-CN"/>
              <a:t>1)</a:t>
            </a:r>
            <a:endParaRPr lang="en-US" altLang="zh-CN"/>
          </a:p>
          <a:p>
            <a:pPr lvl="3">
              <a:buNone/>
            </a:pPr>
            <a:r>
              <a:rPr lang="en-US" altLang="zh-CN" sz="3200"/>
              <a:t> = f(S,V)	       (</a:t>
            </a:r>
            <a:r>
              <a:rPr lang="zh-CN" altLang="en-US" sz="3200"/>
              <a:t>由辅助定理</a:t>
            </a:r>
            <a:r>
              <a:rPr lang="en-US" altLang="zh-CN" sz="3200"/>
              <a:t>1)</a:t>
            </a:r>
            <a:endParaRPr lang="en-US" altLang="zh-CN" sz="3200"/>
          </a:p>
          <a:p>
            <a:pPr lvl="3">
              <a:buNone/>
            </a:pPr>
            <a:r>
              <a:rPr lang="en-US" altLang="zh-CN" sz="3200"/>
              <a:t> = f(s,V) + f(S – s,V)  (</a:t>
            </a:r>
            <a:r>
              <a:rPr lang="zh-CN" altLang="en-US" sz="3200"/>
              <a:t>同上</a:t>
            </a:r>
            <a:r>
              <a:rPr lang="en-US" altLang="zh-CN" sz="3200"/>
              <a:t>)</a:t>
            </a:r>
            <a:endParaRPr lang="en-US" altLang="zh-CN" sz="3200"/>
          </a:p>
          <a:p>
            <a:pPr lvl="3">
              <a:buNone/>
            </a:pPr>
            <a:r>
              <a:rPr lang="en-US" altLang="zh-CN" sz="3200"/>
              <a:t> = f(s,V)              (</a:t>
            </a:r>
            <a:r>
              <a:rPr lang="zh-CN" altLang="en-US" sz="3200"/>
              <a:t>由辅助定理</a:t>
            </a:r>
            <a:r>
              <a:rPr lang="en-US" altLang="zh-CN" sz="3200"/>
              <a:t>2)</a:t>
            </a:r>
            <a:endParaRPr lang="en-US" altLang="zh-CN" sz="3200"/>
          </a:p>
          <a:p>
            <a:pPr lvl="3">
              <a:buNone/>
            </a:pPr>
            <a:r>
              <a:rPr lang="en-US" altLang="zh-CN" sz="3200"/>
              <a:t> = |f|		       (</a:t>
            </a:r>
            <a:r>
              <a:rPr lang="zh-CN" altLang="en-US" sz="3200"/>
              <a:t>由</a:t>
            </a:r>
            <a:r>
              <a:rPr lang="en-US" altLang="zh-CN" sz="3200"/>
              <a:t>|f|</a:t>
            </a:r>
            <a:r>
              <a:rPr lang="zh-CN" altLang="en-US" sz="3200"/>
              <a:t>的定义</a:t>
            </a:r>
            <a:r>
              <a:rPr lang="en-US" altLang="zh-CN" sz="3200"/>
              <a:t>)</a:t>
            </a:r>
            <a:endParaRPr lang="en-US" altLang="zh-CN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579" name="文本占位符 24578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3988" cy="4114800"/>
          </a:xfrm>
          <a:ln/>
        </p:spPr>
        <p:txBody>
          <a:bodyPr/>
          <a:p>
            <a:pPr>
              <a:buClrTx/>
              <a:buSzPct val="85000"/>
              <a:buFontTx/>
            </a:pPr>
            <a:r>
              <a:rPr lang="zh-CN" altLang="en-US" sz="2800"/>
              <a:t>网络的流量小于等于任意一个割的</a:t>
            </a:r>
            <a:r>
              <a:rPr lang="zh-CN" altLang="en-US" sz="2800" i="1"/>
              <a:t>容量</a:t>
            </a:r>
            <a:r>
              <a:rPr lang="en-US" altLang="zh-CN" sz="2800"/>
              <a:t>.(</a:t>
            </a:r>
            <a:r>
              <a:rPr lang="zh-CN" altLang="en-US" sz="2800"/>
              <a:t>注意这个与辅助定理</a:t>
            </a:r>
            <a:r>
              <a:rPr lang="en-US" altLang="zh-CN" sz="2800"/>
              <a:t>3</a:t>
            </a:r>
            <a:r>
              <a:rPr lang="zh-CN" altLang="en-US" sz="2800"/>
              <a:t>的区别</a:t>
            </a:r>
            <a:r>
              <a:rPr lang="en-US" altLang="zh-CN" sz="2800"/>
              <a:t>.</a:t>
            </a:r>
            <a:r>
              <a:rPr lang="zh-CN" altLang="en-US" sz="2800"/>
              <a:t>这里是容量</a:t>
            </a:r>
            <a:r>
              <a:rPr lang="en-US" altLang="zh-CN" sz="2800"/>
              <a:t>)</a:t>
            </a:r>
            <a:endParaRPr lang="en-US" altLang="zh-CN" sz="2800"/>
          </a:p>
          <a:p>
            <a:pPr>
              <a:buClrTx/>
              <a:buSzPct val="85000"/>
              <a:buFontTx/>
            </a:pPr>
            <a:r>
              <a:rPr lang="zh-CN" altLang="en-US" sz="2800"/>
              <a:t>即</a:t>
            </a:r>
            <a:r>
              <a:rPr lang="en-US" altLang="zh-CN" sz="2800"/>
              <a:t>|f| &lt;= c(S,T)</a:t>
            </a:r>
            <a:endParaRPr lang="en-US" altLang="zh-CN" sz="2800"/>
          </a:p>
          <a:p>
            <a:pPr>
              <a:buClrTx/>
              <a:buSzPct val="85000"/>
              <a:buFontTx/>
            </a:pPr>
            <a:r>
              <a:rPr lang="zh-CN" altLang="en-US" sz="2800"/>
              <a:t>证明</a:t>
            </a:r>
            <a:r>
              <a:rPr lang="en-US" altLang="zh-CN" sz="2800"/>
              <a:t>:  |f| = f(S,T) =                          (</a:t>
            </a:r>
            <a:r>
              <a:rPr lang="zh-CN" altLang="en-US" sz="2800"/>
              <a:t>由定义</a:t>
            </a:r>
            <a:r>
              <a:rPr lang="en-US" altLang="zh-CN" sz="2800"/>
              <a:t>)</a:t>
            </a:r>
            <a:endParaRPr lang="en-US" altLang="zh-CN" sz="2800"/>
          </a:p>
          <a:p>
            <a:pPr>
              <a:buClrTx/>
              <a:buSzPct val="85000"/>
              <a:buFontTx/>
              <a:buNone/>
            </a:pPr>
            <a:endParaRPr lang="en-US" altLang="zh-CN" sz="2800"/>
          </a:p>
          <a:p>
            <a:pPr>
              <a:buClrTx/>
              <a:buSzPct val="85000"/>
              <a:buFontTx/>
              <a:buNone/>
            </a:pPr>
            <a:r>
              <a:rPr lang="en-US" altLang="zh-CN" sz="2800"/>
              <a:t>                              &lt;=                       (</a:t>
            </a:r>
            <a:r>
              <a:rPr lang="zh-CN" altLang="en-US" sz="2800"/>
              <a:t>由流量限制</a:t>
            </a:r>
            <a:r>
              <a:rPr lang="en-US" altLang="zh-CN" sz="2800"/>
              <a:t>)</a:t>
            </a:r>
            <a:endParaRPr lang="en-US" altLang="zh-CN" sz="2800"/>
          </a:p>
          <a:p>
            <a:pPr>
              <a:buClrTx/>
              <a:buSzPct val="85000"/>
              <a:buFontTx/>
              <a:buNone/>
            </a:pPr>
            <a:endParaRPr lang="en-US" altLang="zh-CN" sz="2800"/>
          </a:p>
          <a:p>
            <a:pPr>
              <a:buClrTx/>
              <a:buSzPct val="85000"/>
              <a:buFontTx/>
              <a:buNone/>
            </a:pPr>
            <a:r>
              <a:rPr lang="en-US" altLang="zh-CN" sz="2800"/>
              <a:t>                               = c(S,T)</a:t>
            </a:r>
            <a:endParaRPr lang="en-US" altLang="zh-CN" sz="2800"/>
          </a:p>
        </p:txBody>
      </p:sp>
      <p:graphicFrame>
        <p:nvGraphicFramePr>
          <p:cNvPr id="24580" name="内容占位符 24579"/>
          <p:cNvGraphicFramePr>
            <a:graphicFrameLocks noChangeAspect="1"/>
          </p:cNvGraphicFramePr>
          <p:nvPr>
            <p:ph sz="quarter" idx="2"/>
          </p:nvPr>
        </p:nvGraphicFramePr>
        <p:xfrm>
          <a:off x="4211638" y="2852738"/>
          <a:ext cx="19446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50900" imgH="355600" progId="Equation.3">
                  <p:embed/>
                </p:oleObj>
              </mc:Choice>
              <mc:Fallback>
                <p:oleObj name="" r:id="rId1" imgW="850900" imgH="355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1638" y="2852738"/>
                        <a:ext cx="1944687" cy="812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内容占位符 24580"/>
          <p:cNvGraphicFramePr>
            <a:graphicFrameLocks noChangeAspect="1"/>
          </p:cNvGraphicFramePr>
          <p:nvPr>
            <p:ph sz="quarter" idx="3"/>
          </p:nvPr>
        </p:nvGraphicFramePr>
        <p:xfrm>
          <a:off x="4211638" y="4005263"/>
          <a:ext cx="194468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812800" imgH="355600" progId="Equation.3">
                  <p:embed/>
                </p:oleObj>
              </mc:Choice>
              <mc:Fallback>
                <p:oleObj name="" r:id="rId3" imgW="812800" imgH="355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638" y="4005263"/>
                        <a:ext cx="1944687" cy="7826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占位符 25601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800"/>
              <a:t>2 -&gt; 3</a:t>
            </a:r>
            <a:r>
              <a:rPr lang="zh-CN" altLang="en-US" sz="2800"/>
              <a:t>证明</a:t>
            </a:r>
            <a:r>
              <a:rPr lang="en-US" altLang="zh-CN" sz="2800"/>
              <a:t>: </a:t>
            </a:r>
            <a:r>
              <a:rPr lang="zh-CN" altLang="en-US" sz="2800"/>
              <a:t>定义</a:t>
            </a:r>
            <a:r>
              <a:rPr lang="en-US" altLang="zh-CN" sz="2800"/>
              <a:t>S = s ∪ {v | </a:t>
            </a:r>
            <a:r>
              <a:rPr lang="zh-CN" altLang="en-US" sz="2800"/>
              <a:t>在残量网络中</a:t>
            </a:r>
            <a:r>
              <a:rPr lang="en-US" altLang="zh-CN" sz="2800"/>
              <a:t>s</a:t>
            </a:r>
            <a:r>
              <a:rPr lang="zh-CN" altLang="en-US" sz="2800"/>
              <a:t>到</a:t>
            </a:r>
            <a:r>
              <a:rPr lang="en-US" altLang="zh-CN" sz="2800"/>
              <a:t>v</a:t>
            </a:r>
            <a:r>
              <a:rPr lang="zh-CN" altLang="en-US" sz="2800"/>
              <a:t>有一条路径</a:t>
            </a:r>
            <a:r>
              <a:rPr lang="en-US" altLang="zh-CN" sz="2800"/>
              <a:t>} ; T = V- S. </a:t>
            </a:r>
            <a:r>
              <a:rPr lang="zh-CN" altLang="en-US" sz="2800"/>
              <a:t>则 </a:t>
            </a:r>
            <a:r>
              <a:rPr lang="en-US" altLang="zh-CN" sz="2800"/>
              <a:t>(S,T) </a:t>
            </a:r>
            <a:r>
              <a:rPr lang="zh-CN" altLang="en-US" sz="2800"/>
              <a:t>是一个割</a:t>
            </a:r>
            <a:r>
              <a:rPr lang="en-US" altLang="zh-CN" sz="2800"/>
              <a:t>.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|f| = f(S,T)  (</a:t>
            </a:r>
            <a:r>
              <a:rPr lang="zh-CN" altLang="en-US" sz="2800"/>
              <a:t>由辅助定理</a:t>
            </a:r>
            <a:r>
              <a:rPr lang="en-US" altLang="zh-CN" sz="2800"/>
              <a:t>3)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zh-CN" altLang="en-US" sz="2800"/>
              <a:t>而且</a:t>
            </a:r>
            <a:r>
              <a:rPr lang="en-US" altLang="zh-CN" sz="2800"/>
              <a:t>,r(S,T) = 0.  </a:t>
            </a:r>
            <a:r>
              <a:rPr lang="zh-CN" altLang="en-US" sz="2800"/>
              <a:t>假设不为</a:t>
            </a:r>
            <a:r>
              <a:rPr lang="en-US" altLang="zh-CN" sz="2800"/>
              <a:t>0,</a:t>
            </a:r>
            <a:r>
              <a:rPr lang="zh-CN" altLang="en-US" sz="2800"/>
              <a:t>则在残量网络中</a:t>
            </a:r>
            <a:r>
              <a:rPr lang="en-US" altLang="zh-CN" sz="2800"/>
              <a:t>, </a:t>
            </a:r>
            <a:r>
              <a:rPr lang="zh-CN" altLang="en-US" sz="2800"/>
              <a:t>两个集合间必定有边相连</a:t>
            </a:r>
            <a:r>
              <a:rPr lang="en-US" altLang="zh-CN" sz="2800"/>
              <a:t>,</a:t>
            </a:r>
            <a:r>
              <a:rPr lang="zh-CN" altLang="en-US" sz="2800"/>
              <a:t>设在</a:t>
            </a:r>
            <a:r>
              <a:rPr lang="en-US" altLang="zh-CN" sz="2800"/>
              <a:t>S</a:t>
            </a:r>
            <a:r>
              <a:rPr lang="zh-CN" altLang="en-US" sz="2800"/>
              <a:t>的一端为</a:t>
            </a:r>
            <a:r>
              <a:rPr lang="en-US" altLang="zh-CN" sz="2800"/>
              <a:t>v,</a:t>
            </a:r>
            <a:r>
              <a:rPr lang="zh-CN" altLang="en-US" sz="2800"/>
              <a:t>在</a:t>
            </a:r>
            <a:r>
              <a:rPr lang="en-US" altLang="zh-CN" sz="2800"/>
              <a:t>T</a:t>
            </a:r>
            <a:r>
              <a:rPr lang="zh-CN" altLang="en-US" sz="2800"/>
              <a:t>的一端为</a:t>
            </a:r>
            <a:r>
              <a:rPr lang="en-US" altLang="zh-CN" sz="2800"/>
              <a:t>u. </a:t>
            </a:r>
            <a:r>
              <a:rPr lang="zh-CN" altLang="en-US" sz="2800"/>
              <a:t>那么</a:t>
            </a:r>
            <a:r>
              <a:rPr lang="en-US" altLang="zh-CN" sz="2800"/>
              <a:t>,s</a:t>
            </a:r>
            <a:r>
              <a:rPr lang="zh-CN" altLang="en-US" sz="2800"/>
              <a:t>就可以通过</a:t>
            </a:r>
            <a:r>
              <a:rPr lang="en-US" altLang="zh-CN" sz="2800"/>
              <a:t>v</a:t>
            </a:r>
            <a:r>
              <a:rPr lang="zh-CN" altLang="en-US" sz="2800"/>
              <a:t>到达</a:t>
            </a:r>
            <a:r>
              <a:rPr lang="en-US" altLang="zh-CN" sz="2800"/>
              <a:t>u,</a:t>
            </a:r>
            <a:r>
              <a:rPr lang="zh-CN" altLang="en-US" sz="2800"/>
              <a:t>那么根据</a:t>
            </a:r>
            <a:r>
              <a:rPr lang="en-US" altLang="zh-CN" sz="2800"/>
              <a:t>S</a:t>
            </a:r>
            <a:r>
              <a:rPr lang="zh-CN" altLang="en-US" sz="2800"/>
              <a:t>的定义</a:t>
            </a:r>
            <a:r>
              <a:rPr lang="en-US" altLang="zh-CN" sz="2800"/>
              <a:t>,u</a:t>
            </a:r>
            <a:r>
              <a:rPr lang="zh-CN" altLang="en-US" sz="2800"/>
              <a:t>就应该在</a:t>
            </a:r>
            <a:r>
              <a:rPr lang="en-US" altLang="zh-CN" sz="2800"/>
              <a:t>S</a:t>
            </a:r>
            <a:r>
              <a:rPr lang="zh-CN" altLang="en-US" sz="2800"/>
              <a:t>中</a:t>
            </a:r>
            <a:r>
              <a:rPr lang="en-US" altLang="zh-CN" sz="2800"/>
              <a:t>.</a:t>
            </a:r>
            <a:r>
              <a:rPr lang="zh-CN" altLang="en-US" sz="2800"/>
              <a:t>矛盾</a:t>
            </a:r>
            <a:r>
              <a:rPr lang="en-US" altLang="zh-CN" sz="2800"/>
              <a:t>.  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zh-CN" altLang="en-US" sz="2800"/>
              <a:t>所以</a:t>
            </a:r>
            <a:r>
              <a:rPr lang="en-US" altLang="zh-CN" sz="2800"/>
              <a:t>,|f| = f(S,T) = c(S,T) – r(S,T) = c(S,T)</a:t>
            </a: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  <p:sp>
        <p:nvSpPr>
          <p:cNvPr id="25603" name="标题 2560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>
            <a:spAutoFit/>
          </a:bodyPr>
          <a:p>
            <a:pPr algn="l"/>
            <a:br>
              <a:rPr lang="en-US" altLang="zh-CN" sz="3600"/>
            </a:br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en-US" altLang="zh-CN" sz="3600"/>
              <a:t>f</a:t>
            </a:r>
            <a:r>
              <a:rPr lang="zh-CN" altLang="en-US" sz="3600"/>
              <a:t>是最大流</a:t>
            </a:r>
            <a:br>
              <a:rPr lang="zh-CN" altLang="en-US" sz="3600"/>
            </a:br>
            <a:r>
              <a:rPr lang="en-US" altLang="zh-CN" sz="3600"/>
              <a:t>2</a:t>
            </a:r>
            <a:r>
              <a:rPr lang="zh-CN" altLang="en-US" sz="3600"/>
              <a:t>、残量网络中找不到增广路径</a:t>
            </a:r>
            <a:br>
              <a:rPr lang="zh-CN" altLang="en-US" sz="3600"/>
            </a:br>
            <a:r>
              <a:rPr lang="en-US" altLang="zh-CN" sz="3600"/>
              <a:t>3</a:t>
            </a:r>
            <a:r>
              <a:rPr lang="zh-CN" altLang="en-US" sz="3600"/>
              <a:t>、</a:t>
            </a:r>
            <a:r>
              <a:rPr lang="en-US" altLang="zh-CN" sz="3600"/>
              <a:t>|f| = c(S,T) </a:t>
            </a:r>
            <a:br>
              <a:rPr lang="en-US" altLang="zh-CN" sz="3600"/>
            </a:br>
            <a:endParaRPr lang="en-US" altLang="zh-CN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文本占位符 26625"/>
          <p:cNvSpPr>
            <a:spLocks noGrp="1"/>
          </p:cNvSpPr>
          <p:nvPr>
            <p:ph type="body" idx="1"/>
          </p:nvPr>
        </p:nvSpPr>
        <p:spPr>
          <a:xfrm>
            <a:off x="685800" y="2743200"/>
            <a:ext cx="7772400" cy="3352800"/>
          </a:xfrm>
          <a:ln/>
        </p:spPr>
        <p:txBody>
          <a:bodyPr/>
          <a:p>
            <a:r>
              <a:rPr lang="en-US" altLang="zh-CN"/>
              <a:t>3 -&gt; 1</a:t>
            </a:r>
            <a:r>
              <a:rPr lang="zh-CN" altLang="en-US"/>
              <a:t>证明</a:t>
            </a:r>
            <a:r>
              <a:rPr lang="en-US" altLang="zh-CN"/>
              <a:t>: </a:t>
            </a:r>
            <a:endParaRPr lang="en-US" altLang="zh-CN"/>
          </a:p>
          <a:p>
            <a:pPr>
              <a:buNone/>
            </a:pPr>
            <a:r>
              <a:rPr lang="en-US" altLang="zh-CN"/>
              <a:t> |f| &lt;= c(S,T)   (</a:t>
            </a:r>
            <a:r>
              <a:rPr lang="zh-CN" altLang="en-US"/>
              <a:t>辅助定理</a:t>
            </a:r>
            <a:r>
              <a:rPr lang="en-US" altLang="zh-CN"/>
              <a:t>4)</a:t>
            </a:r>
            <a:endParaRPr lang="en-US" altLang="zh-CN"/>
          </a:p>
          <a:p>
            <a:pPr>
              <a:buNone/>
            </a:pPr>
            <a:r>
              <a:rPr lang="zh-CN" altLang="en-US"/>
              <a:t>因为我们已经有</a:t>
            </a:r>
            <a:r>
              <a:rPr lang="en-US" altLang="zh-CN"/>
              <a:t>|f| = c(S,T),</a:t>
            </a:r>
            <a:r>
              <a:rPr lang="zh-CN" altLang="en-US"/>
              <a:t>如果最大流的流量是</a:t>
            </a:r>
            <a:r>
              <a:rPr lang="en-US" altLang="zh-CN"/>
              <a:t>|f|+d (d&gt;0),</a:t>
            </a:r>
            <a:r>
              <a:rPr lang="zh-CN" altLang="en-US"/>
              <a:t>那么</a:t>
            </a:r>
            <a:r>
              <a:rPr lang="en-US" altLang="zh-CN"/>
              <a:t>|f|+d</a:t>
            </a:r>
            <a:r>
              <a:rPr lang="zh-CN" altLang="en-US"/>
              <a:t>肯定不能满足上面的条件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26627" name="标题 26626"/>
          <p:cNvSpPr>
            <a:spLocks noGrp="1"/>
          </p:cNvSpPr>
          <p:nvPr>
            <p:ph type="title"/>
          </p:nvPr>
        </p:nvSpPr>
        <p:spPr>
          <a:xfrm>
            <a:off x="685800" y="28575"/>
            <a:ext cx="7848600" cy="2838450"/>
          </a:xfrm>
          <a:ln/>
        </p:spPr>
        <p:txBody>
          <a:bodyPr anchor="ctr">
            <a:spAutoFit/>
          </a:bodyPr>
          <a:p>
            <a:pPr algn="l"/>
            <a:br>
              <a:rPr lang="en-US" altLang="zh-CN" sz="3600"/>
            </a:br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en-US" altLang="zh-CN" sz="3600"/>
              <a:t>f</a:t>
            </a:r>
            <a:r>
              <a:rPr lang="zh-CN" altLang="en-US" sz="3600"/>
              <a:t>是最大流</a:t>
            </a:r>
            <a:br>
              <a:rPr lang="zh-CN" altLang="en-US" sz="3600"/>
            </a:br>
            <a:r>
              <a:rPr lang="en-US" altLang="zh-CN" sz="3600"/>
              <a:t>2</a:t>
            </a:r>
            <a:r>
              <a:rPr lang="zh-CN" altLang="en-US" sz="3600"/>
              <a:t>、残量网络中找不到增广路径</a:t>
            </a:r>
            <a:br>
              <a:rPr lang="zh-CN" altLang="en-US" sz="3600"/>
            </a:br>
            <a:r>
              <a:rPr lang="en-US" altLang="zh-CN" sz="3600"/>
              <a:t>3</a:t>
            </a:r>
            <a:r>
              <a:rPr lang="zh-CN" altLang="en-US" sz="3600"/>
              <a:t>、</a:t>
            </a:r>
            <a:r>
              <a:rPr lang="en-US" altLang="zh-CN" sz="3600"/>
              <a:t>|f| = c(S,T) </a:t>
            </a:r>
            <a:br>
              <a:rPr lang="en-US" altLang="zh-CN" sz="3600"/>
            </a:br>
            <a:endParaRPr lang="en-US" altLang="zh-CN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增广路算法的正确性</a:t>
            </a:r>
            <a:endParaRPr lang="zh-CN" altLang="en-US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i="1"/>
              <a:t>如果 </a:t>
            </a:r>
            <a:r>
              <a:rPr lang="zh-CN" altLang="en-US"/>
              <a:t>最大流最小割定理不能从</a:t>
            </a:r>
            <a:r>
              <a:rPr lang="en-US" altLang="zh-CN"/>
              <a:t>2</a:t>
            </a:r>
            <a:r>
              <a:rPr lang="zh-CN" altLang="en-US"/>
              <a:t>推出</a:t>
            </a:r>
            <a:r>
              <a:rPr lang="en-US" altLang="zh-CN"/>
              <a:t>3,</a:t>
            </a:r>
            <a:r>
              <a:rPr lang="zh-CN" altLang="en-US"/>
              <a:t>那么存在这样一种可能性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</a:t>
            </a:r>
            <a:r>
              <a:rPr lang="zh-CN" altLang="en-US"/>
              <a:t>尽管找不到增广路径了</a:t>
            </a:r>
            <a:r>
              <a:rPr lang="en-US" altLang="zh-CN"/>
              <a:t>,</a:t>
            </a:r>
            <a:r>
              <a:rPr lang="zh-CN" altLang="en-US"/>
              <a:t>但由于前面的错误决策</a:t>
            </a:r>
            <a:r>
              <a:rPr lang="en-US" altLang="zh-CN"/>
              <a:t>,</a:t>
            </a:r>
            <a:r>
              <a:rPr lang="zh-CN" altLang="en-US"/>
              <a:t>导致</a:t>
            </a:r>
            <a:r>
              <a:rPr lang="en-US" altLang="zh-CN"/>
              <a:t>f</a:t>
            </a:r>
            <a:r>
              <a:rPr lang="zh-CN" altLang="en-US"/>
              <a:t>还没有到达最大流</a:t>
            </a:r>
            <a:r>
              <a:rPr lang="en-US" altLang="zh-CN"/>
              <a:t>,</a:t>
            </a:r>
            <a:r>
              <a:rPr lang="zh-CN" altLang="en-US"/>
              <a:t>却不能通过修改当前流来得到最大流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但由于最大流最小割定理的三个条件互相等价</a:t>
            </a:r>
            <a:r>
              <a:rPr lang="en-US" altLang="zh-CN"/>
              <a:t>(1-&gt;2,2-&gt;3,3-&gt;1), </a:t>
            </a:r>
            <a:r>
              <a:rPr lang="zh-CN" altLang="en-US"/>
              <a:t>一个流是最大流当且仅当它没有增广路径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增广路算法的效率</a:t>
            </a:r>
            <a:endParaRPr lang="zh-CN" altLang="en-US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设</a:t>
            </a:r>
            <a:r>
              <a:rPr lang="en-US" altLang="zh-CN"/>
              <a:t>n = |V|,  m = |E|</a:t>
            </a:r>
            <a:endParaRPr lang="en-US" altLang="zh-CN"/>
          </a:p>
          <a:p>
            <a:r>
              <a:rPr lang="zh-CN" altLang="en-US"/>
              <a:t>每次增广都是一次</a:t>
            </a:r>
            <a:r>
              <a:rPr lang="en-US" altLang="zh-CN"/>
              <a:t>BFS,</a:t>
            </a:r>
            <a:r>
              <a:rPr lang="zh-CN" altLang="en-US"/>
              <a:t>效率为</a:t>
            </a:r>
            <a:r>
              <a:rPr lang="en-US" altLang="zh-CN"/>
              <a:t>O(m)</a:t>
            </a:r>
            <a:endParaRPr lang="en-US" altLang="zh-CN"/>
          </a:p>
          <a:p>
            <a:r>
              <a:rPr lang="zh-CN" altLang="en-US"/>
              <a:t>所以</a:t>
            </a:r>
            <a:r>
              <a:rPr lang="en-US" altLang="zh-CN"/>
              <a:t>,</a:t>
            </a:r>
            <a:r>
              <a:rPr lang="zh-CN" altLang="en-US"/>
              <a:t>总共的时间复杂度为</a:t>
            </a:r>
            <a:r>
              <a:rPr lang="en-US" altLang="zh-CN"/>
              <a:t>O(m*f</a:t>
            </a:r>
            <a:r>
              <a:rPr lang="en-US" altLang="zh-CN" baseline="-25000"/>
              <a:t>*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f</a:t>
            </a:r>
            <a:r>
              <a:rPr lang="en-US" altLang="zh-CN" baseline="-25000"/>
              <a:t>*</a:t>
            </a:r>
            <a:r>
              <a:rPr lang="zh-CN" altLang="en-US"/>
              <a:t>为增广次数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怎么求</a:t>
            </a:r>
            <a:r>
              <a:rPr lang="en-US" altLang="zh-CN"/>
              <a:t>f</a:t>
            </a:r>
            <a:r>
              <a:rPr lang="en-US" altLang="zh-CN" baseline="-25000"/>
              <a:t>*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en-US" altLang="zh-CN"/>
              <a:t>f</a:t>
            </a:r>
            <a:r>
              <a:rPr lang="en-US" altLang="zh-CN" baseline="-25000"/>
              <a:t>*</a:t>
            </a:r>
            <a:endParaRPr lang="en-US" altLang="zh-CN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对于随机数据</a:t>
            </a:r>
            <a:r>
              <a:rPr lang="en-US" altLang="zh-CN"/>
              <a:t>,f</a:t>
            </a:r>
            <a:r>
              <a:rPr lang="en-US" altLang="zh-CN" baseline="-25000"/>
              <a:t>*</a:t>
            </a:r>
            <a:r>
              <a:rPr lang="zh-CN" altLang="en-US"/>
              <a:t>的值与</a:t>
            </a:r>
            <a:r>
              <a:rPr lang="en-US" altLang="zh-CN"/>
              <a:t>n</a:t>
            </a:r>
            <a:r>
              <a:rPr lang="zh-CN" altLang="en-US"/>
              <a:t>比较接近</a:t>
            </a:r>
            <a:r>
              <a:rPr lang="en-US" altLang="zh-CN"/>
              <a:t>.</a:t>
            </a:r>
            <a:r>
              <a:rPr lang="zh-CN" altLang="en-US"/>
              <a:t>当</a:t>
            </a:r>
            <a:r>
              <a:rPr lang="en-US" altLang="zh-CN"/>
              <a:t>m</a:t>
            </a:r>
            <a:r>
              <a:rPr lang="zh-CN" altLang="en-US"/>
              <a:t>不太大也不太小时</a:t>
            </a:r>
            <a:r>
              <a:rPr lang="en-US" altLang="zh-CN"/>
              <a:t>,f</a:t>
            </a:r>
            <a:r>
              <a:rPr lang="en-US" altLang="zh-CN" baseline="-25000"/>
              <a:t>*</a:t>
            </a:r>
            <a:r>
              <a:rPr lang="zh-CN" altLang="en-US"/>
              <a:t>的值较大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(</a:t>
            </a:r>
            <a:r>
              <a:rPr lang="zh-CN" altLang="en-US"/>
              <a:t>我出随机数据的方法是</a:t>
            </a:r>
            <a:r>
              <a:rPr lang="en-US" altLang="zh-CN"/>
              <a:t>:</a:t>
            </a:r>
            <a:r>
              <a:rPr lang="zh-CN" altLang="en-US"/>
              <a:t>固定地为源点和汇点连上一些边</a:t>
            </a:r>
            <a:r>
              <a:rPr lang="en-US" altLang="zh-CN"/>
              <a:t>,</a:t>
            </a:r>
            <a:r>
              <a:rPr lang="zh-CN" altLang="en-US"/>
              <a:t>然后随机生成中间的边</a:t>
            </a:r>
            <a:r>
              <a:rPr lang="en-US" altLang="zh-CN"/>
              <a:t>.</a:t>
            </a:r>
            <a:r>
              <a:rPr lang="zh-CN" altLang="en-US"/>
              <a:t>中间的边保证边的两个端点的编号相差不太大</a:t>
            </a:r>
            <a:r>
              <a:rPr lang="en-US" altLang="zh-CN"/>
              <a:t>.</a:t>
            </a:r>
            <a:r>
              <a:rPr lang="zh-CN" altLang="en-US"/>
              <a:t>这与不少题目转成网络流后形成的图相似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en-US" altLang="zh-CN"/>
              <a:t>f*</a:t>
            </a:r>
            <a:r>
              <a:rPr lang="zh-CN" altLang="en-US"/>
              <a:t>的理论上界</a:t>
            </a:r>
            <a:endParaRPr lang="zh-CN" altLang="en-US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考虑每一次增广</a:t>
            </a:r>
            <a:r>
              <a:rPr lang="en-US" altLang="zh-CN"/>
              <a:t>,</a:t>
            </a:r>
            <a:r>
              <a:rPr lang="zh-CN" altLang="en-US"/>
              <a:t>至少有一条边的</a:t>
            </a:r>
            <a:r>
              <a:rPr lang="en-US" altLang="zh-CN"/>
              <a:t>r(u,v)</a:t>
            </a:r>
            <a:r>
              <a:rPr lang="zh-CN" altLang="en-US"/>
              <a:t>值等于增广路径的流量</a:t>
            </a:r>
            <a:r>
              <a:rPr lang="en-US" altLang="zh-CN"/>
              <a:t>.</a:t>
            </a:r>
            <a:r>
              <a:rPr lang="zh-CN" altLang="en-US"/>
              <a:t>称这些边为临界边</a:t>
            </a:r>
            <a:r>
              <a:rPr lang="en-US" altLang="zh-CN"/>
              <a:t>.</a:t>
            </a:r>
            <a:r>
              <a:rPr lang="zh-CN" altLang="en-US"/>
              <a:t>增广之后</a:t>
            </a:r>
            <a:r>
              <a:rPr lang="en-US" altLang="zh-CN"/>
              <a:t>,</a:t>
            </a:r>
            <a:r>
              <a:rPr lang="zh-CN" altLang="en-US"/>
              <a:t>这条临界边就在残量网络中消失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假设一条临界边对应一次增广</a:t>
            </a:r>
            <a:r>
              <a:rPr lang="en-US" altLang="zh-CN"/>
              <a:t>(</a:t>
            </a:r>
            <a:r>
              <a:rPr lang="zh-CN" altLang="en-US"/>
              <a:t>事实上很难达到这样</a:t>
            </a:r>
            <a:r>
              <a:rPr lang="en-US" altLang="zh-CN"/>
              <a:t>),</a:t>
            </a:r>
            <a:r>
              <a:rPr lang="zh-CN" altLang="en-US"/>
              <a:t>令每条边成为临界边的次数为</a:t>
            </a:r>
            <a:r>
              <a:rPr lang="en-US" altLang="zh-CN"/>
              <a:t>k(u,v),</a:t>
            </a:r>
            <a:r>
              <a:rPr lang="zh-CN" altLang="en-US"/>
              <a:t>则有</a:t>
            </a:r>
            <a:r>
              <a:rPr lang="en-US" altLang="zh-CN"/>
              <a:t>f* = O(m*k).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k</a:t>
            </a:r>
            <a:r>
              <a:rPr lang="zh-CN" altLang="en-US"/>
              <a:t>的上界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en-US" altLang="zh-CN"/>
              <a:t>k</a:t>
            </a:r>
            <a:r>
              <a:rPr lang="zh-CN" altLang="en-US"/>
              <a:t>的上界</a:t>
            </a:r>
            <a:endParaRPr lang="zh-CN" altLang="en-US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5181600"/>
          </a:xfrm>
          <a:ln/>
        </p:spPr>
        <p:txBody>
          <a:bodyPr/>
          <a:p>
            <a:r>
              <a:rPr lang="zh-CN" altLang="en-US" sz="2800"/>
              <a:t>如果要让一条曾经的临界边</a:t>
            </a:r>
            <a:r>
              <a:rPr lang="en-US" altLang="zh-CN" sz="2800"/>
              <a:t>(u,v)</a:t>
            </a:r>
            <a:r>
              <a:rPr lang="zh-CN" altLang="en-US" sz="2800"/>
              <a:t>再次成为临界边</a:t>
            </a:r>
            <a:r>
              <a:rPr lang="en-US" altLang="zh-CN" sz="2800"/>
              <a:t>,</a:t>
            </a:r>
            <a:r>
              <a:rPr lang="zh-CN" altLang="en-US" sz="2800"/>
              <a:t>则必须有一条增广路径包含边</a:t>
            </a:r>
            <a:r>
              <a:rPr lang="en-US" altLang="zh-CN" sz="2800"/>
              <a:t>(v,u).</a:t>
            </a:r>
            <a:r>
              <a:rPr lang="zh-CN" altLang="en-US" sz="2800"/>
              <a:t>因为每次增广之后临界边就消失</a:t>
            </a:r>
            <a:r>
              <a:rPr lang="en-US" altLang="zh-CN" sz="2800"/>
              <a:t>,</a:t>
            </a:r>
            <a:r>
              <a:rPr lang="zh-CN" altLang="en-US" sz="2800"/>
              <a:t>要让他再次成为临界边至少要让他再次在残量网络中出现</a:t>
            </a:r>
            <a:r>
              <a:rPr lang="en-US" altLang="zh-CN" sz="2800"/>
              <a:t>,</a:t>
            </a:r>
            <a:r>
              <a:rPr lang="zh-CN" altLang="en-US" sz="2800"/>
              <a:t>即</a:t>
            </a:r>
            <a:r>
              <a:rPr lang="en-US" altLang="zh-CN" sz="2800"/>
              <a:t>(v,u)</a:t>
            </a:r>
            <a:r>
              <a:rPr lang="zh-CN" altLang="en-US" sz="2800"/>
              <a:t>要被增广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zh-CN" altLang="en-US" sz="2800"/>
              <a:t>结合上面的结论可以证明</a:t>
            </a:r>
            <a:r>
              <a:rPr lang="en-US" altLang="zh-CN" sz="2800"/>
              <a:t>,</a:t>
            </a:r>
            <a:r>
              <a:rPr lang="zh-CN" altLang="en-US" sz="2800"/>
              <a:t>当算法取的增广路总是残量网络中的最短路</a:t>
            </a:r>
            <a:r>
              <a:rPr lang="en-US" altLang="zh-CN" sz="2800"/>
              <a:t>,</a:t>
            </a:r>
            <a:r>
              <a:rPr lang="zh-CN" altLang="en-US" sz="2800"/>
              <a:t>任意一条边成为临界边的次数至多为</a:t>
            </a:r>
            <a:r>
              <a:rPr lang="en-US" altLang="zh-CN" sz="2800"/>
              <a:t>n/2-1.</a:t>
            </a:r>
            <a:endParaRPr lang="en-US" altLang="zh-CN" sz="2800"/>
          </a:p>
          <a:p>
            <a:r>
              <a:rPr lang="zh-CN" altLang="en-US" sz="2800"/>
              <a:t>因此</a:t>
            </a:r>
            <a:r>
              <a:rPr lang="en-US" altLang="zh-CN" sz="2800"/>
              <a:t>,</a:t>
            </a:r>
            <a:r>
              <a:rPr lang="zh-CN" altLang="en-US" sz="2800"/>
              <a:t>增广路算法的效率为</a:t>
            </a:r>
            <a:r>
              <a:rPr lang="en-US" altLang="zh-CN" sz="2800"/>
              <a:t>O(f*m) = O(km^2) = O(nm^2). (</a:t>
            </a:r>
            <a:r>
              <a:rPr lang="zh-CN" altLang="en-US" sz="2800"/>
              <a:t>这只是个上界</a:t>
            </a:r>
            <a:r>
              <a:rPr lang="en-US" altLang="zh-CN" sz="2800"/>
              <a:t>,</a:t>
            </a:r>
            <a:r>
              <a:rPr lang="zh-CN" altLang="en-US" sz="2800"/>
              <a:t>一般情况是达不到的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zh-CN" altLang="en-US" sz="2800"/>
              <a:t>备注中为增广路算法我的代码实现。数组</a:t>
            </a:r>
            <a:r>
              <a:rPr lang="en-US" altLang="zh-CN" sz="2800"/>
              <a:t>u</a:t>
            </a:r>
            <a:r>
              <a:rPr lang="zh-CN" altLang="en-US" sz="2800"/>
              <a:t>是残量网络的容量。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/>
          <a:p>
            <a:pPr defTabSz="914400">
              <a:buSzTx/>
            </a:pPr>
            <a:r>
              <a:rPr lang="zh-CN" altLang="en-US" kern="1200" baseline="0">
                <a:latin typeface="Arial Black" panose="020B0A04020102020204" pitchFamily="2" charset="0"/>
                <a:ea typeface="宋体" panose="02010600030101010101" pitchFamily="2" charset="-122"/>
              </a:rPr>
              <a:t>预流推进算法</a:t>
            </a:r>
            <a:endParaRPr lang="zh-CN" altLang="en-US" kern="1200" baseline="0">
              <a:latin typeface="Arial Black" panose="020B0A04020102020204" pitchFamily="2" charset="0"/>
              <a:ea typeface="宋体" panose="02010600030101010101" pitchFamily="2" charset="-122"/>
            </a:endParaRPr>
          </a:p>
        </p:txBody>
      </p:sp>
      <p:sp>
        <p:nvSpPr>
          <p:cNvPr id="33795" name="副标题 33794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ctr"/>
          <a:p>
            <a:pPr algn="l" defTabSz="914400">
              <a:buSzPct val="85000"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下面将介绍一个更直观且时间效率更优的算法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Pct val="85000"/>
            </a:pP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6145"/>
          <p:cNvGrpSpPr/>
          <p:nvPr/>
        </p:nvGrpSpPr>
        <p:grpSpPr>
          <a:xfrm>
            <a:off x="442913" y="685800"/>
            <a:ext cx="5500687" cy="5105400"/>
            <a:chOff x="0" y="0"/>
            <a:chExt cx="2505" cy="2448"/>
          </a:xfrm>
        </p:grpSpPr>
        <p:sp>
          <p:nvSpPr>
            <p:cNvPr id="6147" name="椭圆 6146"/>
            <p:cNvSpPr/>
            <p:nvPr/>
          </p:nvSpPr>
          <p:spPr>
            <a:xfrm>
              <a:off x="9" y="1008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v1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148" name="椭圆 6147"/>
            <p:cNvSpPr/>
            <p:nvPr/>
          </p:nvSpPr>
          <p:spPr>
            <a:xfrm>
              <a:off x="921" y="2064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t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149" name="椭圆 6148"/>
            <p:cNvSpPr/>
            <p:nvPr/>
          </p:nvSpPr>
          <p:spPr>
            <a:xfrm>
              <a:off x="1017" y="0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s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150" name="椭圆 6149"/>
            <p:cNvSpPr/>
            <p:nvPr/>
          </p:nvSpPr>
          <p:spPr>
            <a:xfrm>
              <a:off x="2121" y="1056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v2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151" name="直接连接符 6150"/>
            <p:cNvSpPr/>
            <p:nvPr/>
          </p:nvSpPr>
          <p:spPr>
            <a:xfrm flipH="1">
              <a:off x="393" y="336"/>
              <a:ext cx="624" cy="672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6152" name="直接连接符 6151"/>
            <p:cNvSpPr/>
            <p:nvPr/>
          </p:nvSpPr>
          <p:spPr>
            <a:xfrm>
              <a:off x="393" y="1152"/>
              <a:ext cx="1728" cy="96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6153" name="直接连接符 6152"/>
            <p:cNvSpPr/>
            <p:nvPr/>
          </p:nvSpPr>
          <p:spPr>
            <a:xfrm>
              <a:off x="1353" y="336"/>
              <a:ext cx="816" cy="720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6154" name="直接连接符 6153"/>
            <p:cNvSpPr/>
            <p:nvPr/>
          </p:nvSpPr>
          <p:spPr>
            <a:xfrm flipH="1">
              <a:off x="1353" y="1440"/>
              <a:ext cx="816" cy="672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6155" name="直接连接符 6154"/>
            <p:cNvSpPr/>
            <p:nvPr/>
          </p:nvSpPr>
          <p:spPr>
            <a:xfrm>
              <a:off x="297" y="1440"/>
              <a:ext cx="576" cy="624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6156" name="文本框 6155"/>
            <p:cNvSpPr txBox="1"/>
            <p:nvPr/>
          </p:nvSpPr>
          <p:spPr>
            <a:xfrm>
              <a:off x="921" y="864"/>
              <a:ext cx="513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</a:rPr>
                <a:t>(2,2)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6157" name="文本框 6156"/>
            <p:cNvSpPr txBox="1"/>
            <p:nvPr/>
          </p:nvSpPr>
          <p:spPr>
            <a:xfrm>
              <a:off x="288" y="266"/>
              <a:ext cx="348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(4,4)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6158" name="文本框 6157"/>
            <p:cNvSpPr txBox="1"/>
            <p:nvPr/>
          </p:nvSpPr>
          <p:spPr>
            <a:xfrm>
              <a:off x="0" y="1658"/>
              <a:ext cx="348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(2,4)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6159" name="文本框 6158"/>
            <p:cNvSpPr txBox="1"/>
            <p:nvPr/>
          </p:nvSpPr>
          <p:spPr>
            <a:xfrm>
              <a:off x="1872" y="314"/>
              <a:ext cx="348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(0,3)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6160" name="文本框 6159"/>
            <p:cNvSpPr txBox="1"/>
            <p:nvPr/>
          </p:nvSpPr>
          <p:spPr>
            <a:xfrm>
              <a:off x="1776" y="1802"/>
              <a:ext cx="349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(2,2)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</p:grpSp>
      <p:sp>
        <p:nvSpPr>
          <p:cNvPr id="6161" name="文本框 6160"/>
          <p:cNvSpPr txBox="1"/>
          <p:nvPr/>
        </p:nvSpPr>
        <p:spPr>
          <a:xfrm>
            <a:off x="6400800" y="914400"/>
            <a:ext cx="2362200" cy="54530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zh-CN" altLang="en-US" sz="3200" b="1">
                <a:latin typeface="Times New Roman" panose="02020603050405020304" pitchFamily="2" charset="0"/>
              </a:rPr>
              <a:t>一个简单的例子</a:t>
            </a:r>
            <a:r>
              <a:rPr lang="en-US" altLang="zh-CN" sz="3200" b="1">
                <a:latin typeface="Times New Roman" panose="02020603050405020304" pitchFamily="2" charset="0"/>
              </a:rPr>
              <a:t>.</a:t>
            </a:r>
            <a:r>
              <a:rPr lang="zh-CN" altLang="en-US" sz="3200" b="1">
                <a:latin typeface="Times New Roman" panose="02020603050405020304" pitchFamily="2" charset="0"/>
              </a:rPr>
              <a:t>网络可以被想象成一些输水的管道</a:t>
            </a:r>
            <a:r>
              <a:rPr lang="en-US" altLang="zh-CN" sz="3200" b="1">
                <a:latin typeface="Times New Roman" panose="02020603050405020304" pitchFamily="2" charset="0"/>
              </a:rPr>
              <a:t>.</a:t>
            </a:r>
            <a:r>
              <a:rPr lang="zh-CN" altLang="en-US" sz="3200" b="1">
                <a:latin typeface="Times New Roman" panose="02020603050405020304" pitchFamily="2" charset="0"/>
              </a:rPr>
              <a:t>括号内右边的数字表示管道的容量</a:t>
            </a:r>
            <a:r>
              <a:rPr lang="en-US" altLang="zh-CN" sz="3200" b="1">
                <a:latin typeface="Times New Roman" panose="02020603050405020304" pitchFamily="2" charset="0"/>
              </a:rPr>
              <a:t>,</a:t>
            </a:r>
            <a:r>
              <a:rPr lang="zh-CN" altLang="en-US" sz="3200" b="1">
                <a:latin typeface="Times New Roman" panose="02020603050405020304" pitchFamily="2" charset="0"/>
              </a:rPr>
              <a:t>左边的数字表示这条管道的当前流量</a:t>
            </a:r>
            <a:r>
              <a:rPr lang="en-US" altLang="zh-CN" sz="3200" b="1">
                <a:latin typeface="Times New Roman" panose="02020603050405020304" pitchFamily="2" charset="0"/>
              </a:rPr>
              <a:t>.</a:t>
            </a:r>
            <a:endParaRPr lang="en-US" altLang="zh-CN" sz="3200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一个直观的想法</a:t>
            </a:r>
            <a:endParaRPr lang="zh-CN" altLang="en-US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如果给你一个网络流</a:t>
            </a:r>
            <a:r>
              <a:rPr lang="en-US" altLang="zh-CN"/>
              <a:t>,</a:t>
            </a:r>
            <a:r>
              <a:rPr lang="zh-CN" altLang="en-US"/>
              <a:t>让你手算出它的最大流</a:t>
            </a:r>
            <a:r>
              <a:rPr lang="en-US" altLang="zh-CN"/>
              <a:t>,</a:t>
            </a:r>
            <a:r>
              <a:rPr lang="zh-CN" altLang="en-US"/>
              <a:t>你会怎么算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一般人都会尝试着从源点出发</a:t>
            </a:r>
            <a:r>
              <a:rPr lang="en-US" altLang="zh-CN"/>
              <a:t>,</a:t>
            </a:r>
            <a:r>
              <a:rPr lang="zh-CN" altLang="en-US"/>
              <a:t>让每条边的流量尽可能得大</a:t>
            </a:r>
            <a:r>
              <a:rPr lang="en-US" altLang="zh-CN"/>
              <a:t>,</a:t>
            </a:r>
            <a:r>
              <a:rPr lang="zh-CN" altLang="en-US"/>
              <a:t>然后一点点往汇点推</a:t>
            </a:r>
            <a:r>
              <a:rPr lang="en-US" altLang="zh-CN"/>
              <a:t>,</a:t>
            </a:r>
            <a:r>
              <a:rPr lang="zh-CN" altLang="en-US"/>
              <a:t>直到遇到一条比较窄的弧</a:t>
            </a:r>
            <a:r>
              <a:rPr lang="en-US" altLang="zh-CN"/>
              <a:t>,</a:t>
            </a:r>
            <a:r>
              <a:rPr lang="zh-CN" altLang="en-US"/>
              <a:t>原先的流量过不去了</a:t>
            </a:r>
            <a:r>
              <a:rPr lang="en-US" altLang="zh-CN"/>
              <a:t>,</a:t>
            </a:r>
            <a:r>
              <a:rPr lang="zh-CN" altLang="en-US"/>
              <a:t>这才减少原先的流量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椭圆 35841"/>
          <p:cNvSpPr/>
          <p:nvPr/>
        </p:nvSpPr>
        <p:spPr>
          <a:xfrm>
            <a:off x="457200" y="3505200"/>
            <a:ext cx="609600" cy="6096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v1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35843" name="椭圆 35842"/>
          <p:cNvSpPr/>
          <p:nvPr/>
        </p:nvSpPr>
        <p:spPr>
          <a:xfrm>
            <a:off x="1905000" y="5181600"/>
            <a:ext cx="609600" cy="6096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35844" name="椭圆 35843"/>
          <p:cNvSpPr/>
          <p:nvPr/>
        </p:nvSpPr>
        <p:spPr>
          <a:xfrm>
            <a:off x="2057400" y="1905000"/>
            <a:ext cx="609600" cy="6096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s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35845" name="椭圆 35844"/>
          <p:cNvSpPr/>
          <p:nvPr/>
        </p:nvSpPr>
        <p:spPr>
          <a:xfrm>
            <a:off x="3810000" y="3581400"/>
            <a:ext cx="609600" cy="6096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v2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35846" name="直接连接符 35845"/>
          <p:cNvSpPr/>
          <p:nvPr/>
        </p:nvSpPr>
        <p:spPr>
          <a:xfrm flipH="1">
            <a:off x="1066800" y="2438400"/>
            <a:ext cx="990600" cy="1066800"/>
          </a:xfrm>
          <a:prstGeom prst="line">
            <a:avLst/>
          </a:prstGeom>
          <a:ln w="28575" cap="flat" cmpd="sng">
            <a:solidFill>
              <a:srgbClr val="339966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35847" name="直接连接符 35846"/>
          <p:cNvSpPr/>
          <p:nvPr/>
        </p:nvSpPr>
        <p:spPr>
          <a:xfrm>
            <a:off x="1066800" y="3733800"/>
            <a:ext cx="2743200" cy="152400"/>
          </a:xfrm>
          <a:prstGeom prst="line">
            <a:avLst/>
          </a:prstGeom>
          <a:ln w="2857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5848" name="直接连接符 35847"/>
          <p:cNvSpPr/>
          <p:nvPr/>
        </p:nvSpPr>
        <p:spPr>
          <a:xfrm>
            <a:off x="2590800" y="2438400"/>
            <a:ext cx="1295400" cy="1143000"/>
          </a:xfrm>
          <a:prstGeom prst="line">
            <a:avLst/>
          </a:prstGeom>
          <a:ln w="28575" cap="flat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5849" name="直接连接符 35848"/>
          <p:cNvSpPr/>
          <p:nvPr/>
        </p:nvSpPr>
        <p:spPr>
          <a:xfrm flipH="1">
            <a:off x="2590800" y="4191000"/>
            <a:ext cx="1295400" cy="1066800"/>
          </a:xfrm>
          <a:prstGeom prst="line">
            <a:avLst/>
          </a:prstGeom>
          <a:ln w="2857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5850" name="直接连接符 35849"/>
          <p:cNvSpPr/>
          <p:nvPr/>
        </p:nvSpPr>
        <p:spPr>
          <a:xfrm>
            <a:off x="914400" y="4191000"/>
            <a:ext cx="914400" cy="990600"/>
          </a:xfrm>
          <a:prstGeom prst="line">
            <a:avLst/>
          </a:prstGeom>
          <a:ln w="2857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5851" name="文本框 35850"/>
          <p:cNvSpPr txBox="1"/>
          <p:nvPr/>
        </p:nvSpPr>
        <p:spPr>
          <a:xfrm>
            <a:off x="1905000" y="3276600"/>
            <a:ext cx="814388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</a:rPr>
              <a:t>(0,2)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35852" name="文本框 35851"/>
          <p:cNvSpPr txBox="1"/>
          <p:nvPr/>
        </p:nvSpPr>
        <p:spPr>
          <a:xfrm>
            <a:off x="900113" y="2327275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(4,4)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35853" name="文本框 35852"/>
          <p:cNvSpPr txBox="1"/>
          <p:nvPr/>
        </p:nvSpPr>
        <p:spPr>
          <a:xfrm>
            <a:off x="442913" y="4537075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(0,4)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35854" name="文本框 35853"/>
          <p:cNvSpPr txBox="1"/>
          <p:nvPr/>
        </p:nvSpPr>
        <p:spPr>
          <a:xfrm>
            <a:off x="3414713" y="2403475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(3,3)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35855" name="文本框 35854"/>
          <p:cNvSpPr txBox="1"/>
          <p:nvPr/>
        </p:nvSpPr>
        <p:spPr>
          <a:xfrm>
            <a:off x="3262313" y="4765675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(0,2)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35856" name="文本框 35855"/>
          <p:cNvSpPr txBox="1"/>
          <p:nvPr/>
        </p:nvSpPr>
        <p:spPr>
          <a:xfrm>
            <a:off x="442913" y="630238"/>
            <a:ext cx="4052887" cy="5794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3200" b="1">
                <a:latin typeface="Times New Roman" panose="02020603050405020304" pitchFamily="2" charset="0"/>
              </a:rPr>
              <a:t>例</a:t>
            </a:r>
            <a:r>
              <a:rPr lang="en-US" altLang="zh-CN" sz="3200" b="1">
                <a:latin typeface="Times New Roman" panose="02020603050405020304" pitchFamily="2" charset="0"/>
              </a:rPr>
              <a:t>2.</a:t>
            </a:r>
            <a:r>
              <a:rPr lang="zh-CN" altLang="en-US" sz="3200" b="1">
                <a:latin typeface="Times New Roman" panose="02020603050405020304" pitchFamily="2" charset="0"/>
              </a:rPr>
              <a:t>一个直观的想法</a:t>
            </a:r>
            <a:endParaRPr lang="zh-CN" altLang="en-US" sz="3200" b="1">
              <a:latin typeface="Times New Roman" panose="02020603050405020304" pitchFamily="2" charset="0"/>
            </a:endParaRPr>
          </a:p>
        </p:txBody>
      </p:sp>
      <p:sp>
        <p:nvSpPr>
          <p:cNvPr id="35857" name="文本框 35856"/>
          <p:cNvSpPr txBox="1"/>
          <p:nvPr/>
        </p:nvSpPr>
        <p:spPr>
          <a:xfrm>
            <a:off x="4643438" y="620713"/>
            <a:ext cx="4316412" cy="53879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zh-CN" altLang="en-US" sz="2800" b="1">
                <a:latin typeface="Times New Roman" panose="02020603050405020304" pitchFamily="2" charset="0"/>
              </a:rPr>
              <a:t>大致的思路：从源点出发，逐步推进。</a:t>
            </a:r>
            <a:endParaRPr lang="zh-CN" altLang="en-US" sz="2800" b="1">
              <a:latin typeface="Times New Roman" panose="02020603050405020304" pitchFamily="2" charset="0"/>
            </a:endParaRPr>
          </a:p>
          <a:p>
            <a:pPr>
              <a:spcBef>
                <a:spcPct val="20000"/>
              </a:spcBef>
              <a:buSzPct val="85000"/>
            </a:pPr>
            <a:r>
              <a:rPr lang="zh-CN" altLang="en-US" sz="2800" b="1">
                <a:latin typeface="Arial" panose="020B0604020202020204" pitchFamily="34" charset="0"/>
              </a:rPr>
              <a:t>称当前状态下不满足流量平衡的结点为“溢出的结点”</a:t>
            </a:r>
            <a:r>
              <a:rPr lang="en-US" altLang="zh-CN" sz="2800" b="1">
                <a:latin typeface="Arial" panose="020B0604020202020204" pitchFamily="34" charset="0"/>
              </a:rPr>
              <a:t>.(</a:t>
            </a:r>
            <a:r>
              <a:rPr lang="zh-CN" altLang="en-US" sz="2800" b="1">
                <a:latin typeface="Arial" panose="020B0604020202020204" pitchFamily="34" charset="0"/>
              </a:rPr>
              <a:t>对于结点</a:t>
            </a:r>
            <a:r>
              <a:rPr lang="en-US" altLang="zh-CN" sz="2800" b="1">
                <a:latin typeface="Arial" panose="020B0604020202020204" pitchFamily="34" charset="0"/>
              </a:rPr>
              <a:t>u,f(V,u) &gt; 0 )</a:t>
            </a:r>
            <a:endParaRPr lang="en-US" altLang="zh-CN" sz="2800" b="1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Pct val="85000"/>
            </a:pPr>
            <a:r>
              <a:rPr lang="zh-CN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令</a:t>
            </a:r>
            <a:r>
              <a:rPr lang="en-US" altLang="zh-CN" sz="2800" b="1">
                <a:solidFill>
                  <a:schemeClr val="tx2"/>
                </a:solidFill>
                <a:latin typeface="Arial" panose="020B0604020202020204" pitchFamily="34" charset="0"/>
              </a:rPr>
              <a:t>e(u) = f(V,u),</a:t>
            </a:r>
            <a:r>
              <a:rPr lang="zh-CN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称为</a:t>
            </a:r>
            <a:r>
              <a:rPr lang="en-US" altLang="zh-CN" sz="2800" b="1">
                <a:solidFill>
                  <a:schemeClr val="tx2"/>
                </a:solidFill>
                <a:latin typeface="Arial" panose="020B0604020202020204" pitchFamily="34" charset="0"/>
              </a:rPr>
              <a:t>u</a:t>
            </a:r>
            <a:r>
              <a:rPr lang="zh-CN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点的赢余，直观地描述，就是“流入的比流出的多多少”。</a:t>
            </a:r>
            <a:r>
              <a:rPr lang="en-US" altLang="zh-CN" sz="2800" b="1">
                <a:latin typeface="Arial" panose="020B0604020202020204" pitchFamily="34" charset="0"/>
              </a:rPr>
              <a:t>e(v1)=4,e(v2)=3</a:t>
            </a:r>
            <a:r>
              <a:rPr lang="zh-CN" altLang="en-US" sz="2800" b="1">
                <a:latin typeface="Arial" panose="020B0604020202020204" pitchFamily="34" charset="0"/>
              </a:rPr>
              <a:t>。不断将溢出的结点中的赢余往后继点推进</a:t>
            </a:r>
            <a:r>
              <a:rPr lang="en-US" altLang="zh-CN" sz="2800" b="1">
                <a:latin typeface="Arial" panose="020B0604020202020204" pitchFamily="34" charset="0"/>
              </a:rPr>
              <a:t>,</a:t>
            </a:r>
            <a:r>
              <a:rPr lang="zh-CN" altLang="en-US" sz="2800" b="1">
                <a:latin typeface="Arial" panose="020B0604020202020204" pitchFamily="34" charset="0"/>
              </a:rPr>
              <a:t>直到赢余都聚集在</a:t>
            </a:r>
            <a:r>
              <a:rPr lang="en-US" altLang="zh-CN" sz="2800" b="1">
                <a:latin typeface="Arial" panose="020B0604020202020204" pitchFamily="34" charset="0"/>
              </a:rPr>
              <a:t>t.</a:t>
            </a:r>
            <a:endParaRPr lang="en-US" altLang="zh-CN" sz="2800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866" name="组合 36865"/>
          <p:cNvGrpSpPr/>
          <p:nvPr/>
        </p:nvGrpSpPr>
        <p:grpSpPr>
          <a:xfrm>
            <a:off x="442913" y="1905000"/>
            <a:ext cx="3976687" cy="3886200"/>
            <a:chOff x="0" y="0"/>
            <a:chExt cx="2505" cy="2448"/>
          </a:xfrm>
        </p:grpSpPr>
        <p:sp>
          <p:nvSpPr>
            <p:cNvPr id="36867" name="椭圆 36866"/>
            <p:cNvSpPr/>
            <p:nvPr/>
          </p:nvSpPr>
          <p:spPr>
            <a:xfrm>
              <a:off x="9" y="1008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v1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6868" name="椭圆 36867"/>
            <p:cNvSpPr/>
            <p:nvPr/>
          </p:nvSpPr>
          <p:spPr>
            <a:xfrm>
              <a:off x="921" y="2064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t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6869" name="椭圆 36868"/>
            <p:cNvSpPr/>
            <p:nvPr/>
          </p:nvSpPr>
          <p:spPr>
            <a:xfrm>
              <a:off x="1017" y="0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s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6870" name="椭圆 36869"/>
            <p:cNvSpPr/>
            <p:nvPr/>
          </p:nvSpPr>
          <p:spPr>
            <a:xfrm>
              <a:off x="2121" y="1056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v2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6871" name="直接连接符 36870"/>
            <p:cNvSpPr/>
            <p:nvPr/>
          </p:nvSpPr>
          <p:spPr>
            <a:xfrm flipH="1">
              <a:off x="393" y="336"/>
              <a:ext cx="624" cy="672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36872" name="直接连接符 36871"/>
            <p:cNvSpPr/>
            <p:nvPr/>
          </p:nvSpPr>
          <p:spPr>
            <a:xfrm>
              <a:off x="393" y="1152"/>
              <a:ext cx="1728" cy="9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6873" name="直接连接符 36872"/>
            <p:cNvSpPr/>
            <p:nvPr/>
          </p:nvSpPr>
          <p:spPr>
            <a:xfrm>
              <a:off x="1353" y="336"/>
              <a:ext cx="816" cy="720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6874" name="直接连接符 36873"/>
            <p:cNvSpPr/>
            <p:nvPr/>
          </p:nvSpPr>
          <p:spPr>
            <a:xfrm flipH="1">
              <a:off x="1353" y="1440"/>
              <a:ext cx="816" cy="672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6875" name="直接连接符 36874"/>
            <p:cNvSpPr/>
            <p:nvPr/>
          </p:nvSpPr>
          <p:spPr>
            <a:xfrm>
              <a:off x="297" y="1440"/>
              <a:ext cx="576" cy="624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6876" name="文本框 36875"/>
            <p:cNvSpPr txBox="1"/>
            <p:nvPr/>
          </p:nvSpPr>
          <p:spPr>
            <a:xfrm>
              <a:off x="921" y="864"/>
              <a:ext cx="5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</a:rPr>
                <a:t>(2,2)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36877" name="文本框 36876"/>
            <p:cNvSpPr txBox="1"/>
            <p:nvPr/>
          </p:nvSpPr>
          <p:spPr>
            <a:xfrm>
              <a:off x="288" y="266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(4,4)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36878" name="文本框 36877"/>
            <p:cNvSpPr txBox="1"/>
            <p:nvPr/>
          </p:nvSpPr>
          <p:spPr>
            <a:xfrm>
              <a:off x="0" y="1658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(0,4)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36879" name="文本框 36878"/>
            <p:cNvSpPr txBox="1"/>
            <p:nvPr/>
          </p:nvSpPr>
          <p:spPr>
            <a:xfrm>
              <a:off x="1872" y="314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(3,3)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36880" name="文本框 36879"/>
            <p:cNvSpPr txBox="1"/>
            <p:nvPr/>
          </p:nvSpPr>
          <p:spPr>
            <a:xfrm>
              <a:off x="1776" y="1802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(2,2)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</p:grpSp>
      <p:sp>
        <p:nvSpPr>
          <p:cNvPr id="36881" name="文本框 36880"/>
          <p:cNvSpPr txBox="1"/>
          <p:nvPr/>
        </p:nvSpPr>
        <p:spPr>
          <a:xfrm>
            <a:off x="4724400" y="1524000"/>
            <a:ext cx="4038600" cy="44783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zh-CN" altLang="en-US" sz="3200" b="1">
                <a:latin typeface="Times New Roman" panose="02020603050405020304" pitchFamily="2" charset="0"/>
              </a:rPr>
              <a:t>如果多推了一些流量</a:t>
            </a:r>
            <a:r>
              <a:rPr lang="en-US" altLang="zh-CN" sz="3200" b="1">
                <a:latin typeface="Times New Roman" panose="02020603050405020304" pitchFamily="2" charset="0"/>
              </a:rPr>
              <a:t>, </a:t>
            </a:r>
            <a:r>
              <a:rPr lang="zh-CN" altLang="en-US" sz="3200" b="1">
                <a:latin typeface="Times New Roman" panose="02020603050405020304" pitchFamily="2" charset="0"/>
              </a:rPr>
              <a:t>我们可以再把它推回来</a:t>
            </a:r>
            <a:r>
              <a:rPr lang="en-US" altLang="zh-CN" sz="3200" b="1">
                <a:latin typeface="Times New Roman" panose="02020603050405020304" pitchFamily="2" charset="0"/>
              </a:rPr>
              <a:t>. (</a:t>
            </a:r>
            <a:r>
              <a:rPr lang="zh-CN" altLang="en-US" sz="3200" b="1">
                <a:latin typeface="Times New Roman" panose="02020603050405020304" pitchFamily="2" charset="0"/>
              </a:rPr>
              <a:t>如</a:t>
            </a:r>
            <a:r>
              <a:rPr lang="en-US" altLang="zh-CN" sz="3200" b="1">
                <a:latin typeface="Times New Roman" panose="02020603050405020304" pitchFamily="2" charset="0"/>
              </a:rPr>
              <a:t>e(v2)=3,</a:t>
            </a:r>
            <a:r>
              <a:rPr lang="zh-CN" altLang="en-US" sz="3200" b="1">
                <a:latin typeface="Times New Roman" panose="02020603050405020304" pitchFamily="2" charset="0"/>
              </a:rPr>
              <a:t>但这</a:t>
            </a:r>
            <a:r>
              <a:rPr lang="en-US" altLang="zh-CN" sz="3200" b="1">
                <a:latin typeface="Times New Roman" panose="02020603050405020304" pitchFamily="2" charset="0"/>
              </a:rPr>
              <a:t>3</a:t>
            </a:r>
            <a:r>
              <a:rPr lang="zh-CN" altLang="en-US" sz="3200" b="1">
                <a:latin typeface="Times New Roman" panose="02020603050405020304" pitchFamily="2" charset="0"/>
              </a:rPr>
              <a:t>个单位的赢余已经没地方去了</a:t>
            </a:r>
            <a:r>
              <a:rPr lang="en-US" altLang="zh-CN" sz="3200" b="1">
                <a:latin typeface="Times New Roman" panose="02020603050405020304" pitchFamily="2" charset="0"/>
              </a:rPr>
              <a:t>,</a:t>
            </a:r>
            <a:r>
              <a:rPr lang="zh-CN" altLang="en-US" sz="3200" b="1">
                <a:latin typeface="Times New Roman" panose="02020603050405020304" pitchFamily="2" charset="0"/>
              </a:rPr>
              <a:t>只能推回来</a:t>
            </a:r>
            <a:r>
              <a:rPr lang="en-US" altLang="zh-CN" sz="3200" b="1">
                <a:latin typeface="Times New Roman" panose="02020603050405020304" pitchFamily="2" charset="0"/>
              </a:rPr>
              <a:t>.)(</a:t>
            </a:r>
            <a:r>
              <a:rPr lang="zh-CN" altLang="en-US" sz="3200" b="1">
                <a:latin typeface="Times New Roman" panose="02020603050405020304" pitchFamily="2" charset="0"/>
              </a:rPr>
              <a:t>沿着后向弧</a:t>
            </a:r>
            <a:r>
              <a:rPr lang="en-US" altLang="zh-CN" sz="3200" b="1">
                <a:latin typeface="Times New Roman" panose="02020603050405020304" pitchFamily="2" charset="0"/>
              </a:rPr>
              <a:t>)</a:t>
            </a:r>
            <a:r>
              <a:rPr lang="zh-CN" altLang="en-US" sz="3200" b="1">
                <a:latin typeface="Times New Roman" panose="02020603050405020304" pitchFamily="2" charset="0"/>
              </a:rPr>
              <a:t>这副图是原网络而不是残量网络</a:t>
            </a:r>
            <a:r>
              <a:rPr lang="en-US" altLang="zh-CN" sz="3200" b="1">
                <a:latin typeface="Times New Roman" panose="02020603050405020304" pitchFamily="2" charset="0"/>
              </a:rPr>
              <a:t>,</a:t>
            </a:r>
            <a:r>
              <a:rPr lang="zh-CN" altLang="en-US" sz="3200" b="1">
                <a:latin typeface="Times New Roman" panose="02020603050405020304" pitchFamily="2" charset="0"/>
              </a:rPr>
              <a:t>因此没把后项弧画出来</a:t>
            </a:r>
            <a:r>
              <a:rPr lang="en-US" altLang="zh-CN" sz="3200" b="1">
                <a:latin typeface="Times New Roman" panose="02020603050405020304" pitchFamily="2" charset="0"/>
              </a:rPr>
              <a:t>)</a:t>
            </a:r>
            <a:endParaRPr lang="en-US" altLang="zh-CN" sz="3200" b="1">
              <a:latin typeface="Times New Roman" panose="02020603050405020304" pitchFamily="2" charset="0"/>
            </a:endParaRPr>
          </a:p>
        </p:txBody>
      </p:sp>
      <p:sp>
        <p:nvSpPr>
          <p:cNvPr id="36882" name="标题 3688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例</a:t>
            </a:r>
            <a:r>
              <a:rPr lang="en-US" altLang="zh-CN"/>
              <a:t>2.</a:t>
            </a:r>
            <a:r>
              <a:rPr lang="zh-CN" altLang="en-US"/>
              <a:t>一个直观的想法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矩形 37889"/>
          <p:cNvSpPr/>
          <p:nvPr/>
        </p:nvSpPr>
        <p:spPr>
          <a:xfrm>
            <a:off x="4481513" y="3048000"/>
            <a:ext cx="180975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pPr algn="ctr"/>
            <a:endParaRPr sz="4400" b="1">
              <a:solidFill>
                <a:schemeClr val="tx2"/>
              </a:solidFill>
              <a:latin typeface="Arial Black" panose="020B0A04020102020204" pitchFamily="2" charset="0"/>
            </a:endParaRPr>
          </a:p>
        </p:txBody>
      </p:sp>
      <p:grpSp>
        <p:nvGrpSpPr>
          <p:cNvPr id="37891" name="组合 37890"/>
          <p:cNvGrpSpPr/>
          <p:nvPr/>
        </p:nvGrpSpPr>
        <p:grpSpPr>
          <a:xfrm>
            <a:off x="442913" y="1905000"/>
            <a:ext cx="3976687" cy="3886200"/>
            <a:chOff x="0" y="0"/>
            <a:chExt cx="2505" cy="2448"/>
          </a:xfrm>
        </p:grpSpPr>
        <p:sp>
          <p:nvSpPr>
            <p:cNvPr id="37892" name="椭圆 37891"/>
            <p:cNvSpPr/>
            <p:nvPr/>
          </p:nvSpPr>
          <p:spPr>
            <a:xfrm>
              <a:off x="9" y="1008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v1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7893" name="椭圆 37892"/>
            <p:cNvSpPr/>
            <p:nvPr/>
          </p:nvSpPr>
          <p:spPr>
            <a:xfrm>
              <a:off x="921" y="2064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t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7894" name="椭圆 37893"/>
            <p:cNvSpPr/>
            <p:nvPr/>
          </p:nvSpPr>
          <p:spPr>
            <a:xfrm>
              <a:off x="1017" y="0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s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7895" name="椭圆 37894"/>
            <p:cNvSpPr/>
            <p:nvPr/>
          </p:nvSpPr>
          <p:spPr>
            <a:xfrm>
              <a:off x="2121" y="1056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v2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37896" name="直接连接符 37895"/>
            <p:cNvSpPr/>
            <p:nvPr/>
          </p:nvSpPr>
          <p:spPr>
            <a:xfrm flipH="1">
              <a:off x="393" y="336"/>
              <a:ext cx="624" cy="672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37897" name="直接连接符 37896"/>
            <p:cNvSpPr/>
            <p:nvPr/>
          </p:nvSpPr>
          <p:spPr>
            <a:xfrm>
              <a:off x="393" y="1152"/>
              <a:ext cx="1728" cy="9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7898" name="直接连接符 37897"/>
            <p:cNvSpPr/>
            <p:nvPr/>
          </p:nvSpPr>
          <p:spPr>
            <a:xfrm>
              <a:off x="1353" y="336"/>
              <a:ext cx="816" cy="720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7899" name="直接连接符 37898"/>
            <p:cNvSpPr/>
            <p:nvPr/>
          </p:nvSpPr>
          <p:spPr>
            <a:xfrm flipH="1">
              <a:off x="1353" y="1440"/>
              <a:ext cx="816" cy="672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7900" name="直接连接符 37899"/>
            <p:cNvSpPr/>
            <p:nvPr/>
          </p:nvSpPr>
          <p:spPr>
            <a:xfrm>
              <a:off x="297" y="1440"/>
              <a:ext cx="576" cy="624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7901" name="文本框 37900"/>
            <p:cNvSpPr txBox="1"/>
            <p:nvPr/>
          </p:nvSpPr>
          <p:spPr>
            <a:xfrm>
              <a:off x="921" y="864"/>
              <a:ext cx="5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</a:rPr>
                <a:t>(2,2)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37902" name="文本框 37901"/>
            <p:cNvSpPr txBox="1"/>
            <p:nvPr/>
          </p:nvSpPr>
          <p:spPr>
            <a:xfrm>
              <a:off x="288" y="266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(4,4)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37903" name="文本框 37902"/>
            <p:cNvSpPr txBox="1"/>
            <p:nvPr/>
          </p:nvSpPr>
          <p:spPr>
            <a:xfrm>
              <a:off x="0" y="1658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(0,4)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37904" name="文本框 37903"/>
            <p:cNvSpPr txBox="1"/>
            <p:nvPr/>
          </p:nvSpPr>
          <p:spPr>
            <a:xfrm>
              <a:off x="1872" y="314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(3,3)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37905" name="文本框 37904"/>
            <p:cNvSpPr txBox="1"/>
            <p:nvPr/>
          </p:nvSpPr>
          <p:spPr>
            <a:xfrm>
              <a:off x="1776" y="1802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(2,2)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</p:grpSp>
      <p:sp>
        <p:nvSpPr>
          <p:cNvPr id="37906" name="标题 3790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程序没有全局观</a:t>
            </a:r>
            <a:r>
              <a:rPr lang="en-US" altLang="zh-CN"/>
              <a:t>?!</a:t>
            </a:r>
            <a:endParaRPr lang="en-US" altLang="zh-CN"/>
          </a:p>
        </p:txBody>
      </p:sp>
      <p:sp>
        <p:nvSpPr>
          <p:cNvPr id="37907" name="文本框 37906"/>
          <p:cNvSpPr txBox="1"/>
          <p:nvPr/>
        </p:nvSpPr>
        <p:spPr>
          <a:xfrm>
            <a:off x="4572000" y="1793875"/>
            <a:ext cx="4191000" cy="49657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zh-CN" altLang="en-US" sz="3200" b="1">
                <a:latin typeface="Times New Roman" panose="02020603050405020304" pitchFamily="2" charset="0"/>
              </a:rPr>
              <a:t>此时</a:t>
            </a:r>
            <a:r>
              <a:rPr lang="en-US" altLang="zh-CN" sz="3200" b="1">
                <a:latin typeface="Times New Roman" panose="02020603050405020304" pitchFamily="2" charset="0"/>
              </a:rPr>
              <a:t>e(v2)=3.</a:t>
            </a:r>
            <a:r>
              <a:rPr lang="zh-CN" altLang="en-US" sz="3200" b="1">
                <a:latin typeface="Times New Roman" panose="02020603050405020304" pitchFamily="2" charset="0"/>
              </a:rPr>
              <a:t>正确的回推法是往</a:t>
            </a:r>
            <a:r>
              <a:rPr lang="en-US" altLang="zh-CN" sz="3200" b="1">
                <a:latin typeface="Times New Roman" panose="02020603050405020304" pitchFamily="2" charset="0"/>
              </a:rPr>
              <a:t>(v2,s)</a:t>
            </a:r>
            <a:r>
              <a:rPr lang="zh-CN" altLang="en-US" sz="3200" b="1">
                <a:latin typeface="Times New Roman" panose="02020603050405020304" pitchFamily="2" charset="0"/>
              </a:rPr>
              <a:t>推</a:t>
            </a:r>
            <a:r>
              <a:rPr lang="en-US" altLang="zh-CN" sz="3200" b="1">
                <a:latin typeface="Times New Roman" panose="02020603050405020304" pitchFamily="2" charset="0"/>
              </a:rPr>
              <a:t>1,</a:t>
            </a:r>
            <a:r>
              <a:rPr lang="zh-CN" altLang="en-US" sz="3200" b="1">
                <a:latin typeface="Times New Roman" panose="02020603050405020304" pitchFamily="2" charset="0"/>
              </a:rPr>
              <a:t>往</a:t>
            </a:r>
            <a:r>
              <a:rPr lang="en-US" altLang="zh-CN" sz="3200" b="1">
                <a:latin typeface="Times New Roman" panose="02020603050405020304" pitchFamily="2" charset="0"/>
              </a:rPr>
              <a:t>(v2,v1)</a:t>
            </a:r>
            <a:r>
              <a:rPr lang="zh-CN" altLang="en-US" sz="3200" b="1">
                <a:latin typeface="Times New Roman" panose="02020603050405020304" pitchFamily="2" charset="0"/>
              </a:rPr>
              <a:t>推</a:t>
            </a:r>
            <a:r>
              <a:rPr lang="en-US" altLang="zh-CN" sz="3200" b="1">
                <a:latin typeface="Times New Roman" panose="02020603050405020304" pitchFamily="2" charset="0"/>
              </a:rPr>
              <a:t>2,</a:t>
            </a:r>
            <a:r>
              <a:rPr lang="zh-CN" altLang="en-US" sz="3200" b="1">
                <a:latin typeface="Times New Roman" panose="02020603050405020304" pitchFamily="2" charset="0"/>
              </a:rPr>
              <a:t>然后使得这</a:t>
            </a:r>
            <a:r>
              <a:rPr lang="en-US" altLang="zh-CN" sz="3200" b="1">
                <a:latin typeface="Times New Roman" panose="02020603050405020304" pitchFamily="2" charset="0"/>
              </a:rPr>
              <a:t>2</a:t>
            </a:r>
            <a:r>
              <a:rPr lang="zh-CN" altLang="en-US" sz="3200" b="1">
                <a:latin typeface="Times New Roman" panose="02020603050405020304" pitchFamily="2" charset="0"/>
              </a:rPr>
              <a:t>个单位的赢余可以从</a:t>
            </a:r>
            <a:r>
              <a:rPr lang="en-US" altLang="zh-CN" sz="3200" b="1">
                <a:latin typeface="Times New Roman" panose="02020603050405020304" pitchFamily="2" charset="0"/>
              </a:rPr>
              <a:t>(v1,t)</a:t>
            </a:r>
            <a:r>
              <a:rPr lang="zh-CN" altLang="en-US" sz="3200" b="1">
                <a:latin typeface="Times New Roman" panose="02020603050405020304" pitchFamily="2" charset="0"/>
              </a:rPr>
              <a:t>推到</a:t>
            </a:r>
            <a:r>
              <a:rPr lang="en-US" altLang="zh-CN" sz="3200" b="1">
                <a:latin typeface="Times New Roman" panose="02020603050405020304" pitchFamily="2" charset="0"/>
              </a:rPr>
              <a:t>t</a:t>
            </a:r>
            <a:r>
              <a:rPr lang="zh-CN" altLang="en-US" sz="3200" b="1">
                <a:latin typeface="Times New Roman" panose="02020603050405020304" pitchFamily="2" charset="0"/>
              </a:rPr>
              <a:t>上。</a:t>
            </a:r>
            <a:endParaRPr lang="zh-CN" altLang="en-US" sz="3200" b="1">
              <a:latin typeface="Times New Roman" panose="02020603050405020304" pitchFamily="2" charset="0"/>
            </a:endParaRPr>
          </a:p>
          <a:p>
            <a:r>
              <a:rPr lang="zh-CN" altLang="en-US" sz="3200" b="1">
                <a:latin typeface="Times New Roman" panose="02020603050405020304" pitchFamily="2" charset="0"/>
              </a:rPr>
              <a:t>但程序没有全局观</a:t>
            </a:r>
            <a:r>
              <a:rPr lang="en-US" altLang="zh-CN" sz="3200" b="1">
                <a:latin typeface="Times New Roman" panose="02020603050405020304" pitchFamily="2" charset="0"/>
              </a:rPr>
              <a:t>,</a:t>
            </a:r>
            <a:r>
              <a:rPr lang="zh-CN" altLang="en-US" sz="3200" b="1">
                <a:latin typeface="Times New Roman" panose="02020603050405020304" pitchFamily="2" charset="0"/>
              </a:rPr>
              <a:t>它万一往</a:t>
            </a:r>
            <a:r>
              <a:rPr lang="en-US" altLang="zh-CN" sz="3200" b="1">
                <a:latin typeface="Times New Roman" panose="02020603050405020304" pitchFamily="2" charset="0"/>
              </a:rPr>
              <a:t>(v2,s)</a:t>
            </a:r>
            <a:r>
              <a:rPr lang="zh-CN" altLang="en-US" sz="3200" b="1">
                <a:latin typeface="Times New Roman" panose="02020603050405020304" pitchFamily="2" charset="0"/>
              </a:rPr>
              <a:t>推了</a:t>
            </a:r>
            <a:r>
              <a:rPr lang="en-US" altLang="zh-CN" sz="3200" b="1">
                <a:latin typeface="Times New Roman" panose="02020603050405020304" pitchFamily="2" charset="0"/>
              </a:rPr>
              <a:t>3</a:t>
            </a:r>
            <a:r>
              <a:rPr lang="zh-CN" altLang="en-US" sz="3200" b="1">
                <a:latin typeface="Times New Roman" panose="02020603050405020304" pitchFamily="2" charset="0"/>
              </a:rPr>
              <a:t>个单位怎么办</a:t>
            </a:r>
            <a:r>
              <a:rPr lang="en-US" altLang="zh-CN" sz="3200" b="1">
                <a:latin typeface="Times New Roman" panose="02020603050405020304" pitchFamily="2" charset="0"/>
              </a:rPr>
              <a:t>?</a:t>
            </a:r>
            <a:r>
              <a:rPr lang="zh-CN" altLang="en-US" sz="3200" b="1">
                <a:latin typeface="Times New Roman" panose="02020603050405020304" pitchFamily="2" charset="0"/>
              </a:rPr>
              <a:t>我们总不能尝试所有的可能性吧</a:t>
            </a:r>
            <a:r>
              <a:rPr lang="en-US" altLang="zh-CN" sz="3200" b="1">
                <a:latin typeface="Times New Roman" panose="02020603050405020304" pitchFamily="2" charset="0"/>
              </a:rPr>
              <a:t>,</a:t>
            </a:r>
            <a:r>
              <a:rPr lang="zh-CN" altLang="en-US" sz="3200" b="1">
                <a:latin typeface="Times New Roman" panose="02020603050405020304" pitchFamily="2" charset="0"/>
              </a:rPr>
              <a:t>那样就变成搜索了</a:t>
            </a:r>
            <a:r>
              <a:rPr lang="en-US" altLang="zh-CN" sz="3200" b="1">
                <a:latin typeface="Times New Roman" panose="02020603050405020304" pitchFamily="2" charset="0"/>
              </a:rPr>
              <a:t>.</a:t>
            </a:r>
            <a:endParaRPr lang="en-US" altLang="zh-CN" sz="3200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引导机制</a:t>
            </a:r>
            <a:endParaRPr lang="zh-CN" altLang="en-US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ln/>
        </p:spPr>
        <p:txBody>
          <a:bodyPr/>
          <a:p>
            <a:r>
              <a:rPr lang="zh-CN" altLang="en-US"/>
              <a:t>把流推错可能导致产生的流不是最大流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我们需要有一个能引导流的推进方向的机制</a:t>
            </a:r>
            <a:r>
              <a:rPr lang="en-US" altLang="zh-CN"/>
              <a:t>,</a:t>
            </a:r>
            <a:r>
              <a:rPr lang="zh-CN" altLang="en-US"/>
              <a:t>当它发现我们先前的推进是错误的时候</a:t>
            </a:r>
            <a:r>
              <a:rPr lang="en-US" altLang="zh-CN"/>
              <a:t>,</a:t>
            </a:r>
            <a:r>
              <a:rPr lang="zh-CN" altLang="en-US"/>
              <a:t>能沿着正确的后向弧回推回来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由于建立了后向弧</a:t>
            </a:r>
            <a:r>
              <a:rPr lang="en-US" altLang="zh-CN"/>
              <a:t>,</a:t>
            </a:r>
            <a:r>
              <a:rPr lang="zh-CN" altLang="en-US"/>
              <a:t>正推与回推在程序中并无却别，都是在推残量网络中的一条边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高度标号的引导作用</a:t>
            </a:r>
            <a:endParaRPr lang="zh-CN" altLang="en-US"/>
          </a:p>
        </p:txBody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高度标号就是这样的一个引导机制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我们规定</a:t>
            </a:r>
            <a:r>
              <a:rPr lang="en-US" altLang="zh-CN"/>
              <a:t>,</a:t>
            </a:r>
            <a:r>
              <a:rPr lang="zh-CN" altLang="en-US"/>
              <a:t>如果一个结点溢出了</a:t>
            </a:r>
            <a:r>
              <a:rPr lang="en-US" altLang="zh-CN"/>
              <a:t>,</a:t>
            </a:r>
            <a:r>
              <a:rPr lang="zh-CN" altLang="en-US"/>
              <a:t>那么他的多余的流量只能流向高度标号比自己低的结点</a:t>
            </a:r>
            <a:r>
              <a:rPr lang="en-US" altLang="zh-CN"/>
              <a:t>.(“</a:t>
            </a:r>
            <a:r>
              <a:rPr lang="zh-CN" altLang="en-US"/>
              <a:t>水往低处流”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当然</a:t>
            </a:r>
            <a:r>
              <a:rPr lang="en-US" altLang="zh-CN"/>
              <a:t>,</a:t>
            </a:r>
            <a:r>
              <a:rPr lang="zh-CN" altLang="en-US"/>
              <a:t>高度标号不可能事先知道往哪些方向推才是正确的</a:t>
            </a:r>
            <a:r>
              <a:rPr lang="en-US" altLang="zh-CN"/>
              <a:t>.</a:t>
            </a:r>
            <a:r>
              <a:rPr lang="zh-CN" altLang="en-US"/>
              <a:t>它将按情况动态改变自己的值</a:t>
            </a:r>
            <a:r>
              <a:rPr lang="en-US" altLang="zh-CN"/>
              <a:t>,</a:t>
            </a:r>
            <a:r>
              <a:rPr lang="zh-CN" altLang="en-US"/>
              <a:t>从而正确地引导流向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重标号操作</a:t>
            </a:r>
            <a:endParaRPr lang="zh-CN" altLang="en-US"/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当一个结点有赢余</a:t>
            </a:r>
            <a:r>
              <a:rPr lang="en-US" altLang="zh-CN"/>
              <a:t>(</a:t>
            </a:r>
            <a:r>
              <a:rPr lang="zh-CN" altLang="en-US"/>
              <a:t>溢出了</a:t>
            </a:r>
            <a:r>
              <a:rPr lang="en-US" altLang="zh-CN"/>
              <a:t>), </a:t>
            </a:r>
            <a:r>
              <a:rPr lang="zh-CN" altLang="en-US"/>
              <a:t>周围却没有高度比它低的结点时候</a:t>
            </a:r>
            <a:r>
              <a:rPr lang="en-US" altLang="zh-CN"/>
              <a:t>,</a:t>
            </a:r>
            <a:r>
              <a:rPr lang="zh-CN" altLang="en-US"/>
              <a:t>我们就用重标号操作使它的标号上升到比周围最低的结点略高一点</a:t>
            </a:r>
            <a:r>
              <a:rPr lang="en-US" altLang="zh-CN"/>
              <a:t>,</a:t>
            </a:r>
            <a:r>
              <a:rPr lang="zh-CN" altLang="en-US"/>
              <a:t>使他的赢余能流出去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赢余千万不能困在某个结点里</a:t>
            </a:r>
            <a:r>
              <a:rPr lang="en-US" altLang="zh-CN"/>
              <a:t>.</a:t>
            </a:r>
            <a:r>
              <a:rPr lang="zh-CN" altLang="en-US"/>
              <a:t>对于任意一个非源非汇的结点，有赢余就意味着它不满足流量平衡，也就意味着整个网络流不是一个真正合法的网络流。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重标号操作</a:t>
            </a:r>
            <a:endParaRPr lang="zh-CN" altLang="en-US"/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ln/>
        </p:spPr>
        <p:txBody>
          <a:bodyPr/>
          <a:p>
            <a:r>
              <a:rPr lang="zh-CN" altLang="en-US"/>
              <a:t>对于例</a:t>
            </a:r>
            <a:r>
              <a:rPr lang="en-US" altLang="zh-CN"/>
              <a:t>2</a:t>
            </a:r>
            <a:r>
              <a:rPr lang="zh-CN" altLang="en-US"/>
              <a:t>的这种情况</a:t>
            </a:r>
            <a:r>
              <a:rPr lang="en-US" altLang="zh-CN"/>
              <a:t>,v2</a:t>
            </a:r>
            <a:r>
              <a:rPr lang="zh-CN" altLang="en-US"/>
              <a:t>中过多的赢余最终会沿着</a:t>
            </a:r>
            <a:r>
              <a:rPr lang="en-US" altLang="zh-CN"/>
              <a:t>(v2,v1)</a:t>
            </a:r>
            <a:r>
              <a:rPr lang="zh-CN" altLang="en-US"/>
              <a:t>、</a:t>
            </a:r>
            <a:r>
              <a:rPr lang="en-US" altLang="zh-CN"/>
              <a:t>(v2,s)</a:t>
            </a:r>
            <a:r>
              <a:rPr lang="zh-CN" altLang="en-US"/>
              <a:t>流回去</a:t>
            </a:r>
            <a:r>
              <a:rPr lang="en-US" altLang="zh-CN"/>
              <a:t>(</a:t>
            </a:r>
            <a:r>
              <a:rPr lang="zh-CN" altLang="en-US"/>
              <a:t>虽然他们一开始流错了方向</a:t>
            </a:r>
            <a:r>
              <a:rPr lang="en-US" altLang="zh-CN"/>
              <a:t>,</a:t>
            </a:r>
            <a:r>
              <a:rPr lang="zh-CN" altLang="en-US"/>
              <a:t>但后来又被回推</a:t>
            </a:r>
            <a:r>
              <a:rPr lang="en-US" altLang="zh-CN"/>
              <a:t>,</a:t>
            </a:r>
            <a:r>
              <a:rPr lang="zh-CN" altLang="en-US"/>
              <a:t>等于说是被改正了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只有当非源非汇的结点中的赢余全部流到汇点或流回源点后，这个流才重新合法。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>
          <a:xfrm>
            <a:off x="611188" y="188913"/>
            <a:ext cx="7772400" cy="762000"/>
          </a:xfrm>
          <a:ln/>
        </p:spPr>
        <p:txBody>
          <a:bodyPr anchor="ctr">
            <a:spAutoFit/>
          </a:bodyPr>
          <a:p>
            <a:r>
              <a:rPr lang="zh-CN" altLang="en-US"/>
              <a:t>高度函数</a:t>
            </a:r>
            <a:endParaRPr lang="zh-CN" altLang="en-US"/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>
          <a:xfrm>
            <a:off x="684213" y="1125538"/>
            <a:ext cx="7772400" cy="5732462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400"/>
              <a:t>高度函数</a:t>
            </a:r>
            <a:r>
              <a:rPr lang="en-US" altLang="zh-CN" sz="2400"/>
              <a:t>h(v)</a:t>
            </a:r>
            <a:r>
              <a:rPr lang="zh-CN" altLang="en-US" sz="2400"/>
              <a:t>返回一个</a:t>
            </a:r>
            <a:r>
              <a:rPr lang="en-US" altLang="zh-CN" sz="2400"/>
              <a:t>v</a:t>
            </a:r>
            <a:r>
              <a:rPr lang="zh-CN" altLang="en-US" sz="2400"/>
              <a:t>的高度标号。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高度函数有三个基本条件：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h(s) = |V|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h(t) = 0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对于</a:t>
            </a:r>
            <a:r>
              <a:rPr lang="en-US" altLang="zh-CN" sz="2400"/>
              <a:t>E</a:t>
            </a:r>
            <a:r>
              <a:rPr lang="en-US" altLang="zh-CN" sz="2400" baseline="-25000"/>
              <a:t>f</a:t>
            </a:r>
            <a:r>
              <a:rPr lang="en-US" altLang="zh-CN" sz="2400"/>
              <a:t>(</a:t>
            </a:r>
            <a:r>
              <a:rPr lang="zh-CN" altLang="en-US" sz="2400"/>
              <a:t>残量网络</a:t>
            </a:r>
            <a:r>
              <a:rPr lang="en-US" altLang="zh-CN" sz="2400"/>
              <a:t>)</a:t>
            </a:r>
            <a:r>
              <a:rPr lang="zh-CN" altLang="en-US" sz="2400"/>
              <a:t>中的每一条边</a:t>
            </a:r>
            <a:r>
              <a:rPr lang="en-US" altLang="zh-CN" sz="2400"/>
              <a:t>(u,v),(r(u,v)&gt;0)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	h(u) &lt;= h(v) + 1 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这第三个条件看上去有些奇怪</a:t>
            </a:r>
            <a:r>
              <a:rPr lang="en-US" altLang="zh-CN" sz="2400"/>
              <a:t>.</a:t>
            </a:r>
            <a:r>
              <a:rPr lang="zh-CN" altLang="en-US" sz="2400"/>
              <a:t>既然</a:t>
            </a:r>
            <a:r>
              <a:rPr lang="en-US" altLang="zh-CN" sz="2400"/>
              <a:t>r(u,v)&gt;0,</a:t>
            </a:r>
            <a:r>
              <a:rPr lang="zh-CN" altLang="en-US" sz="2400"/>
              <a:t>那就表示从</a:t>
            </a:r>
            <a:r>
              <a:rPr lang="en-US" altLang="zh-CN" sz="2400"/>
              <a:t>u</a:t>
            </a:r>
            <a:r>
              <a:rPr lang="zh-CN" altLang="en-US" sz="2400"/>
              <a:t>到</a:t>
            </a:r>
            <a:r>
              <a:rPr lang="en-US" altLang="zh-CN" sz="2400"/>
              <a:t>v</a:t>
            </a:r>
            <a:r>
              <a:rPr lang="zh-CN" altLang="en-US" sz="2400"/>
              <a:t>还可以增加流量</a:t>
            </a:r>
            <a:r>
              <a:rPr lang="en-US" altLang="zh-CN" sz="2400"/>
              <a:t>,</a:t>
            </a:r>
            <a:r>
              <a:rPr lang="zh-CN" altLang="en-US" sz="2400"/>
              <a:t>那</a:t>
            </a:r>
            <a:r>
              <a:rPr lang="en-US" altLang="zh-CN" sz="2400"/>
              <a:t>h(u)</a:t>
            </a:r>
            <a:r>
              <a:rPr lang="zh-CN" altLang="en-US" sz="2400"/>
              <a:t>就应该比</a:t>
            </a:r>
            <a:r>
              <a:rPr lang="en-US" altLang="zh-CN" sz="2400"/>
              <a:t>h(v)</a:t>
            </a:r>
            <a:r>
              <a:rPr lang="zh-CN" altLang="en-US" sz="2400"/>
              <a:t>高才对</a:t>
            </a:r>
            <a:r>
              <a:rPr lang="en-US" altLang="zh-CN" sz="2400"/>
              <a:t>.</a:t>
            </a:r>
            <a:r>
              <a:rPr lang="zh-CN" altLang="en-US" sz="2400"/>
              <a:t>的确</a:t>
            </a:r>
            <a:r>
              <a:rPr lang="en-US" altLang="zh-CN" sz="2400"/>
              <a:t>,</a:t>
            </a:r>
            <a:r>
              <a:rPr lang="zh-CN" altLang="en-US" sz="2400"/>
              <a:t>我们后面还将规定</a:t>
            </a:r>
            <a:r>
              <a:rPr lang="en-US" altLang="zh-CN" sz="2400"/>
              <a:t>,</a:t>
            </a:r>
            <a:r>
              <a:rPr lang="zh-CN" altLang="en-US" sz="2400"/>
              <a:t>只有在</a:t>
            </a:r>
            <a:r>
              <a:rPr lang="en-US" altLang="zh-CN" sz="2400"/>
              <a:t>h(u)&gt;h(v)</a:t>
            </a:r>
            <a:r>
              <a:rPr lang="zh-CN" altLang="en-US" sz="2400"/>
              <a:t>的时候才能应用推进操作</a:t>
            </a:r>
            <a:r>
              <a:rPr lang="en-US" altLang="zh-CN" sz="2400"/>
              <a:t>(</a:t>
            </a:r>
            <a:r>
              <a:rPr lang="zh-CN" altLang="en-US" sz="2400"/>
              <a:t>将一个结点的盈余推进到另一个结点的操作</a:t>
            </a:r>
            <a:r>
              <a:rPr lang="en-US" altLang="zh-CN" sz="2400"/>
              <a:t>).</a:t>
            </a:r>
            <a:r>
              <a:rPr lang="zh-CN" altLang="en-US" sz="2400"/>
              <a:t>而高度函数为了满足其合法性</a:t>
            </a:r>
            <a:r>
              <a:rPr lang="en-US" altLang="zh-CN" sz="2400"/>
              <a:t>,</a:t>
            </a:r>
            <a:r>
              <a:rPr lang="zh-CN" altLang="en-US" sz="2400"/>
              <a:t>还要满足上述的这三个条件</a:t>
            </a:r>
            <a:r>
              <a:rPr lang="en-US" altLang="zh-CN" sz="2400"/>
              <a:t>.</a:t>
            </a:r>
            <a:r>
              <a:rPr lang="zh-CN" altLang="en-US" sz="2400"/>
              <a:t>后面我们将利用这三个条件证明预流推进算法的正确性。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高度函数的条件的实质</a:t>
            </a:r>
            <a:endParaRPr lang="zh-CN" altLang="en-US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5257800"/>
          </a:xfrm>
          <a:ln/>
        </p:spPr>
        <p:txBody>
          <a:bodyPr/>
          <a:p>
            <a:r>
              <a:rPr lang="en-US" altLang="zh-CN"/>
              <a:t>h(u) &lt;= h(v)+1.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这个条件实质上是要求高度不能下降的太快，即水只能在高度相差不多的地方缓缓流过，不能像瀑布一样从很高的地方流到很低的地方。</a:t>
            </a:r>
            <a:r>
              <a:rPr lang="en-US" altLang="zh-CN"/>
              <a:t>(</a:t>
            </a:r>
            <a:r>
              <a:rPr lang="zh-CN" altLang="en-US"/>
              <a:t>否则就有流错的危险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这和</a:t>
            </a:r>
            <a:r>
              <a:rPr lang="en-US" altLang="zh-CN"/>
              <a:t>A*</a:t>
            </a:r>
            <a:r>
              <a:rPr lang="zh-CN" altLang="en-US"/>
              <a:t>算法中的启发函数必须“相容”的条件类似。</a:t>
            </a:r>
            <a:r>
              <a:rPr lang="en-US" altLang="zh-CN"/>
              <a:t>h</a:t>
            </a:r>
            <a:r>
              <a:rPr lang="zh-CN" altLang="en-US"/>
              <a:t>函数的缓慢下降，保证了算法的正确性。后面我们将看到这个条件的作用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ctrTitle" idx="4294967295"/>
          </p:nvPr>
        </p:nvSpPr>
        <p:spPr>
          <a:xfrm>
            <a:off x="684213" y="404813"/>
            <a:ext cx="7772400" cy="762000"/>
          </a:xfrm>
          <a:ln/>
        </p:spPr>
        <p:txBody>
          <a:bodyPr anchor="ctr">
            <a:spAutoFit/>
          </a:bodyPr>
          <a:lstStyle>
            <a:lvl1pPr lvl="0" algn="l">
              <a:buClrTx/>
              <a:buSzTx/>
              <a:buFontTx/>
              <a:defRPr/>
            </a:lvl1pPr>
          </a:lstStyle>
          <a:p>
            <a:pPr lvl="0" algn="ctr"/>
            <a:r>
              <a:rPr lang="zh-CN" altLang="en-US"/>
              <a:t>网络流的三个性质</a:t>
            </a:r>
            <a:endParaRPr lang="zh-CN" altLang="en-US"/>
          </a:p>
        </p:txBody>
      </p:sp>
      <p:sp>
        <p:nvSpPr>
          <p:cNvPr id="7171" name="文本框 7170"/>
          <p:cNvSpPr txBox="1"/>
          <p:nvPr/>
        </p:nvSpPr>
        <p:spPr>
          <a:xfrm>
            <a:off x="611188" y="1484313"/>
            <a:ext cx="7866062" cy="4965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>
                <a:latin typeface="Times New Roman" panose="02020603050405020304" pitchFamily="2" charset="0"/>
              </a:rPr>
              <a:t>1</a:t>
            </a:r>
            <a:r>
              <a:rPr lang="zh-CN" altLang="en-US" sz="3200" b="1">
                <a:latin typeface="Times New Roman" panose="02020603050405020304" pitchFamily="2" charset="0"/>
              </a:rPr>
              <a:t>、</a:t>
            </a:r>
            <a:r>
              <a:rPr lang="zh-CN" altLang="en-US" sz="3200" b="1" i="1">
                <a:latin typeface="Times New Roman" panose="02020603050405020304" pitchFamily="2" charset="0"/>
              </a:rPr>
              <a:t>容量限制</a:t>
            </a:r>
            <a:r>
              <a:rPr lang="en-US" altLang="zh-CN" sz="3200" b="1">
                <a:latin typeface="Times New Roman" panose="02020603050405020304" pitchFamily="2" charset="0"/>
              </a:rPr>
              <a:t>:  f[u,v]&lt;=c[u,v]</a:t>
            </a:r>
            <a:endParaRPr lang="en-US" altLang="zh-CN" sz="3200" b="1">
              <a:latin typeface="Times New Roman" panose="02020603050405020304" pitchFamily="2" charset="0"/>
            </a:endParaRPr>
          </a:p>
          <a:p>
            <a:r>
              <a:rPr lang="en-US" altLang="zh-CN" sz="3200" b="1">
                <a:latin typeface="Times New Roman" panose="02020603050405020304" pitchFamily="2" charset="0"/>
              </a:rPr>
              <a:t>2</a:t>
            </a:r>
            <a:r>
              <a:rPr lang="zh-CN" altLang="en-US" sz="3200" b="1">
                <a:latin typeface="Times New Roman" panose="02020603050405020304" pitchFamily="2" charset="0"/>
              </a:rPr>
              <a:t>、</a:t>
            </a:r>
            <a:r>
              <a:rPr lang="zh-CN" altLang="en-US" sz="3200" b="1" i="1">
                <a:latin typeface="Times New Roman" panose="02020603050405020304" pitchFamily="2" charset="0"/>
              </a:rPr>
              <a:t>反对称性</a:t>
            </a:r>
            <a:r>
              <a:rPr lang="zh-CN" altLang="en-US" sz="3200" b="1">
                <a:latin typeface="Times New Roman" panose="02020603050405020304" pitchFamily="2" charset="0"/>
              </a:rPr>
              <a:t>：</a:t>
            </a:r>
            <a:r>
              <a:rPr lang="en-US" altLang="zh-CN" sz="3200" b="1">
                <a:latin typeface="Times New Roman" panose="02020603050405020304" pitchFamily="2" charset="0"/>
              </a:rPr>
              <a:t>f[u,v] = - f[v,u]</a:t>
            </a:r>
            <a:endParaRPr lang="en-US" altLang="zh-CN" sz="3200" b="1">
              <a:latin typeface="Times New Roman" panose="02020603050405020304" pitchFamily="2" charset="0"/>
            </a:endParaRPr>
          </a:p>
          <a:p>
            <a:r>
              <a:rPr lang="en-US" altLang="zh-CN" sz="3200" b="1">
                <a:latin typeface="Times New Roman" panose="02020603050405020304" pitchFamily="2" charset="0"/>
              </a:rPr>
              <a:t>3</a:t>
            </a:r>
            <a:r>
              <a:rPr lang="zh-CN" altLang="en-US" sz="3200" b="1">
                <a:latin typeface="Times New Roman" panose="02020603050405020304" pitchFamily="2" charset="0"/>
              </a:rPr>
              <a:t>、</a:t>
            </a:r>
            <a:r>
              <a:rPr lang="zh-CN" altLang="en-US" sz="3200" b="1" i="1">
                <a:latin typeface="Times New Roman" panose="02020603050405020304" pitchFamily="2" charset="0"/>
              </a:rPr>
              <a:t>流量平衡</a:t>
            </a:r>
            <a:r>
              <a:rPr lang="en-US" altLang="zh-CN" sz="3200" b="1">
                <a:latin typeface="Times New Roman" panose="02020603050405020304" pitchFamily="2" charset="0"/>
              </a:rPr>
              <a:t>:  </a:t>
            </a:r>
            <a:r>
              <a:rPr lang="zh-CN" altLang="en-US" sz="3200" b="1">
                <a:latin typeface="Times New Roman" panose="02020603050405020304" pitchFamily="2" charset="0"/>
              </a:rPr>
              <a:t>对于不是源点也不是汇点的任意结点</a:t>
            </a:r>
            <a:r>
              <a:rPr lang="en-US" altLang="zh-CN" sz="3200" b="1">
                <a:latin typeface="Times New Roman" panose="02020603050405020304" pitchFamily="2" charset="0"/>
              </a:rPr>
              <a:t>,</a:t>
            </a:r>
            <a:r>
              <a:rPr lang="zh-CN" altLang="en-US" sz="3200" b="1">
                <a:latin typeface="Times New Roman" panose="02020603050405020304" pitchFamily="2" charset="0"/>
              </a:rPr>
              <a:t>流入该结点的流量和等于流出该结点的流量和。</a:t>
            </a:r>
            <a:endParaRPr lang="zh-CN" altLang="en-US" sz="3200" b="1">
              <a:latin typeface="Times New Roman" panose="02020603050405020304" pitchFamily="2" charset="0"/>
            </a:endParaRPr>
          </a:p>
          <a:p>
            <a:r>
              <a:rPr lang="zh-CN" altLang="en-US" sz="3200" b="1">
                <a:latin typeface="Times New Roman" panose="02020603050405020304" pitchFamily="2" charset="0"/>
              </a:rPr>
              <a:t>结合反对称性</a:t>
            </a:r>
            <a:r>
              <a:rPr lang="en-US" altLang="zh-CN" sz="3200" b="1">
                <a:latin typeface="Times New Roman" panose="02020603050405020304" pitchFamily="2" charset="0"/>
              </a:rPr>
              <a:t>,</a:t>
            </a:r>
            <a:r>
              <a:rPr lang="zh-CN" altLang="en-US" sz="3200" b="1">
                <a:latin typeface="Times New Roman" panose="02020603050405020304" pitchFamily="2" charset="0"/>
              </a:rPr>
              <a:t>流量平衡也可以写成</a:t>
            </a:r>
            <a:r>
              <a:rPr lang="en-US" altLang="zh-CN" sz="3200" b="1">
                <a:latin typeface="Times New Roman" panose="02020603050405020304" pitchFamily="2" charset="0"/>
              </a:rPr>
              <a:t>:</a:t>
            </a:r>
            <a:endParaRPr lang="en-US" altLang="zh-CN" sz="3200" b="1">
              <a:latin typeface="Times New Roman" panose="02020603050405020304" pitchFamily="2" charset="0"/>
            </a:endParaRPr>
          </a:p>
          <a:p>
            <a:r>
              <a:rPr lang="en-US" altLang="zh-CN" sz="3200" b="1">
                <a:latin typeface="Times New Roman" panose="02020603050405020304" pitchFamily="2" charset="0"/>
              </a:rPr>
              <a:t>					</a:t>
            </a:r>
            <a:endParaRPr lang="en-US" altLang="zh-CN" sz="3200" b="1">
              <a:latin typeface="Times New Roman" panose="02020603050405020304" pitchFamily="2" charset="0"/>
            </a:endParaRPr>
          </a:p>
          <a:p>
            <a:endParaRPr lang="en-US" altLang="zh-CN" sz="3200" b="1">
              <a:latin typeface="Times New Roman" panose="02020603050405020304" pitchFamily="2" charset="0"/>
            </a:endParaRPr>
          </a:p>
          <a:p>
            <a:r>
              <a:rPr lang="zh-CN" altLang="en-US" sz="3200" b="1">
                <a:latin typeface="Times New Roman" panose="02020603050405020304" pitchFamily="2" charset="0"/>
              </a:rPr>
              <a:t>只要满足这三个性质</a:t>
            </a:r>
            <a:r>
              <a:rPr lang="en-US" altLang="zh-CN" sz="3200" b="1">
                <a:latin typeface="Times New Roman" panose="02020603050405020304" pitchFamily="2" charset="0"/>
              </a:rPr>
              <a:t>,</a:t>
            </a:r>
            <a:r>
              <a:rPr lang="zh-CN" altLang="en-US" sz="3200" b="1">
                <a:latin typeface="Times New Roman" panose="02020603050405020304" pitchFamily="2" charset="0"/>
              </a:rPr>
              <a:t>就是一个合法的网络流</a:t>
            </a:r>
            <a:r>
              <a:rPr lang="en-US" altLang="zh-CN" sz="3200" b="1">
                <a:latin typeface="Times New Roman" panose="02020603050405020304" pitchFamily="2" charset="0"/>
              </a:rPr>
              <a:t>.</a:t>
            </a:r>
            <a:endParaRPr lang="en-US" altLang="zh-CN" sz="3200" b="1">
              <a:latin typeface="Times New Roman" panose="02020603050405020304" pitchFamily="2" charset="0"/>
            </a:endParaRPr>
          </a:p>
        </p:txBody>
      </p:sp>
      <p:graphicFrame>
        <p:nvGraphicFramePr>
          <p:cNvPr id="7172" name="对象 717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7172"/>
          <p:cNvGraphicFramePr>
            <a:graphicFrameLocks noChangeAspect="1"/>
          </p:cNvGraphicFramePr>
          <p:nvPr/>
        </p:nvGraphicFramePr>
        <p:xfrm>
          <a:off x="3049588" y="4437063"/>
          <a:ext cx="22875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876935" imgH="342900" progId="Equation.3">
                  <p:embed/>
                </p:oleObj>
              </mc:Choice>
              <mc:Fallback>
                <p:oleObj name="" r:id="rId3" imgW="876935" imgH="342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9588" y="4437063"/>
                        <a:ext cx="2287587" cy="893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45057"/>
          <p:cNvSpPr>
            <a:spLocks noGrp="1"/>
          </p:cNvSpPr>
          <p:nvPr>
            <p:ph type="ctrTitle"/>
          </p:nvPr>
        </p:nvSpPr>
        <p:spPr>
          <a:xfrm>
            <a:off x="1476375" y="1773238"/>
            <a:ext cx="7239000" cy="1905000"/>
          </a:xfrm>
          <a:ln/>
        </p:spPr>
        <p:txBody>
          <a:bodyPr anchor="ctr"/>
          <a:p>
            <a:pPr defTabSz="914400">
              <a:buSzTx/>
            </a:pPr>
            <a:r>
              <a:rPr lang="zh-CN" altLang="en-US" kern="1200" baseline="0">
                <a:latin typeface="Arial Black" panose="020B0A04020102020204" pitchFamily="2" charset="0"/>
                <a:ea typeface="宋体" panose="02010600030101010101" pitchFamily="2" charset="-122"/>
              </a:rPr>
              <a:t>两个关键操作</a:t>
            </a:r>
            <a:endParaRPr lang="zh-CN" altLang="en-US" kern="1200" baseline="0">
              <a:latin typeface="Arial Black" panose="020B0A040201020202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副标题 45058"/>
          <p:cNvSpPr>
            <a:spLocks noGrp="1"/>
          </p:cNvSpPr>
          <p:nvPr>
            <p:ph type="subTitle" idx="1"/>
          </p:nvPr>
        </p:nvSpPr>
        <p:spPr>
          <a:xfrm>
            <a:off x="1331913" y="4076700"/>
            <a:ext cx="7561262" cy="2174875"/>
          </a:xfrm>
          <a:ln/>
        </p:spPr>
        <p:txBody>
          <a:bodyPr anchor="ctr"/>
          <a:p>
            <a:pPr algn="l" defTabSz="914400">
              <a:buSzPct val="85000"/>
              <a:buChar char="•"/>
            </a:pPr>
            <a:r>
              <a:rPr lang="zh-CN" altLang="en-US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推进操作</a:t>
            </a:r>
            <a:r>
              <a:rPr lang="en-US" altLang="zh-CN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将一个结点的盈余推到另一个结点</a:t>
            </a:r>
            <a:r>
              <a:rPr lang="en-US" altLang="zh-CN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8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SzPct val="85000"/>
              <a:buChar char="•"/>
            </a:pPr>
            <a:endParaRPr lang="en-US" altLang="zh-CN" sz="28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SzPct val="85000"/>
              <a:buChar char="•"/>
            </a:pPr>
            <a:r>
              <a:rPr lang="zh-CN" altLang="en-US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重标号操作</a:t>
            </a:r>
            <a:r>
              <a:rPr lang="en-US" altLang="zh-CN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更改一个结点的高度值</a:t>
            </a:r>
            <a:r>
              <a:rPr lang="en-US" altLang="zh-CN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使其的盈余能朝着更多的地方流动</a:t>
            </a:r>
            <a:r>
              <a:rPr lang="en-US" altLang="zh-CN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8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推进操作</a:t>
            </a:r>
            <a:endParaRPr lang="zh-CN" altLang="en-US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使用对象：一条边</a:t>
            </a:r>
            <a:r>
              <a:rPr lang="en-US" altLang="zh-CN"/>
              <a:t>(u,v)</a:t>
            </a:r>
            <a:endParaRPr lang="en-US" altLang="zh-CN"/>
          </a:p>
          <a:p>
            <a:r>
              <a:rPr lang="zh-CN" altLang="en-US"/>
              <a:t>使用条件：</a:t>
            </a:r>
            <a:endParaRPr lang="zh-CN" altLang="en-US"/>
          </a:p>
          <a:p>
            <a:r>
              <a:rPr lang="en-US" altLang="zh-CN"/>
              <a:t>e(u)&gt;0</a:t>
            </a:r>
            <a:r>
              <a:rPr lang="zh-CN" altLang="en-US"/>
              <a:t>，</a:t>
            </a:r>
            <a:r>
              <a:rPr lang="en-US" altLang="zh-CN"/>
              <a:t>r(u,v)&gt;0, h(u) = h(v)+1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u</a:t>
            </a:r>
            <a:r>
              <a:rPr lang="zh-CN" altLang="en-US"/>
              <a:t>溢出，</a:t>
            </a:r>
            <a:r>
              <a:rPr lang="en-US" altLang="zh-CN"/>
              <a:t>(u,v)</a:t>
            </a:r>
            <a:r>
              <a:rPr lang="zh-CN" altLang="en-US"/>
              <a:t>在残量网络中，两者的高度差为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推进量为</a:t>
            </a:r>
            <a:r>
              <a:rPr lang="en-US" altLang="zh-CN"/>
              <a:t>e(u)</a:t>
            </a:r>
            <a:r>
              <a:rPr lang="zh-CN" altLang="en-US"/>
              <a:t>与</a:t>
            </a:r>
            <a:r>
              <a:rPr lang="en-US" altLang="zh-CN"/>
              <a:t>r(u,v)</a:t>
            </a:r>
            <a:r>
              <a:rPr lang="zh-CN" altLang="en-US"/>
              <a:t>的最小值。</a:t>
            </a:r>
            <a:endParaRPr lang="zh-CN" altLang="en-US"/>
          </a:p>
          <a:p>
            <a:r>
              <a:rPr lang="zh-CN" altLang="en-US"/>
              <a:t>推进时同时更改相关的</a:t>
            </a:r>
            <a:r>
              <a:rPr lang="en-US" altLang="zh-CN"/>
              <a:t>r</a:t>
            </a:r>
            <a:r>
              <a:rPr lang="zh-CN" altLang="en-US"/>
              <a:t>与</a:t>
            </a:r>
            <a:r>
              <a:rPr lang="en-US" altLang="zh-CN"/>
              <a:t>e</a:t>
            </a:r>
            <a:r>
              <a:rPr lang="zh-CN" altLang="en-US"/>
              <a:t>的值。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推进操作 伪代码</a:t>
            </a:r>
            <a:endParaRPr lang="zh-CN" altLang="en-US"/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lang="en-US" altLang="zh-CN"/>
          </a:p>
          <a:p>
            <a:r>
              <a:rPr lang="en-US" altLang="zh-CN">
                <a:solidFill>
                  <a:schemeClr val="tx2"/>
                </a:solidFill>
              </a:rPr>
              <a:t>Procedure Push(u,v)</a:t>
            </a:r>
            <a:endParaRPr lang="en-US" altLang="zh-CN">
              <a:solidFill>
                <a:schemeClr val="tx2"/>
              </a:solidFill>
            </a:endParaRPr>
          </a:p>
          <a:p>
            <a:pPr lvl="1"/>
            <a:r>
              <a:rPr lang="en-US" altLang="zh-CN">
                <a:solidFill>
                  <a:schemeClr val="tx2"/>
                </a:solidFill>
              </a:rPr>
              <a:t>X </a:t>
            </a:r>
            <a:r>
              <a:rPr lang="en-US" altLang="zh-CN">
                <a:solidFill>
                  <a:schemeClr val="tx2"/>
                </a:solidFill>
                <a:sym typeface="Wingdings" panose="05000000000000000000" pitchFamily="2" charset="2"/>
              </a:rPr>
              <a:t> min{ e(u), r(u,v) }</a:t>
            </a:r>
            <a:endParaRPr lang="en-US" altLang="zh-CN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>
                <a:solidFill>
                  <a:schemeClr val="tx2"/>
                </a:solidFill>
                <a:sym typeface="Wingdings" panose="05000000000000000000" pitchFamily="2" charset="2"/>
              </a:rPr>
              <a:t>Dec(r(u,v), x)	Inc(r(v,u), x)</a:t>
            </a:r>
            <a:endParaRPr lang="en-US" altLang="zh-CN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>
                <a:solidFill>
                  <a:schemeClr val="tx2"/>
                </a:solidFill>
                <a:sym typeface="Wingdings" panose="05000000000000000000" pitchFamily="2" charset="2"/>
              </a:rPr>
              <a:t>Dec(e(u), x)          Inc(e(v), x)</a:t>
            </a:r>
            <a:endParaRPr lang="en-US" altLang="zh-CN">
              <a:solidFill>
                <a:schemeClr val="tx2"/>
              </a:solidFill>
            </a:endParaRPr>
          </a:p>
          <a:p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重标号操作</a:t>
            </a:r>
            <a:endParaRPr lang="zh-CN" altLang="en-US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687888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使用对象： 一个结点</a:t>
            </a:r>
            <a:r>
              <a:rPr lang="en-US" altLang="zh-CN"/>
              <a:t>u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使用条件：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结点</a:t>
            </a:r>
            <a:r>
              <a:rPr lang="en-US" altLang="zh-CN"/>
              <a:t>u</a:t>
            </a:r>
            <a:r>
              <a:rPr lang="zh-CN" altLang="en-US"/>
              <a:t>溢出；残量网络中周围所有的点的高度都不比它低。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Relabel(u)</a:t>
            </a:r>
            <a:endParaRPr lang="en-US" altLang="zh-CN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u(u) = min{ h(v) | (u,v)</a:t>
            </a:r>
            <a:r>
              <a:rPr lang="zh-CN" altLang="en-US">
                <a:solidFill>
                  <a:schemeClr val="tx2"/>
                </a:solidFill>
              </a:rPr>
              <a:t>是残量网络总的边 </a:t>
            </a:r>
            <a:r>
              <a:rPr lang="en-US" altLang="zh-CN">
                <a:solidFill>
                  <a:schemeClr val="tx2"/>
                </a:solidFill>
              </a:rPr>
              <a:t>} + 1</a:t>
            </a:r>
            <a:endParaRPr lang="en-US" altLang="zh-CN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使用了重标号操作后</a:t>
            </a:r>
            <a:r>
              <a:rPr lang="en-US" altLang="zh-CN"/>
              <a:t>,</a:t>
            </a:r>
            <a:r>
              <a:rPr lang="zh-CN" altLang="en-US"/>
              <a:t>至少存在一个</a:t>
            </a:r>
            <a:r>
              <a:rPr lang="en-US" altLang="zh-CN"/>
              <a:t>(u,v)</a:t>
            </a:r>
            <a:r>
              <a:rPr lang="zh-CN" altLang="en-US"/>
              <a:t>满足</a:t>
            </a:r>
            <a:r>
              <a:rPr lang="en-US" altLang="zh-CN"/>
              <a:t>h(u)=h(v)+1.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预流初始化</a:t>
            </a:r>
            <a:r>
              <a:rPr lang="en-US" altLang="zh-CN"/>
              <a:t>(Init-Preflow)</a:t>
            </a:r>
            <a:endParaRPr lang="en-US" altLang="zh-CN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800600"/>
          </a:xfrm>
          <a:ln/>
        </p:spPr>
        <p:txBody>
          <a:bodyPr/>
          <a:p>
            <a:r>
              <a:rPr lang="zh-CN" altLang="en-US" sz="2800"/>
              <a:t>一开始的时候，我们要让和源点</a:t>
            </a:r>
            <a:r>
              <a:rPr lang="en-US" altLang="zh-CN" sz="2800"/>
              <a:t>s</a:t>
            </a:r>
            <a:r>
              <a:rPr lang="zh-CN" altLang="en-US" sz="2800"/>
              <a:t>相关连的边都尽可能的充满。但由于</a:t>
            </a:r>
            <a:r>
              <a:rPr lang="en-US" altLang="zh-CN" sz="2800"/>
              <a:t>s</a:t>
            </a:r>
            <a:r>
              <a:rPr lang="zh-CN" altLang="en-US" sz="2800"/>
              <a:t>没有溢出，不符合推进操作的使用条件，我们需要另写一段初始化的代码。还得做的一件事是初始化高度函数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en-US" altLang="zh-CN" sz="2800">
                <a:solidFill>
                  <a:schemeClr val="tx2"/>
                </a:solidFill>
              </a:rPr>
              <a:t>h(s) = n  h(v) = 0  (v&lt;&gt;s)</a:t>
            </a:r>
            <a:endParaRPr lang="en-US" altLang="zh-CN" sz="2800">
              <a:solidFill>
                <a:schemeClr val="tx2"/>
              </a:solidFill>
            </a:endParaRPr>
          </a:p>
          <a:p>
            <a:r>
              <a:rPr lang="zh-CN" altLang="en-US" sz="2800">
                <a:solidFill>
                  <a:schemeClr val="tx2"/>
                </a:solidFill>
              </a:rPr>
              <a:t>对于所有与</a:t>
            </a:r>
            <a:r>
              <a:rPr lang="en-US" altLang="zh-CN" sz="2800">
                <a:solidFill>
                  <a:schemeClr val="tx2"/>
                </a:solidFill>
              </a:rPr>
              <a:t>s</a:t>
            </a:r>
            <a:r>
              <a:rPr lang="zh-CN" altLang="en-US" sz="2800">
                <a:solidFill>
                  <a:schemeClr val="tx2"/>
                </a:solidFill>
              </a:rPr>
              <a:t>相关联的点</a:t>
            </a:r>
            <a:r>
              <a:rPr lang="en-US" altLang="zh-CN" sz="2800">
                <a:solidFill>
                  <a:schemeClr val="tx2"/>
                </a:solidFill>
              </a:rPr>
              <a:t>v</a:t>
            </a:r>
            <a:r>
              <a:rPr lang="zh-CN" altLang="en-US" sz="2800">
                <a:solidFill>
                  <a:schemeClr val="tx2"/>
                </a:solidFill>
              </a:rPr>
              <a:t>，</a:t>
            </a:r>
            <a:endParaRPr lang="zh-CN" altLang="en-US" sz="2800">
              <a:solidFill>
                <a:schemeClr val="tx2"/>
              </a:solidFill>
            </a:endParaRPr>
          </a:p>
          <a:p>
            <a:pPr lvl="1"/>
            <a:r>
              <a:rPr lang="en-US" altLang="zh-CN" sz="2400">
                <a:solidFill>
                  <a:schemeClr val="tx2"/>
                </a:solidFill>
              </a:rPr>
              <a:t>Inc( e(v), c(s,v) ), Dec( e(s), c(s,v) )</a:t>
            </a:r>
            <a:endParaRPr lang="en-US" altLang="zh-CN" sz="2400">
              <a:solidFill>
                <a:schemeClr val="tx2"/>
              </a:solidFill>
            </a:endParaRP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将边</a:t>
            </a:r>
            <a:r>
              <a:rPr lang="en-US" altLang="zh-CN" sz="2400">
                <a:solidFill>
                  <a:schemeClr val="tx2"/>
                </a:solidFill>
              </a:rPr>
              <a:t>(s,v)</a:t>
            </a:r>
            <a:r>
              <a:rPr lang="zh-CN" altLang="en-US" sz="2400">
                <a:solidFill>
                  <a:schemeClr val="tx2"/>
                </a:solidFill>
              </a:rPr>
              <a:t>反向，变成</a:t>
            </a:r>
            <a:r>
              <a:rPr lang="en-US" altLang="zh-CN" sz="2400">
                <a:solidFill>
                  <a:schemeClr val="tx2"/>
                </a:solidFill>
              </a:rPr>
              <a:t>(v,s) </a:t>
            </a:r>
            <a:r>
              <a:rPr lang="zh-CN" altLang="en-US" sz="2400">
                <a:solidFill>
                  <a:schemeClr val="tx2"/>
                </a:solidFill>
              </a:rPr>
              <a:t>（在残量网络中）。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800"/>
              <a:t>初始化过后，</a:t>
            </a:r>
            <a:r>
              <a:rPr lang="en-US" altLang="zh-CN" sz="2800"/>
              <a:t>e(s)</a:t>
            </a:r>
            <a:r>
              <a:rPr lang="zh-CN" altLang="en-US" sz="2800"/>
              <a:t>变成负数。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762000"/>
          </a:xfrm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569325" cy="5503862"/>
          </a:xfrm>
          <a:ln/>
        </p:spPr>
        <p:txBody>
          <a:bodyPr/>
          <a:p>
            <a:r>
              <a:rPr lang="zh-CN" altLang="en-US"/>
              <a:t>对于一个</a:t>
            </a:r>
            <a:r>
              <a:rPr lang="zh-CN" altLang="en-US">
                <a:solidFill>
                  <a:schemeClr val="tx2"/>
                </a:solidFill>
              </a:rPr>
              <a:t>溢出的结点</a:t>
            </a:r>
            <a:r>
              <a:rPr lang="zh-CN" altLang="en-US"/>
              <a:t>，两个关键操作（推进和重标号）能且只能应用一个。</a:t>
            </a:r>
            <a:endParaRPr lang="zh-CN" altLang="en-US"/>
          </a:p>
          <a:p>
            <a:r>
              <a:rPr lang="zh-CN" altLang="en-US"/>
              <a:t>证明：对于一个溢出的结点</a:t>
            </a:r>
            <a:r>
              <a:rPr lang="en-US" altLang="zh-CN"/>
              <a:t>u,</a:t>
            </a:r>
            <a:r>
              <a:rPr lang="zh-CN" altLang="en-US"/>
              <a:t>和所有与他相关联的点</a:t>
            </a:r>
            <a:r>
              <a:rPr lang="en-US" altLang="zh-CN"/>
              <a:t>v( (u,v)</a:t>
            </a:r>
            <a:r>
              <a:rPr lang="zh-CN" altLang="en-US"/>
              <a:t>在残量网络中存在</a:t>
            </a:r>
            <a:r>
              <a:rPr lang="en-US" altLang="zh-CN"/>
              <a:t>),</a:t>
            </a:r>
            <a:r>
              <a:rPr lang="zh-CN" altLang="en-US"/>
              <a:t>必然有</a:t>
            </a:r>
            <a:r>
              <a:rPr lang="en-US" altLang="zh-CN"/>
              <a:t>h(u) &lt;= h(v) + 1.(</a:t>
            </a:r>
            <a:r>
              <a:rPr lang="zh-CN" altLang="en-US"/>
              <a:t>由高度函数的定义</a:t>
            </a:r>
            <a:r>
              <a:rPr lang="en-US" altLang="zh-CN"/>
              <a:t>).</a:t>
            </a:r>
            <a:endParaRPr lang="en-US" altLang="zh-CN"/>
          </a:p>
          <a:p>
            <a:r>
              <a:rPr lang="zh-CN" altLang="en-US"/>
              <a:t>根据</a:t>
            </a:r>
            <a:r>
              <a:rPr lang="en-US" altLang="zh-CN"/>
              <a:t>v</a:t>
            </a:r>
            <a:r>
              <a:rPr lang="zh-CN" altLang="en-US"/>
              <a:t>分成两种情况</a:t>
            </a:r>
            <a:r>
              <a:rPr lang="en-US" altLang="zh-CN"/>
              <a:t>:1).</a:t>
            </a:r>
            <a:r>
              <a:rPr lang="zh-CN" altLang="en-US"/>
              <a:t>所有</a:t>
            </a:r>
            <a:r>
              <a:rPr lang="en-US" altLang="zh-CN"/>
              <a:t>v</a:t>
            </a:r>
            <a:r>
              <a:rPr lang="zh-CN" altLang="en-US"/>
              <a:t>都有</a:t>
            </a:r>
            <a:r>
              <a:rPr lang="en-US" altLang="zh-CN"/>
              <a:t>h(u)&lt;h(v)+1  2).</a:t>
            </a:r>
            <a:r>
              <a:rPr lang="zh-CN" altLang="en-US"/>
              <a:t>至少存在一个</a:t>
            </a:r>
            <a:r>
              <a:rPr lang="en-US" altLang="zh-CN"/>
              <a:t>v,</a:t>
            </a:r>
            <a:r>
              <a:rPr lang="zh-CN" altLang="en-US"/>
              <a:t>使得</a:t>
            </a:r>
            <a:r>
              <a:rPr lang="en-US" altLang="zh-CN"/>
              <a:t>h(u)=h(v)+1. </a:t>
            </a:r>
            <a:r>
              <a:rPr lang="zh-CN" altLang="en-US"/>
              <a:t>而</a:t>
            </a:r>
            <a:r>
              <a:rPr lang="en-US" altLang="zh-CN"/>
              <a:t>1)2)</a:t>
            </a:r>
            <a:r>
              <a:rPr lang="zh-CN" altLang="en-US"/>
              <a:t>互为否命题</a:t>
            </a:r>
            <a:r>
              <a:rPr lang="en-US" altLang="zh-CN"/>
              <a:t>,</a:t>
            </a:r>
            <a:r>
              <a:rPr lang="zh-CN" altLang="en-US"/>
              <a:t>不能同时成立或同时不成立</a:t>
            </a:r>
            <a:r>
              <a:rPr lang="en-US" altLang="zh-CN"/>
              <a:t>.</a:t>
            </a:r>
            <a:r>
              <a:rPr lang="zh-CN" altLang="en-US"/>
              <a:t>那么</a:t>
            </a:r>
            <a:r>
              <a:rPr lang="en-US" altLang="zh-CN"/>
              <a:t>1)</a:t>
            </a:r>
            <a:r>
              <a:rPr lang="zh-CN" altLang="en-US"/>
              <a:t>对应重标号</a:t>
            </a:r>
            <a:r>
              <a:rPr lang="en-US" altLang="zh-CN"/>
              <a:t>,2)</a:t>
            </a:r>
            <a:r>
              <a:rPr lang="zh-CN" altLang="en-US"/>
              <a:t>对应推进</a:t>
            </a:r>
            <a:r>
              <a:rPr lang="en-US" altLang="zh-CN"/>
              <a:t>,</a:t>
            </a:r>
            <a:r>
              <a:rPr lang="zh-CN" altLang="en-US"/>
              <a:t>两者必能应用一个且只能应用一个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一般的预流推进算法</a:t>
            </a:r>
            <a:endParaRPr lang="zh-CN" altLang="en-US"/>
          </a:p>
        </p:txBody>
      </p:sp>
      <p:sp>
        <p:nvSpPr>
          <p:cNvPr id="51203" name="文本占位符 512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由辅助定理</a:t>
            </a:r>
            <a:r>
              <a:rPr lang="en-US" altLang="zh-CN"/>
              <a:t>5,</a:t>
            </a:r>
            <a:r>
              <a:rPr lang="zh-CN" altLang="en-US"/>
              <a:t>得到了一个一般的预流推进算法</a:t>
            </a:r>
            <a:r>
              <a:rPr lang="en-US" altLang="zh-CN"/>
              <a:t>.(</a:t>
            </a:r>
            <a:r>
              <a:rPr lang="zh-CN" altLang="en-US"/>
              <a:t>好短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Init-Preflow</a:t>
            </a:r>
            <a:endParaRPr lang="en-US" altLang="zh-CN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While </a:t>
            </a:r>
            <a:r>
              <a:rPr lang="zh-CN" altLang="en-US">
                <a:solidFill>
                  <a:schemeClr val="tx2"/>
                </a:solidFill>
              </a:rPr>
              <a:t>存在一个溢出的结点</a:t>
            </a:r>
            <a:endParaRPr lang="zh-CN" altLang="en-US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</a:rPr>
              <a:t>选一个结点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应用相应的关键操作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推进或重标号</a:t>
            </a:r>
            <a:r>
              <a:rPr lang="en-US" altLang="zh-CN">
                <a:solidFill>
                  <a:schemeClr val="tx2"/>
                </a:solidFill>
              </a:rPr>
              <a:t>).</a:t>
            </a:r>
            <a:endParaRPr lang="en-US" altLang="zh-CN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当不存在溢出结点时</a:t>
            </a:r>
            <a:r>
              <a:rPr lang="en-US" altLang="zh-CN"/>
              <a:t>(s,t</a:t>
            </a:r>
            <a:r>
              <a:rPr lang="zh-CN" altLang="en-US"/>
              <a:t>不算</a:t>
            </a:r>
            <a:r>
              <a:rPr lang="en-US" altLang="zh-CN"/>
              <a:t>),</a:t>
            </a:r>
            <a:r>
              <a:rPr lang="zh-CN" altLang="en-US"/>
              <a:t>算法结束</a:t>
            </a:r>
            <a:r>
              <a:rPr lang="en-US" altLang="zh-CN"/>
              <a:t>,</a:t>
            </a:r>
            <a:r>
              <a:rPr lang="zh-CN" altLang="en-US"/>
              <a:t>得到一个可行流</a:t>
            </a:r>
            <a:r>
              <a:rPr lang="en-US" altLang="zh-CN"/>
              <a:t>,</a:t>
            </a:r>
            <a:r>
              <a:rPr lang="zh-CN" altLang="en-US"/>
              <a:t>并且还是最大流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预流推进算法的正确性</a:t>
            </a:r>
            <a:endParaRPr lang="zh-CN" altLang="en-US"/>
          </a:p>
        </p:txBody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预流只是不满足流量平衡</a:t>
            </a:r>
            <a:r>
              <a:rPr lang="en-US" altLang="zh-CN"/>
              <a:t>,</a:t>
            </a:r>
            <a:r>
              <a:rPr lang="zh-CN" altLang="en-US"/>
              <a:t>网络流的前两条性质</a:t>
            </a:r>
            <a:r>
              <a:rPr lang="en-US" altLang="zh-CN"/>
              <a:t>---</a:t>
            </a:r>
            <a:r>
              <a:rPr lang="zh-CN" altLang="en-US"/>
              <a:t>容量限制和反对称性它还是满足的</a:t>
            </a:r>
            <a:r>
              <a:rPr lang="en-US" altLang="zh-CN"/>
              <a:t>.</a:t>
            </a:r>
            <a:r>
              <a:rPr lang="zh-CN" altLang="en-US"/>
              <a:t>当不存在溢出结点时</a:t>
            </a:r>
            <a:r>
              <a:rPr lang="en-US" altLang="zh-CN"/>
              <a:t>,</a:t>
            </a:r>
            <a:r>
              <a:rPr lang="zh-CN" altLang="en-US"/>
              <a:t>流量平衡也满足了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所以</a:t>
            </a:r>
            <a:r>
              <a:rPr lang="en-US" altLang="zh-CN"/>
              <a:t>,</a:t>
            </a:r>
            <a:r>
              <a:rPr lang="zh-CN" altLang="en-US"/>
              <a:t>当算法结束时</a:t>
            </a:r>
            <a:r>
              <a:rPr lang="en-US" altLang="zh-CN"/>
              <a:t>,</a:t>
            </a:r>
            <a:r>
              <a:rPr lang="zh-CN" altLang="en-US"/>
              <a:t>我们得到一个可行流</a:t>
            </a:r>
            <a:r>
              <a:rPr lang="en-US" altLang="zh-CN"/>
              <a:t>(</a:t>
            </a:r>
            <a:r>
              <a:rPr lang="zh-CN" altLang="en-US"/>
              <a:t>合法流</a:t>
            </a:r>
            <a:r>
              <a:rPr lang="en-US" altLang="zh-CN"/>
              <a:t>).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为什么他是一个最大流呢</a:t>
            </a:r>
            <a:r>
              <a:rPr lang="en-US" altLang="zh-CN"/>
              <a:t>?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下面先看几个结论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532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6(</a:t>
            </a:r>
            <a:r>
              <a:rPr lang="zh-CN" altLang="en-US"/>
              <a:t>结点高度永不下降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3251" name="文本占位符 532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只有重标号操作能更改结点的高度标号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在重标号操作应用前</a:t>
            </a:r>
            <a:r>
              <a:rPr lang="en-US" altLang="zh-CN"/>
              <a:t>,</a:t>
            </a:r>
            <a:r>
              <a:rPr lang="zh-CN" altLang="en-US"/>
              <a:t>必有</a:t>
            </a:r>
            <a:r>
              <a:rPr lang="en-US" altLang="zh-CN"/>
              <a:t>h(u) &lt;= h(v) (u,v</a:t>
            </a:r>
            <a:r>
              <a:rPr lang="zh-CN" altLang="en-US"/>
              <a:t>相邻</a:t>
            </a:r>
            <a:r>
              <a:rPr lang="en-US" altLang="zh-CN"/>
              <a:t>). </a:t>
            </a:r>
            <a:r>
              <a:rPr lang="zh-CN" altLang="en-US"/>
              <a:t>令</a:t>
            </a:r>
            <a:r>
              <a:rPr lang="en-US" altLang="zh-CN"/>
              <a:t>v0 = h</a:t>
            </a:r>
            <a:r>
              <a:rPr lang="zh-CN" altLang="en-US"/>
              <a:t>值最小的一个</a:t>
            </a:r>
            <a:r>
              <a:rPr lang="en-US" altLang="zh-CN"/>
              <a:t>v,</a:t>
            </a:r>
            <a:r>
              <a:rPr lang="zh-CN" altLang="en-US"/>
              <a:t>则</a:t>
            </a:r>
            <a:r>
              <a:rPr lang="en-US" altLang="zh-CN"/>
              <a:t>h(u) = h(v0)+1 &gt;= h(u) + 1.</a:t>
            </a:r>
            <a:endParaRPr lang="en-US" altLang="zh-CN"/>
          </a:p>
          <a:p>
            <a:r>
              <a:rPr lang="zh-CN" altLang="en-US"/>
              <a:t>所以</a:t>
            </a:r>
            <a:r>
              <a:rPr lang="en-US" altLang="zh-CN"/>
              <a:t>,</a:t>
            </a:r>
            <a:r>
              <a:rPr lang="zh-CN" altLang="en-US"/>
              <a:t>在重标号操作后</a:t>
            </a:r>
            <a:r>
              <a:rPr lang="en-US" altLang="zh-CN"/>
              <a:t>,</a:t>
            </a:r>
            <a:r>
              <a:rPr lang="zh-CN" altLang="en-US"/>
              <a:t>高度标号至少</a:t>
            </a:r>
            <a:r>
              <a:rPr lang="en-US" altLang="zh-CN"/>
              <a:t>+1.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4275" name="文本占位符 542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在算法执行过程中</a:t>
            </a:r>
            <a:r>
              <a:rPr lang="en-US" altLang="zh-CN"/>
              <a:t>,h</a:t>
            </a:r>
            <a:r>
              <a:rPr lang="zh-CN" altLang="en-US"/>
              <a:t>始终是一个合法的高度函数</a:t>
            </a:r>
            <a:r>
              <a:rPr lang="en-US" altLang="zh-CN"/>
              <a:t>.(</a:t>
            </a:r>
            <a:r>
              <a:rPr lang="zh-CN" altLang="en-US"/>
              <a:t>满足那三个条件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1).</a:t>
            </a:r>
            <a:r>
              <a:rPr lang="zh-CN" altLang="en-US"/>
              <a:t>考察一个被重标号的结点</a:t>
            </a:r>
            <a:r>
              <a:rPr lang="en-US" altLang="zh-CN"/>
              <a:t>u.</a:t>
            </a:r>
            <a:endParaRPr lang="en-US" altLang="zh-CN"/>
          </a:p>
          <a:p>
            <a:pPr lvl="1"/>
            <a:r>
              <a:rPr lang="zh-CN" altLang="en-US"/>
              <a:t>设</a:t>
            </a:r>
            <a:r>
              <a:rPr lang="en-US" altLang="zh-CN"/>
              <a:t>(u,v)</a:t>
            </a:r>
            <a:r>
              <a:rPr lang="zh-CN" altLang="en-US"/>
              <a:t>存在于</a:t>
            </a:r>
            <a:r>
              <a:rPr lang="en-US" altLang="zh-CN"/>
              <a:t>E</a:t>
            </a:r>
            <a:r>
              <a:rPr lang="en-US" altLang="zh-CN" baseline="-25000"/>
              <a:t>f</a:t>
            </a:r>
            <a:r>
              <a:rPr lang="en-US" altLang="zh-CN"/>
              <a:t>,v0</a:t>
            </a:r>
            <a:r>
              <a:rPr lang="zh-CN" altLang="en-US"/>
              <a:t>是所有</a:t>
            </a:r>
            <a:r>
              <a:rPr lang="en-US" altLang="zh-CN"/>
              <a:t>v</a:t>
            </a:r>
            <a:r>
              <a:rPr lang="zh-CN" altLang="en-US"/>
              <a:t>中</a:t>
            </a:r>
            <a:r>
              <a:rPr lang="en-US" altLang="zh-CN"/>
              <a:t>h</a:t>
            </a:r>
            <a:r>
              <a:rPr lang="zh-CN" altLang="en-US"/>
              <a:t>最小的一个</a:t>
            </a:r>
            <a:r>
              <a:rPr lang="en-US" altLang="zh-CN"/>
              <a:t>. H’(u)=h(v0)+1,</a:t>
            </a:r>
            <a:r>
              <a:rPr lang="zh-CN" altLang="en-US"/>
              <a:t>满足</a:t>
            </a:r>
            <a:r>
              <a:rPr lang="en-US" altLang="zh-CN"/>
              <a:t>h(u)’&lt;=h(v0)+1,</a:t>
            </a:r>
            <a:r>
              <a:rPr lang="zh-CN" altLang="en-US"/>
              <a:t>而</a:t>
            </a:r>
            <a:r>
              <a:rPr lang="en-US" altLang="zh-CN"/>
              <a:t>h(v0) &lt;= h(v),</a:t>
            </a:r>
            <a:r>
              <a:rPr lang="zh-CN" altLang="en-US"/>
              <a:t>所以 </a:t>
            </a:r>
            <a:r>
              <a:rPr lang="en-US" altLang="zh-CN"/>
              <a:t>h’(u)&lt;=h(v)+1.</a:t>
            </a:r>
            <a:endParaRPr lang="en-US" altLang="zh-CN"/>
          </a:p>
          <a:p>
            <a:pPr lvl="1"/>
            <a:r>
              <a:rPr lang="zh-CN" altLang="en-US"/>
              <a:t>设</a:t>
            </a:r>
            <a:r>
              <a:rPr lang="en-US" altLang="zh-CN"/>
              <a:t>(w,u)</a:t>
            </a:r>
            <a:r>
              <a:rPr lang="zh-CN" altLang="en-US"/>
              <a:t>存在于</a:t>
            </a:r>
            <a:r>
              <a:rPr lang="en-US" altLang="zh-CN"/>
              <a:t>E</a:t>
            </a:r>
            <a:r>
              <a:rPr lang="en-US" altLang="zh-CN" baseline="-25000"/>
              <a:t>f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/>
              <a:t>h(w)&lt;=h(u)+1&lt;=h’(u)+1.</a:t>
            </a:r>
            <a:r>
              <a:rPr lang="zh-CN" altLang="en-US"/>
              <a:t>仍旧满足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最大流问题</a:t>
            </a:r>
            <a:endParaRPr lang="zh-CN" altLang="en-US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定义一个网络的流量（记为</a:t>
            </a:r>
            <a:r>
              <a:rPr lang="en-US" altLang="zh-CN"/>
              <a:t>|f|</a:t>
            </a:r>
            <a:r>
              <a:rPr lang="zh-CN" altLang="en-US"/>
              <a:t>）</a:t>
            </a:r>
            <a:r>
              <a:rPr lang="en-US" altLang="zh-CN"/>
              <a:t>=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最大流问题，就是求在满足网络流性质的情况下，</a:t>
            </a:r>
            <a:r>
              <a:rPr lang="en-US" altLang="zh-CN"/>
              <a:t>|f|</a:t>
            </a:r>
            <a:r>
              <a:rPr lang="zh-CN" altLang="en-US"/>
              <a:t>的最大值。</a:t>
            </a:r>
            <a:endParaRPr lang="zh-CN" altLang="en-US"/>
          </a:p>
        </p:txBody>
      </p:sp>
      <p:graphicFrame>
        <p:nvGraphicFramePr>
          <p:cNvPr id="8196" name="对象 8195"/>
          <p:cNvGraphicFramePr>
            <a:graphicFrameLocks noChangeAspect="1"/>
          </p:cNvGraphicFramePr>
          <p:nvPr/>
        </p:nvGraphicFramePr>
        <p:xfrm>
          <a:off x="7086600" y="1700213"/>
          <a:ext cx="2057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35000" imgH="342900" progId="Equation.3">
                  <p:embed/>
                </p:oleObj>
              </mc:Choice>
              <mc:Fallback>
                <p:oleObj name="" r:id="rId1" imgW="635000" imgH="342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6600" y="1700213"/>
                        <a:ext cx="2057400" cy="1111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552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在算法执行过程中</a:t>
            </a:r>
            <a:r>
              <a:rPr lang="en-US" altLang="zh-CN"/>
              <a:t>,h</a:t>
            </a:r>
            <a:r>
              <a:rPr lang="zh-CN" altLang="en-US"/>
              <a:t>始终是一个合法的高度函数</a:t>
            </a:r>
            <a:r>
              <a:rPr lang="en-US" altLang="zh-CN"/>
              <a:t>.(</a:t>
            </a:r>
            <a:r>
              <a:rPr lang="zh-CN" altLang="en-US"/>
              <a:t>满足那三个条件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2).</a:t>
            </a:r>
            <a:r>
              <a:rPr lang="zh-CN" altLang="en-US"/>
              <a:t>考察一个被推进的边</a:t>
            </a:r>
            <a:r>
              <a:rPr lang="en-US" altLang="zh-CN"/>
              <a:t>(u,v).</a:t>
            </a:r>
            <a:endParaRPr lang="en-US" altLang="zh-CN"/>
          </a:p>
          <a:p>
            <a:pPr lvl="1"/>
            <a:r>
              <a:rPr lang="en-US" altLang="zh-CN"/>
              <a:t>(v,u)</a:t>
            </a:r>
            <a:r>
              <a:rPr lang="zh-CN" altLang="en-US"/>
              <a:t>可能是在这次推进之后才出现在</a:t>
            </a:r>
            <a:r>
              <a:rPr lang="en-US" altLang="zh-CN"/>
              <a:t>E</a:t>
            </a:r>
            <a:r>
              <a:rPr lang="en-US" altLang="zh-CN" baseline="-25000"/>
              <a:t>f</a:t>
            </a:r>
            <a:r>
              <a:rPr lang="zh-CN" altLang="en-US"/>
              <a:t>中</a:t>
            </a:r>
            <a:r>
              <a:rPr lang="en-US" altLang="zh-CN"/>
              <a:t>.</a:t>
            </a:r>
            <a:r>
              <a:rPr lang="zh-CN" altLang="en-US"/>
              <a:t>它的出现使得新增了一个限制条件</a:t>
            </a:r>
            <a:r>
              <a:rPr lang="en-US" altLang="zh-CN"/>
              <a:t>:h(v)&lt;=h(u)+1.</a:t>
            </a:r>
            <a:r>
              <a:rPr lang="zh-CN" altLang="en-US"/>
              <a:t>不过</a:t>
            </a:r>
            <a:r>
              <a:rPr lang="en-US" altLang="zh-CN"/>
              <a:t>,</a:t>
            </a:r>
            <a:r>
              <a:rPr lang="zh-CN" altLang="en-US"/>
              <a:t>这显然是满足的</a:t>
            </a:r>
            <a:r>
              <a:rPr lang="en-US" altLang="zh-CN"/>
              <a:t>,</a:t>
            </a:r>
            <a:r>
              <a:rPr lang="zh-CN" altLang="en-US"/>
              <a:t>因为推进操作的使用条件是</a:t>
            </a:r>
            <a:r>
              <a:rPr lang="en-US" altLang="zh-CN"/>
              <a:t>h(u)=h(v)+1.</a:t>
            </a:r>
            <a:r>
              <a:rPr lang="zh-CN" altLang="en-US"/>
              <a:t>那么</a:t>
            </a:r>
            <a:r>
              <a:rPr lang="en-US" altLang="zh-CN"/>
              <a:t>h(v)=h(u)-1 &lt;= h(u)+1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563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8(</a:t>
            </a:r>
            <a:r>
              <a:rPr lang="zh-CN" altLang="en-US"/>
              <a:t>预流中无增广路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6323" name="文本占位符 563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当</a:t>
            </a:r>
            <a:r>
              <a:rPr lang="en-US" altLang="zh-CN"/>
              <a:t>h</a:t>
            </a:r>
            <a:r>
              <a:rPr lang="zh-CN" altLang="en-US"/>
              <a:t>是一个合法的高度函数时</a:t>
            </a:r>
            <a:r>
              <a:rPr lang="en-US" altLang="zh-CN"/>
              <a:t>,G</a:t>
            </a:r>
            <a:r>
              <a:rPr lang="en-US" altLang="zh-CN" baseline="-25000"/>
              <a:t>f</a:t>
            </a:r>
            <a:r>
              <a:rPr lang="zh-CN" altLang="en-US"/>
              <a:t>中始终不存在增广路</a:t>
            </a:r>
            <a:r>
              <a:rPr lang="en-US" altLang="zh-CN"/>
              <a:t>.(</a:t>
            </a:r>
            <a:r>
              <a:rPr lang="zh-CN" altLang="en-US"/>
              <a:t>这个定理展示了</a:t>
            </a:r>
            <a:r>
              <a:rPr lang="en-US" altLang="zh-CN"/>
              <a:t>h</a:t>
            </a:r>
            <a:r>
              <a:rPr lang="zh-CN" altLang="en-US"/>
              <a:t>的条件的重要性和巧妙性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证明</a:t>
            </a:r>
            <a:r>
              <a:rPr lang="en-US" altLang="zh-CN"/>
              <a:t>:</a:t>
            </a:r>
            <a:r>
              <a:rPr lang="zh-CN" altLang="en-US"/>
              <a:t>假设存在增广路</a:t>
            </a:r>
            <a:r>
              <a:rPr lang="en-US" altLang="zh-CN"/>
              <a:t>p=(v0,v1,</a:t>
            </a:r>
            <a:r>
              <a:rPr lang="en-US" altLang="zh-CN">
                <a:latin typeface="Times New Roman" panose="02020603050405020304" pitchFamily="2" charset="0"/>
              </a:rPr>
              <a:t>…</a:t>
            </a:r>
            <a:r>
              <a:rPr lang="en-US" altLang="zh-CN"/>
              <a:t>vk),</a:t>
            </a:r>
            <a:r>
              <a:rPr lang="zh-CN" altLang="en-US"/>
              <a:t>其中</a:t>
            </a:r>
            <a:r>
              <a:rPr lang="en-US" altLang="zh-CN"/>
              <a:t>v0=s,vk=t.</a:t>
            </a:r>
            <a:r>
              <a:rPr lang="zh-CN" altLang="en-US"/>
              <a:t>因为增广路径中无重复点</a:t>
            </a:r>
            <a:r>
              <a:rPr lang="en-US" altLang="zh-CN"/>
              <a:t>,k+1&lt;=|V|,</a:t>
            </a:r>
            <a:r>
              <a:rPr lang="zh-CN" altLang="en-US"/>
              <a:t>即</a:t>
            </a:r>
            <a:r>
              <a:rPr lang="en-US" altLang="zh-CN"/>
              <a:t>k&lt;|V|.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573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8(</a:t>
            </a:r>
            <a:r>
              <a:rPr lang="zh-CN" altLang="en-US"/>
              <a:t>预流中无增广路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57347" name="对象 57346"/>
          <p:cNvGraphicFramePr>
            <a:graphicFrameLocks noChangeAspect="1"/>
          </p:cNvGraphicFramePr>
          <p:nvPr/>
        </p:nvGraphicFramePr>
        <p:xfrm>
          <a:off x="425450" y="1828800"/>
          <a:ext cx="20447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64235" imgH="1194435" progId="Equation.3">
                  <p:embed/>
                </p:oleObj>
              </mc:Choice>
              <mc:Fallback>
                <p:oleObj name="" r:id="rId1" imgW="864235" imgH="119443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450" y="1828800"/>
                        <a:ext cx="2044700" cy="4114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文本框 57347"/>
          <p:cNvSpPr txBox="1"/>
          <p:nvPr/>
        </p:nvSpPr>
        <p:spPr>
          <a:xfrm>
            <a:off x="2590800" y="3505200"/>
            <a:ext cx="50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pPr algn="ctr"/>
            <a:r>
              <a:rPr lang="en-US" altLang="zh-CN">
                <a:latin typeface="Times New Roman" panose="02020603050405020304" pitchFamily="2" charset="0"/>
                <a:sym typeface="Wingdings" panose="05000000000000000000" pitchFamily="2" charset="2"/>
              </a:rPr>
              <a:t>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graphicFrame>
        <p:nvGraphicFramePr>
          <p:cNvPr id="57349" name="对象 57348"/>
          <p:cNvGraphicFramePr>
            <a:graphicFrameLocks noChangeAspect="1"/>
          </p:cNvGraphicFramePr>
          <p:nvPr/>
        </p:nvGraphicFramePr>
        <p:xfrm>
          <a:off x="3124200" y="1905000"/>
          <a:ext cx="261620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106170" imgH="1144270" progId="Equation.3">
                  <p:embed/>
                </p:oleObj>
              </mc:Choice>
              <mc:Fallback>
                <p:oleObj name="" r:id="rId3" imgW="1106170" imgH="114427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905000"/>
                        <a:ext cx="2616200" cy="3940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文本框 57349"/>
          <p:cNvSpPr txBox="1"/>
          <p:nvPr/>
        </p:nvSpPr>
        <p:spPr>
          <a:xfrm>
            <a:off x="5791200" y="3581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algn="ctr"/>
            <a:r>
              <a:rPr lang="en-US" altLang="zh-CN">
                <a:latin typeface="Times New Roman" panose="02020603050405020304" pitchFamily="2" charset="0"/>
                <a:sym typeface="Wingdings" panose="05000000000000000000" pitchFamily="2" charset="2"/>
              </a:rPr>
              <a:t>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57351" name="文本框 57350"/>
          <p:cNvSpPr txBox="1"/>
          <p:nvPr/>
        </p:nvSpPr>
        <p:spPr>
          <a:xfrm>
            <a:off x="6324600" y="2078038"/>
            <a:ext cx="2514600" cy="39909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zh-CN" altLang="en-US" sz="3200" b="1">
                <a:latin typeface="Times New Roman" panose="02020603050405020304" pitchFamily="2" charset="0"/>
              </a:rPr>
              <a:t>相加得</a:t>
            </a:r>
            <a:r>
              <a:rPr lang="en-US" altLang="zh-CN" sz="3200" b="1">
                <a:latin typeface="Times New Roman" panose="02020603050405020304" pitchFamily="2" charset="0"/>
              </a:rPr>
              <a:t>:</a:t>
            </a:r>
            <a:endParaRPr lang="en-US" altLang="zh-CN" sz="3200" b="1">
              <a:latin typeface="Times New Roman" panose="02020603050405020304" pitchFamily="2" charset="0"/>
            </a:endParaRPr>
          </a:p>
          <a:p>
            <a:r>
              <a:rPr lang="en-US" altLang="zh-CN" sz="3200" b="1">
                <a:latin typeface="Times New Roman" panose="02020603050405020304" pitchFamily="2" charset="0"/>
              </a:rPr>
              <a:t>h(s)&lt;=h(t)+k&lt;=0+k&lt;=k</a:t>
            </a:r>
            <a:endParaRPr lang="en-US" altLang="zh-CN" sz="3200" b="1">
              <a:latin typeface="Times New Roman" panose="02020603050405020304" pitchFamily="2" charset="0"/>
            </a:endParaRPr>
          </a:p>
          <a:p>
            <a:r>
              <a:rPr lang="zh-CN" altLang="en-US" sz="3200" b="1">
                <a:latin typeface="Times New Roman" panose="02020603050405020304" pitchFamily="2" charset="0"/>
              </a:rPr>
              <a:t>而</a:t>
            </a:r>
            <a:r>
              <a:rPr lang="en-US" altLang="zh-CN" sz="3200" b="1">
                <a:latin typeface="Times New Roman" panose="02020603050405020304" pitchFamily="2" charset="0"/>
              </a:rPr>
              <a:t>k&lt;|V|,</a:t>
            </a:r>
            <a:r>
              <a:rPr lang="zh-CN" altLang="en-US" sz="3200" b="1">
                <a:latin typeface="Times New Roman" panose="02020603050405020304" pitchFamily="2" charset="0"/>
              </a:rPr>
              <a:t>所以</a:t>
            </a:r>
            <a:endParaRPr lang="zh-CN" altLang="en-US" sz="3200" b="1">
              <a:latin typeface="Times New Roman" panose="02020603050405020304" pitchFamily="2" charset="0"/>
            </a:endParaRPr>
          </a:p>
          <a:p>
            <a:r>
              <a:rPr lang="en-US" altLang="zh-CN" sz="3200" b="1">
                <a:latin typeface="Times New Roman" panose="02020603050405020304" pitchFamily="2" charset="0"/>
              </a:rPr>
              <a:t>h(s)&lt;|V|.</a:t>
            </a:r>
            <a:endParaRPr lang="en-US" altLang="zh-CN" sz="3200" b="1">
              <a:latin typeface="Times New Roman" panose="02020603050405020304" pitchFamily="2" charset="0"/>
            </a:endParaRPr>
          </a:p>
          <a:p>
            <a:r>
              <a:rPr lang="zh-CN" altLang="en-US" sz="3200" b="1">
                <a:latin typeface="Times New Roman" panose="02020603050405020304" pitchFamily="2" charset="0"/>
              </a:rPr>
              <a:t>而根据定义</a:t>
            </a:r>
            <a:r>
              <a:rPr lang="en-US" altLang="zh-CN" sz="3200" b="1">
                <a:latin typeface="Times New Roman" panose="02020603050405020304" pitchFamily="2" charset="0"/>
              </a:rPr>
              <a:t>,h(s)=|V|.</a:t>
            </a:r>
            <a:r>
              <a:rPr lang="zh-CN" altLang="en-US" sz="3200" b="1">
                <a:latin typeface="Times New Roman" panose="02020603050405020304" pitchFamily="2" charset="0"/>
              </a:rPr>
              <a:t>矛盾</a:t>
            </a:r>
            <a:r>
              <a:rPr lang="en-US" altLang="zh-CN" sz="3200" b="1">
                <a:latin typeface="Times New Roman" panose="02020603050405020304" pitchFamily="2" charset="0"/>
              </a:rPr>
              <a:t>.</a:t>
            </a:r>
            <a:endParaRPr lang="en-US" altLang="zh-CN" sz="3200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583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预流推进算法的正确性</a:t>
            </a:r>
            <a:endParaRPr lang="zh-CN" altLang="en-US"/>
          </a:p>
        </p:txBody>
      </p:sp>
      <p:sp>
        <p:nvSpPr>
          <p:cNvPr id="58371" name="文本占位符 58370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4800600"/>
          </a:xfrm>
          <a:ln/>
        </p:spPr>
        <p:txBody>
          <a:bodyPr/>
          <a:p>
            <a:r>
              <a:rPr lang="zh-CN" altLang="en-US" sz="2800"/>
              <a:t>当有溢出结点时</a:t>
            </a:r>
            <a:r>
              <a:rPr lang="en-US" altLang="zh-CN" sz="2800"/>
              <a:t>,</a:t>
            </a:r>
            <a:r>
              <a:rPr lang="zh-CN" altLang="en-US" sz="2800"/>
              <a:t>根据结论</a:t>
            </a:r>
            <a:r>
              <a:rPr lang="en-US" altLang="zh-CN" sz="2800"/>
              <a:t>5,</a:t>
            </a:r>
            <a:r>
              <a:rPr lang="zh-CN" altLang="en-US" sz="2800"/>
              <a:t>必定可以在它上面施加一个操作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zh-CN" altLang="en-US" sz="2800"/>
              <a:t>当算法停止时</a:t>
            </a:r>
            <a:r>
              <a:rPr lang="en-US" altLang="zh-CN" sz="2800"/>
              <a:t>,</a:t>
            </a:r>
            <a:r>
              <a:rPr lang="zh-CN" altLang="en-US" sz="2800"/>
              <a:t>因为无溢出结点</a:t>
            </a:r>
            <a:r>
              <a:rPr lang="en-US" altLang="zh-CN" sz="2800"/>
              <a:t>,</a:t>
            </a:r>
            <a:r>
              <a:rPr lang="zh-CN" altLang="en-US" sz="2800"/>
              <a:t>所以当前流是一个合法流</a:t>
            </a:r>
            <a:r>
              <a:rPr lang="en-US" altLang="zh-CN" sz="2800"/>
              <a:t>,</a:t>
            </a:r>
            <a:r>
              <a:rPr lang="zh-CN" altLang="en-US" sz="2800"/>
              <a:t>而根据结论</a:t>
            </a:r>
            <a:r>
              <a:rPr lang="en-US" altLang="zh-CN" sz="2800"/>
              <a:t>8,G</a:t>
            </a:r>
            <a:r>
              <a:rPr lang="en-US" altLang="zh-CN" sz="2800" baseline="-25000"/>
              <a:t>f</a:t>
            </a:r>
            <a:r>
              <a:rPr lang="zh-CN" altLang="en-US" sz="2800"/>
              <a:t>中始终不存在增广路</a:t>
            </a:r>
            <a:r>
              <a:rPr lang="en-US" altLang="zh-CN" sz="2800"/>
              <a:t>.</a:t>
            </a:r>
            <a:r>
              <a:rPr lang="zh-CN" altLang="en-US" sz="2800"/>
              <a:t>根据最大流最小割定理</a:t>
            </a:r>
            <a:r>
              <a:rPr lang="en-US" altLang="zh-CN" sz="2800"/>
              <a:t>,</a:t>
            </a:r>
            <a:r>
              <a:rPr lang="zh-CN" altLang="en-US" sz="2800"/>
              <a:t>当</a:t>
            </a:r>
            <a:r>
              <a:rPr lang="en-US" altLang="zh-CN" sz="2800"/>
              <a:t>G</a:t>
            </a:r>
            <a:r>
              <a:rPr lang="en-US" altLang="zh-CN" sz="2800" baseline="-25000"/>
              <a:t>f</a:t>
            </a:r>
            <a:r>
              <a:rPr lang="zh-CN" altLang="en-US" sz="2800"/>
              <a:t>中不存在增广路时</a:t>
            </a:r>
            <a:r>
              <a:rPr lang="en-US" altLang="zh-CN" sz="2800"/>
              <a:t>,</a:t>
            </a:r>
            <a:r>
              <a:rPr lang="zh-CN" altLang="en-US" sz="2800"/>
              <a:t>当前流是最大流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en-US" altLang="zh-CN" sz="2800"/>
              <a:t>(</a:t>
            </a:r>
            <a:r>
              <a:rPr lang="zh-CN" altLang="en-US" sz="2800"/>
              <a:t>算法执行了一半时虽然也没有增广路</a:t>
            </a:r>
            <a:r>
              <a:rPr lang="en-US" altLang="zh-CN" sz="2800"/>
              <a:t>,</a:t>
            </a:r>
            <a:r>
              <a:rPr lang="zh-CN" altLang="en-US" sz="2800"/>
              <a:t>但由于它不是一个合法流</a:t>
            </a:r>
            <a:r>
              <a:rPr lang="en-US" altLang="zh-CN" sz="2800"/>
              <a:t>,</a:t>
            </a:r>
            <a:r>
              <a:rPr lang="zh-CN" altLang="en-US" sz="2800"/>
              <a:t>前面的诸多定理都不成立</a:t>
            </a:r>
            <a:r>
              <a:rPr lang="en-US" altLang="zh-CN" sz="2800"/>
              <a:t>).</a:t>
            </a:r>
            <a:endParaRPr lang="en-US" altLang="zh-CN" sz="2800"/>
          </a:p>
          <a:p>
            <a:r>
              <a:rPr lang="zh-CN" altLang="en-US" sz="2800"/>
              <a:t>算法的最优性的保证者</a:t>
            </a:r>
            <a:r>
              <a:rPr lang="en-US" altLang="zh-CN" sz="2800"/>
              <a:t>:</a:t>
            </a:r>
            <a:endParaRPr lang="en-US" altLang="zh-CN" sz="2800"/>
          </a:p>
          <a:p>
            <a:pPr>
              <a:buNone/>
            </a:pPr>
            <a:r>
              <a:rPr lang="zh-CN" altLang="en-US" sz="2800"/>
              <a:t>对于所有在</a:t>
            </a:r>
            <a:r>
              <a:rPr lang="en-US" altLang="zh-CN" sz="2800"/>
              <a:t>E</a:t>
            </a:r>
            <a:r>
              <a:rPr lang="en-US" altLang="zh-CN" sz="2800" baseline="-25000"/>
              <a:t>f</a:t>
            </a:r>
            <a:r>
              <a:rPr lang="zh-CN" altLang="en-US" sz="2800"/>
              <a:t>中的</a:t>
            </a:r>
            <a:r>
              <a:rPr lang="en-US" altLang="zh-CN" sz="2800"/>
              <a:t>(v,u), </a:t>
            </a:r>
            <a:r>
              <a:rPr lang="zh-CN" altLang="en-US" sz="2800"/>
              <a:t>均有</a:t>
            </a:r>
            <a:r>
              <a:rPr lang="en-US" altLang="zh-CN" sz="2800"/>
              <a:t>h(v)&lt;=h(u)+1</a:t>
            </a:r>
            <a:endParaRPr lang="en-US" altLang="zh-CN" sz="2800"/>
          </a:p>
          <a:p>
            <a:pPr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593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更好的预流推进算法</a:t>
            </a:r>
            <a:endParaRPr lang="zh-CN" altLang="en-US"/>
          </a:p>
        </p:txBody>
      </p:sp>
      <p:sp>
        <p:nvSpPr>
          <p:cNvPr id="59395" name="文本占位符 593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前面的一般预流推进算法可以实现为</a:t>
            </a:r>
            <a:r>
              <a:rPr lang="en-US" altLang="zh-CN"/>
              <a:t>O(n^4).</a:t>
            </a:r>
            <a:r>
              <a:rPr lang="zh-CN" altLang="en-US"/>
              <a:t>其瓶颈是非饱和推进</a:t>
            </a:r>
            <a:r>
              <a:rPr lang="en-US" altLang="zh-CN"/>
              <a:t>.(</a:t>
            </a:r>
            <a:r>
              <a:rPr lang="zh-CN" altLang="en-US"/>
              <a:t>非饱和推进是指在推进之后仍旧没有使</a:t>
            </a:r>
            <a:r>
              <a:rPr lang="en-US" altLang="zh-CN"/>
              <a:t>(u,v)</a:t>
            </a:r>
            <a:r>
              <a:rPr lang="zh-CN" altLang="en-US"/>
              <a:t>消失的推进</a:t>
            </a:r>
            <a:r>
              <a:rPr lang="en-US" altLang="zh-CN"/>
              <a:t>.)</a:t>
            </a:r>
            <a:endParaRPr lang="en-US" altLang="zh-CN"/>
          </a:p>
          <a:p>
            <a:r>
              <a:rPr lang="zh-CN" altLang="en-US"/>
              <a:t>通过恰当地安排关键操作的顺序</a:t>
            </a:r>
            <a:r>
              <a:rPr lang="en-US" altLang="zh-CN"/>
              <a:t>,</a:t>
            </a:r>
            <a:r>
              <a:rPr lang="zh-CN" altLang="en-US"/>
              <a:t>可以使总的推进</a:t>
            </a:r>
            <a:r>
              <a:rPr lang="en-US" altLang="zh-CN"/>
              <a:t>(</a:t>
            </a:r>
            <a:r>
              <a:rPr lang="zh-CN" altLang="en-US"/>
              <a:t>主要是非饱和推进</a:t>
            </a:r>
            <a:r>
              <a:rPr lang="en-US" altLang="zh-CN"/>
              <a:t>)</a:t>
            </a:r>
            <a:r>
              <a:rPr lang="zh-CN" altLang="en-US"/>
              <a:t>和重标号的次数减少</a:t>
            </a:r>
            <a:r>
              <a:rPr lang="en-US" altLang="zh-CN"/>
              <a:t>.</a:t>
            </a:r>
            <a:r>
              <a:rPr lang="zh-CN" altLang="en-US"/>
              <a:t>接下来的</a:t>
            </a:r>
            <a:r>
              <a:rPr lang="en-US" altLang="zh-CN"/>
              <a:t>relabel-to-front</a:t>
            </a:r>
            <a:r>
              <a:rPr lang="zh-CN" altLang="en-US"/>
              <a:t>算法就用了这个思想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604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en-US" altLang="zh-CN"/>
              <a:t>Relabel-to-front</a:t>
            </a:r>
            <a:endParaRPr lang="en-US" altLang="zh-CN"/>
          </a:p>
        </p:txBody>
      </p:sp>
      <p:sp>
        <p:nvSpPr>
          <p:cNvPr id="60419" name="文本占位符 6041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ln/>
        </p:spPr>
        <p:txBody>
          <a:bodyPr/>
          <a:p>
            <a:r>
              <a:rPr lang="en-US" altLang="zh-CN"/>
              <a:t> relabel-to-front</a:t>
            </a:r>
            <a:r>
              <a:rPr lang="zh-CN" altLang="en-US"/>
              <a:t>算法维护一个结点列表</a:t>
            </a:r>
            <a:r>
              <a:rPr lang="en-US" altLang="zh-CN"/>
              <a:t>,</a:t>
            </a:r>
            <a:r>
              <a:rPr lang="zh-CN" altLang="en-US"/>
              <a:t>然后依次检查列表中的结点</a:t>
            </a:r>
            <a:r>
              <a:rPr lang="en-US" altLang="zh-CN"/>
              <a:t>.</a:t>
            </a:r>
            <a:r>
              <a:rPr lang="zh-CN" altLang="en-US">
                <a:solidFill>
                  <a:schemeClr val="tx2"/>
                </a:solidFill>
              </a:rPr>
              <a:t>检查的过程就是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r>
              <a:rPr lang="zh-CN" altLang="en-US">
                <a:solidFill>
                  <a:schemeClr val="tx2"/>
                </a:solidFill>
              </a:rPr>
              <a:t>一口气将所有的赢余推给周围的人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zh-CN" altLang="en-US"/>
              <a:t>如果在检查的时候这个结点被</a:t>
            </a:r>
            <a:r>
              <a:rPr lang="en-US" altLang="zh-CN"/>
              <a:t>relabel</a:t>
            </a:r>
            <a:r>
              <a:rPr lang="zh-CN" altLang="en-US"/>
              <a:t>了</a:t>
            </a:r>
            <a:r>
              <a:rPr lang="en-US" altLang="zh-CN"/>
              <a:t>,</a:t>
            </a:r>
            <a:r>
              <a:rPr lang="zh-CN" altLang="en-US"/>
              <a:t>那么他就被移到整个列表的最首部</a:t>
            </a:r>
            <a:r>
              <a:rPr lang="en-US" altLang="zh-CN"/>
              <a:t>,</a:t>
            </a:r>
            <a:r>
              <a:rPr lang="zh-CN" altLang="en-US"/>
              <a:t>并且重新从列表首部开始检查结点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通过这样恰当地安排操作顺序</a:t>
            </a:r>
            <a:r>
              <a:rPr lang="en-US" altLang="zh-CN"/>
              <a:t>(</a:t>
            </a:r>
            <a:r>
              <a:rPr lang="zh-CN" altLang="en-US"/>
              <a:t>一次性把某个结点所有的赢余全部推掉</a:t>
            </a:r>
            <a:r>
              <a:rPr lang="en-US" altLang="zh-CN"/>
              <a:t>),</a:t>
            </a:r>
            <a:r>
              <a:rPr lang="zh-CN" altLang="en-US"/>
              <a:t>复杂度降到了</a:t>
            </a:r>
            <a:r>
              <a:rPr lang="en-US" altLang="zh-CN"/>
              <a:t>O(n^3).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614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一些定义</a:t>
            </a:r>
            <a:endParaRPr lang="zh-CN" altLang="en-US"/>
          </a:p>
        </p:txBody>
      </p:sp>
      <p:sp>
        <p:nvSpPr>
          <p:cNvPr id="61443" name="文本占位符 614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如果满足下面的两个条件</a:t>
            </a:r>
            <a:r>
              <a:rPr lang="en-US" altLang="zh-CN"/>
              <a:t>,</a:t>
            </a:r>
            <a:r>
              <a:rPr lang="zh-CN" altLang="en-US"/>
              <a:t>称</a:t>
            </a:r>
            <a:r>
              <a:rPr lang="en-US" altLang="zh-CN"/>
              <a:t>(u,v)</a:t>
            </a:r>
            <a:r>
              <a:rPr lang="zh-CN" altLang="en-US"/>
              <a:t>为可行弧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r(u,v)&gt;0</a:t>
            </a:r>
            <a:endParaRPr lang="en-US" altLang="zh-CN"/>
          </a:p>
          <a:p>
            <a:pPr lvl="1"/>
            <a:r>
              <a:rPr lang="en-US" altLang="zh-CN"/>
              <a:t>h(u) = h(v)+1</a:t>
            </a:r>
            <a:endParaRPr lang="en-US" altLang="zh-CN"/>
          </a:p>
          <a:p>
            <a:r>
              <a:rPr lang="zh-CN" altLang="en-US"/>
              <a:t>可行边集</a:t>
            </a:r>
            <a:r>
              <a:rPr lang="en-US" altLang="zh-CN"/>
              <a:t>E</a:t>
            </a:r>
            <a:r>
              <a:rPr lang="en-US" altLang="zh-CN" baseline="-25000"/>
              <a:t>f,h</a:t>
            </a:r>
            <a:r>
              <a:rPr lang="en-US" altLang="zh-CN"/>
              <a:t>:</a:t>
            </a:r>
            <a:r>
              <a:rPr lang="zh-CN" altLang="en-US"/>
              <a:t>所有由可行弧组成的集合。</a:t>
            </a:r>
            <a:endParaRPr lang="zh-CN" altLang="en-US"/>
          </a:p>
          <a:p>
            <a:r>
              <a:rPr lang="zh-CN" altLang="en-US"/>
              <a:t>可行网络</a:t>
            </a:r>
            <a:r>
              <a:rPr lang="en-US" altLang="zh-CN"/>
              <a:t>G</a:t>
            </a:r>
            <a:r>
              <a:rPr lang="en-US" altLang="zh-CN" baseline="-25000"/>
              <a:t>f,h</a:t>
            </a:r>
            <a:r>
              <a:rPr lang="en-US" altLang="zh-CN"/>
              <a:t> = (V,E</a:t>
            </a:r>
            <a:r>
              <a:rPr lang="en-US" altLang="zh-CN" baseline="-25000"/>
              <a:t>f,h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624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9,10</a:t>
            </a:r>
            <a:endParaRPr lang="en-US" altLang="zh-CN"/>
          </a:p>
        </p:txBody>
      </p:sp>
      <p:sp>
        <p:nvSpPr>
          <p:cNvPr id="62467" name="文本占位符 624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结论</a:t>
            </a:r>
            <a:r>
              <a:rPr lang="en-US" altLang="zh-CN"/>
              <a:t>9:</a:t>
            </a:r>
            <a:r>
              <a:rPr lang="zh-CN" altLang="en-US"/>
              <a:t>可行网络中无环</a:t>
            </a:r>
            <a:r>
              <a:rPr lang="en-US" altLang="zh-CN"/>
              <a:t>.(</a:t>
            </a:r>
            <a:r>
              <a:rPr lang="zh-CN" altLang="en-US"/>
              <a:t>和结论</a:t>
            </a:r>
            <a:r>
              <a:rPr lang="en-US" altLang="zh-CN"/>
              <a:t>8</a:t>
            </a:r>
            <a:r>
              <a:rPr lang="zh-CN" altLang="en-US"/>
              <a:t>的证明类似</a:t>
            </a:r>
            <a:r>
              <a:rPr lang="en-US" altLang="zh-CN"/>
              <a:t>,</a:t>
            </a:r>
            <a:r>
              <a:rPr lang="zh-CN" altLang="en-US"/>
              <a:t>弄一堆式子然后叠加一下</a:t>
            </a:r>
            <a:r>
              <a:rPr lang="en-US" altLang="zh-CN"/>
              <a:t>,</a:t>
            </a:r>
            <a:r>
              <a:rPr lang="zh-CN" altLang="en-US"/>
              <a:t>导出矛盾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结论</a:t>
            </a:r>
            <a:r>
              <a:rPr lang="en-US" altLang="zh-CN"/>
              <a:t>10:</a:t>
            </a:r>
            <a:r>
              <a:rPr lang="zh-CN" altLang="en-US"/>
              <a:t>推进操作永远不会新增可行弧</a:t>
            </a:r>
            <a:r>
              <a:rPr lang="en-US" altLang="zh-CN"/>
              <a:t>,</a:t>
            </a:r>
            <a:r>
              <a:rPr lang="zh-CN" altLang="en-US"/>
              <a:t>却可能使原有的可行弧消失</a:t>
            </a:r>
            <a:r>
              <a:rPr lang="en-US" altLang="zh-CN"/>
              <a:t>.(</a:t>
            </a:r>
            <a:r>
              <a:rPr lang="zh-CN" altLang="en-US"/>
              <a:t>根据可行弧的定义显然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634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63491" name="文本占位符 6349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在</a:t>
            </a:r>
            <a:r>
              <a:rPr lang="en-US" altLang="zh-CN"/>
              <a:t>u</a:t>
            </a:r>
            <a:r>
              <a:rPr lang="zh-CN" altLang="en-US"/>
              <a:t>被重标号之后</a:t>
            </a:r>
            <a:r>
              <a:rPr lang="en-US" altLang="zh-CN"/>
              <a:t>: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1).</a:t>
            </a:r>
            <a:r>
              <a:rPr lang="zh-CN" altLang="en-US"/>
              <a:t>至少有一条可行弧离开</a:t>
            </a:r>
            <a:r>
              <a:rPr lang="en-US" altLang="zh-CN"/>
              <a:t>u.</a:t>
            </a:r>
            <a:endParaRPr lang="en-US" altLang="zh-CN"/>
          </a:p>
          <a:p>
            <a:pPr lvl="1">
              <a:lnSpc>
                <a:spcPct val="90000"/>
              </a:lnSpc>
              <a:buNone/>
            </a:pPr>
            <a:r>
              <a:rPr lang="en-US" altLang="zh-CN"/>
              <a:t>   </a:t>
            </a:r>
            <a:r>
              <a:rPr lang="zh-CN" altLang="en-US"/>
              <a:t>显然</a:t>
            </a:r>
            <a:r>
              <a:rPr lang="en-US" altLang="zh-CN"/>
              <a:t>.</a:t>
            </a:r>
            <a:r>
              <a:rPr lang="zh-CN" altLang="en-US"/>
              <a:t>设</a:t>
            </a:r>
            <a:r>
              <a:rPr lang="en-US" altLang="zh-CN"/>
              <a:t>v0</a:t>
            </a:r>
            <a:r>
              <a:rPr lang="zh-CN" altLang="en-US"/>
              <a:t>是</a:t>
            </a:r>
            <a:r>
              <a:rPr lang="en-US" altLang="zh-CN"/>
              <a:t>u</a:t>
            </a:r>
            <a:r>
              <a:rPr lang="zh-CN" altLang="en-US"/>
              <a:t>的邻居中</a:t>
            </a:r>
            <a:r>
              <a:rPr lang="en-US" altLang="zh-CN"/>
              <a:t>h</a:t>
            </a:r>
            <a:r>
              <a:rPr lang="zh-CN" altLang="en-US"/>
              <a:t>值最小的那一个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/>
              <a:t>(u,v0)</a:t>
            </a:r>
            <a:r>
              <a:rPr lang="zh-CN" altLang="en-US"/>
              <a:t>必定是一条可行弧</a:t>
            </a:r>
            <a:r>
              <a:rPr lang="en-US" altLang="zh-CN"/>
              <a:t>.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2).</a:t>
            </a:r>
            <a:r>
              <a:rPr lang="zh-CN" altLang="en-US"/>
              <a:t>不可能有可行弧进入</a:t>
            </a:r>
            <a:r>
              <a:rPr lang="en-US" altLang="zh-CN"/>
              <a:t>u.</a:t>
            </a:r>
            <a:endParaRPr lang="en-US" altLang="zh-CN"/>
          </a:p>
          <a:p>
            <a:pPr lvl="1">
              <a:lnSpc>
                <a:spcPct val="90000"/>
              </a:lnSpc>
              <a:buNone/>
            </a:pPr>
            <a:r>
              <a:rPr lang="en-US" altLang="zh-CN"/>
              <a:t>   </a:t>
            </a:r>
            <a:r>
              <a:rPr lang="zh-CN" altLang="en-US"/>
              <a:t>假设有一条</a:t>
            </a:r>
            <a:r>
              <a:rPr lang="en-US" altLang="zh-CN"/>
              <a:t>(w,u).</a:t>
            </a:r>
            <a:r>
              <a:rPr lang="zh-CN" altLang="en-US"/>
              <a:t>则</a:t>
            </a:r>
            <a:r>
              <a:rPr lang="en-US" altLang="zh-CN"/>
              <a:t>h(w) = h’(u) + 1.</a:t>
            </a:r>
            <a:r>
              <a:rPr lang="zh-CN" altLang="en-US"/>
              <a:t>根据辅助定理</a:t>
            </a:r>
            <a:r>
              <a:rPr lang="en-US" altLang="zh-CN"/>
              <a:t>6,relabel</a:t>
            </a:r>
            <a:r>
              <a:rPr lang="zh-CN" altLang="en-US"/>
              <a:t>操作至少将结点的</a:t>
            </a:r>
            <a:r>
              <a:rPr lang="en-US" altLang="zh-CN"/>
              <a:t>h+1,</a:t>
            </a:r>
            <a:r>
              <a:rPr lang="zh-CN" altLang="en-US"/>
              <a:t>所以</a:t>
            </a:r>
            <a:r>
              <a:rPr lang="en-US" altLang="zh-CN"/>
              <a:t>h(w) &gt; h(u) + 1.</a:t>
            </a:r>
            <a:r>
              <a:rPr lang="zh-CN" altLang="en-US"/>
              <a:t>根据高度函数必须满足的条件</a:t>
            </a:r>
            <a:r>
              <a:rPr lang="en-US" altLang="zh-CN"/>
              <a:t>,(w,u)</a:t>
            </a:r>
            <a:r>
              <a:rPr lang="zh-CN" altLang="en-US"/>
              <a:t>在</a:t>
            </a:r>
            <a:r>
              <a:rPr lang="en-US" altLang="zh-CN"/>
              <a:t>relabel</a:t>
            </a:r>
            <a:r>
              <a:rPr lang="zh-CN" altLang="en-US"/>
              <a:t>前不在</a:t>
            </a:r>
            <a:r>
              <a:rPr lang="en-US" altLang="zh-CN"/>
              <a:t>E</a:t>
            </a:r>
            <a:r>
              <a:rPr lang="en-US" altLang="zh-CN" baseline="-25000"/>
              <a:t>f</a:t>
            </a:r>
            <a:r>
              <a:rPr lang="zh-CN" altLang="en-US"/>
              <a:t>中</a:t>
            </a:r>
            <a:r>
              <a:rPr lang="en-US" altLang="zh-CN"/>
              <a:t>.</a:t>
            </a:r>
            <a:r>
              <a:rPr lang="zh-CN" altLang="en-US"/>
              <a:t>而</a:t>
            </a:r>
            <a:r>
              <a:rPr lang="en-US" altLang="zh-CN"/>
              <a:t>relabel</a:t>
            </a:r>
            <a:r>
              <a:rPr lang="zh-CN" altLang="en-US"/>
              <a:t>操作只改变可行网络不改变残量网络</a:t>
            </a:r>
            <a:r>
              <a:rPr lang="en-US" altLang="zh-CN"/>
              <a:t>,(w,u)</a:t>
            </a:r>
            <a:r>
              <a:rPr lang="zh-CN" altLang="en-US"/>
              <a:t>不可能在</a:t>
            </a:r>
            <a:r>
              <a:rPr lang="en-US" altLang="zh-CN"/>
              <a:t>relabel</a:t>
            </a:r>
            <a:r>
              <a:rPr lang="zh-CN" altLang="en-US"/>
              <a:t>前存在于</a:t>
            </a:r>
            <a:r>
              <a:rPr lang="en-US" altLang="zh-CN"/>
              <a:t>E</a:t>
            </a:r>
            <a:r>
              <a:rPr lang="en-US" altLang="zh-CN" baseline="-25000"/>
              <a:t>f</a:t>
            </a:r>
            <a:r>
              <a:rPr lang="zh-CN" altLang="en-US"/>
              <a:t>而之后就不存在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645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当前弧</a:t>
            </a:r>
            <a:endParaRPr lang="zh-CN" altLang="en-US"/>
          </a:p>
        </p:txBody>
      </p:sp>
      <p:sp>
        <p:nvSpPr>
          <p:cNvPr id="64515" name="文本占位符 645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/>
              <a:t>每个结点有一个邻居列表和有一个“当前弧”的指针</a:t>
            </a:r>
            <a:r>
              <a:rPr lang="en-US" altLang="zh-CN" sz="2800"/>
              <a:t>,</a:t>
            </a:r>
            <a:r>
              <a:rPr lang="zh-CN" altLang="en-US" sz="2800"/>
              <a:t>保存当前检查到邻居列表中的哪一条弧了。初始化时</a:t>
            </a:r>
            <a:r>
              <a:rPr lang="en-US" altLang="zh-CN" sz="2800"/>
              <a:t>,“</a:t>
            </a:r>
            <a:r>
              <a:rPr lang="zh-CN" altLang="en-US" sz="2800"/>
              <a:t>当前弧”指向与该结点相连的第一条边</a:t>
            </a:r>
            <a:r>
              <a:rPr lang="en-US" altLang="zh-CN" sz="2800"/>
              <a:t>.</a:t>
            </a:r>
            <a:r>
              <a:rPr lang="zh-CN" altLang="en-US" sz="2800"/>
              <a:t>邻居列表保存的是所有可能成为可行弧的弧</a:t>
            </a:r>
            <a:r>
              <a:rPr lang="en-US" altLang="zh-CN" sz="2800"/>
              <a:t>.</a:t>
            </a: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r>
              <a:rPr lang="zh-CN" altLang="en-US" sz="2800"/>
              <a:t>当再次调用检查操作时</a:t>
            </a:r>
            <a:r>
              <a:rPr lang="en-US" altLang="zh-CN" sz="2800"/>
              <a:t>,</a:t>
            </a:r>
            <a:r>
              <a:rPr lang="zh-CN" altLang="en-US" sz="2800"/>
              <a:t>可以从上一次检查了一半的地方继续检查</a:t>
            </a:r>
            <a:r>
              <a:rPr lang="en-US" altLang="zh-CN" sz="2800"/>
              <a:t>.</a:t>
            </a: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r>
              <a:rPr lang="zh-CN" altLang="en-US" sz="2800"/>
              <a:t>具体请看下面检查操作的伪代码</a:t>
            </a:r>
            <a:r>
              <a:rPr lang="en-US" altLang="zh-CN" sz="2800"/>
              <a:t>: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残量网络</a:t>
            </a:r>
            <a:endParaRPr lang="zh-CN" altLang="en-US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为了更方便算法的实现，一般根据原网络定义一个残量网络。其中</a:t>
            </a:r>
            <a:r>
              <a:rPr lang="en-US" altLang="zh-CN"/>
              <a:t>r(u,v)</a:t>
            </a:r>
            <a:r>
              <a:rPr lang="zh-CN" altLang="en-US"/>
              <a:t>为残量网络的容量。</a:t>
            </a:r>
            <a:endParaRPr lang="zh-CN" altLang="en-US"/>
          </a:p>
          <a:p>
            <a:r>
              <a:rPr lang="en-US" altLang="zh-CN"/>
              <a:t>r(u,v) = c(u,v) – f(u,v)</a:t>
            </a:r>
            <a:endParaRPr lang="en-US" altLang="zh-CN"/>
          </a:p>
          <a:p>
            <a:r>
              <a:rPr lang="zh-CN" altLang="en-US"/>
              <a:t>通俗地讲：就是对于某一条边（也称弧），还能再有多少流量经过。</a:t>
            </a:r>
            <a:endParaRPr lang="zh-CN" altLang="en-US"/>
          </a:p>
          <a:p>
            <a:r>
              <a:rPr lang="en-US" altLang="zh-CN"/>
              <a:t>G</a:t>
            </a:r>
            <a:r>
              <a:rPr lang="en-US" altLang="zh-CN" baseline="-25000"/>
              <a:t>f</a:t>
            </a:r>
            <a:r>
              <a:rPr lang="zh-CN" altLang="en-US"/>
              <a:t>残量网络</a:t>
            </a:r>
            <a:r>
              <a:rPr lang="en-US" altLang="zh-CN"/>
              <a:t>,E</a:t>
            </a:r>
            <a:r>
              <a:rPr lang="en-US" altLang="zh-CN" baseline="-25000"/>
              <a:t>f</a:t>
            </a:r>
            <a:r>
              <a:rPr lang="zh-CN" altLang="en-US"/>
              <a:t>表示残量网络的边集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655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检查操作</a:t>
            </a:r>
            <a:endParaRPr lang="zh-CN" altLang="en-US"/>
          </a:p>
        </p:txBody>
      </p:sp>
      <p:sp>
        <p:nvSpPr>
          <p:cNvPr id="65539" name="文本占位符 65538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8915400" cy="53340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Check(u)</a:t>
            </a:r>
            <a:endParaRPr lang="en-US" altLang="zh-CN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While e(u)&gt;0 do</a:t>
            </a:r>
            <a:endParaRPr lang="en-US" altLang="zh-CN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sz="2800">
                <a:solidFill>
                  <a:schemeClr val="tx2"/>
                </a:solidFill>
              </a:rPr>
              <a:t>If current(u)&gt;degree(u) then </a:t>
            </a:r>
            <a:r>
              <a:rPr lang="en-US" altLang="zh-CN" sz="2800"/>
              <a:t>//</a:t>
            </a:r>
            <a:r>
              <a:rPr lang="zh-CN" altLang="en-US" sz="2800"/>
              <a:t>当没有可行弧可以推进</a:t>
            </a:r>
            <a:r>
              <a:rPr lang="en-US" altLang="zh-CN" sz="2800"/>
              <a:t>,</a:t>
            </a:r>
            <a:r>
              <a:rPr lang="zh-CN" altLang="en-US" sz="2800"/>
              <a:t>该结点却仍旧有赢余时</a:t>
            </a:r>
            <a:r>
              <a:rPr lang="en-US" altLang="zh-CN" sz="2800"/>
              <a:t>,</a:t>
            </a:r>
            <a:r>
              <a:rPr lang="zh-CN" altLang="en-US" sz="2800"/>
              <a:t>重标号</a:t>
            </a:r>
            <a:r>
              <a:rPr lang="en-US" altLang="zh-CN" sz="2800"/>
              <a:t>.</a:t>
            </a:r>
            <a:endParaRPr lang="en-US" altLang="zh-CN" sz="2800"/>
          </a:p>
          <a:p>
            <a:pPr lvl="3">
              <a:lnSpc>
                <a:spcPct val="90000"/>
              </a:lnSpc>
            </a:pPr>
            <a:r>
              <a:rPr lang="en-US" altLang="zh-CN" sz="2400">
                <a:solidFill>
                  <a:schemeClr val="tx2"/>
                </a:solidFill>
              </a:rPr>
              <a:t>Relabel(u)</a:t>
            </a:r>
            <a:endParaRPr lang="en-US" altLang="zh-CN" sz="2400">
              <a:solidFill>
                <a:schemeClr val="tx2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US" altLang="zh-CN" sz="2400">
                <a:solidFill>
                  <a:schemeClr val="tx2"/>
                </a:solidFill>
              </a:rPr>
              <a:t>Current(u) = 1</a:t>
            </a:r>
            <a:endParaRPr lang="en-US" altLang="zh-CN" sz="240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sz="2800">
                <a:solidFill>
                  <a:schemeClr val="tx2"/>
                </a:solidFill>
              </a:rPr>
              <a:t>Else</a:t>
            </a:r>
            <a:endParaRPr lang="en-US" altLang="zh-CN" sz="2800">
              <a:solidFill>
                <a:schemeClr val="tx2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US" altLang="zh-CN" sz="2400">
                <a:solidFill>
                  <a:schemeClr val="tx2"/>
                </a:solidFill>
              </a:rPr>
              <a:t>If  (u,current(u)) </a:t>
            </a:r>
            <a:r>
              <a:rPr lang="zh-CN" altLang="en-US" sz="2400">
                <a:solidFill>
                  <a:schemeClr val="tx2"/>
                </a:solidFill>
              </a:rPr>
              <a:t>是一条可行弧 </a:t>
            </a:r>
            <a:r>
              <a:rPr lang="en-US" altLang="zh-CN" sz="2400">
                <a:solidFill>
                  <a:schemeClr val="tx2"/>
                </a:solidFill>
              </a:rPr>
              <a:t>then Push(u,current(u))  </a:t>
            </a:r>
            <a:r>
              <a:rPr lang="en-US" altLang="zh-CN" sz="2400"/>
              <a:t>//push</a:t>
            </a:r>
            <a:r>
              <a:rPr lang="zh-CN" altLang="en-US" sz="2400"/>
              <a:t>了之后就不能增加         </a:t>
            </a:r>
            <a:r>
              <a:rPr lang="en-US" altLang="zh-CN" sz="2400"/>
              <a:t>current(u)</a:t>
            </a:r>
            <a:r>
              <a:rPr lang="zh-CN" altLang="en-US" sz="2400"/>
              <a:t>的值</a:t>
            </a:r>
            <a:r>
              <a:rPr lang="en-US" altLang="zh-CN" sz="2400"/>
              <a:t>.</a:t>
            </a:r>
            <a:r>
              <a:rPr lang="zh-CN" altLang="en-US" sz="2400"/>
              <a:t>因为这如果是一次非饱和推进</a:t>
            </a:r>
            <a:r>
              <a:rPr lang="en-US" altLang="zh-CN" sz="2400"/>
              <a:t>,</a:t>
            </a:r>
            <a:r>
              <a:rPr lang="zh-CN" altLang="en-US" sz="2400"/>
              <a:t>那再下一次检查时还是可以沿着这条弧做推进</a:t>
            </a:r>
            <a:r>
              <a:rPr lang="en-US" altLang="zh-CN" sz="2400"/>
              <a:t>.</a:t>
            </a:r>
            <a:endParaRPr lang="en-US" altLang="zh-CN" sz="2400"/>
          </a:p>
          <a:p>
            <a:pPr lvl="3">
              <a:lnSpc>
                <a:spcPct val="90000"/>
              </a:lnSpc>
            </a:pPr>
            <a:r>
              <a:rPr lang="en-US" altLang="zh-CN" sz="2400">
                <a:solidFill>
                  <a:schemeClr val="tx2"/>
                </a:solidFill>
              </a:rPr>
              <a:t>Else Inc(current(u))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665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当前弧的正确性</a:t>
            </a:r>
            <a:endParaRPr lang="zh-CN" altLang="en-US"/>
          </a:p>
        </p:txBody>
      </p:sp>
      <p:sp>
        <p:nvSpPr>
          <p:cNvPr id="66563" name="文本占位符 66562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ln/>
        </p:spPr>
        <p:txBody>
          <a:bodyPr/>
          <a:p>
            <a:r>
              <a:rPr lang="en-US" altLang="zh-CN"/>
              <a:t>Current</a:t>
            </a:r>
            <a:r>
              <a:rPr lang="zh-CN" altLang="en-US"/>
              <a:t>是全局变量</a:t>
            </a:r>
            <a:r>
              <a:rPr lang="en-US" altLang="zh-CN"/>
              <a:t>,</a:t>
            </a:r>
            <a:r>
              <a:rPr lang="zh-CN" altLang="en-US"/>
              <a:t>当某次</a:t>
            </a:r>
            <a:r>
              <a:rPr lang="en-US" altLang="zh-CN"/>
              <a:t>Check</a:t>
            </a:r>
            <a:r>
              <a:rPr lang="zh-CN" altLang="en-US"/>
              <a:t>操作结束时他的值并没有被清空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比如结点</a:t>
            </a:r>
            <a:r>
              <a:rPr lang="en-US" altLang="zh-CN"/>
              <a:t>u</a:t>
            </a:r>
            <a:r>
              <a:rPr lang="zh-CN" altLang="en-US"/>
              <a:t>有</a:t>
            </a:r>
            <a:r>
              <a:rPr lang="en-US" altLang="zh-CN"/>
              <a:t>10</a:t>
            </a:r>
            <a:r>
              <a:rPr lang="zh-CN" altLang="en-US"/>
              <a:t>个邻居</a:t>
            </a:r>
            <a:r>
              <a:rPr lang="en-US" altLang="zh-CN"/>
              <a:t>,</a:t>
            </a:r>
            <a:r>
              <a:rPr lang="zh-CN" altLang="en-US"/>
              <a:t>上次检查到第</a:t>
            </a:r>
            <a:r>
              <a:rPr lang="en-US" altLang="zh-CN"/>
              <a:t>7</a:t>
            </a:r>
            <a:r>
              <a:rPr lang="zh-CN" altLang="en-US"/>
              <a:t>个</a:t>
            </a:r>
            <a:r>
              <a:rPr lang="en-US" altLang="zh-CN"/>
              <a:t>,</a:t>
            </a:r>
            <a:r>
              <a:rPr lang="zh-CN" altLang="en-US"/>
              <a:t>那再一次</a:t>
            </a:r>
            <a:r>
              <a:rPr lang="en-US" altLang="zh-CN"/>
              <a:t>Check(u)</a:t>
            </a:r>
            <a:r>
              <a:rPr lang="zh-CN" altLang="en-US"/>
              <a:t>的时候就只要从第</a:t>
            </a:r>
            <a:r>
              <a:rPr lang="en-US" altLang="zh-CN"/>
              <a:t>7</a:t>
            </a:r>
            <a:r>
              <a:rPr lang="zh-CN" altLang="en-US"/>
              <a:t>个开始检查就可以了。</a:t>
            </a:r>
            <a:endParaRPr lang="zh-CN" altLang="en-US"/>
          </a:p>
          <a:p>
            <a:r>
              <a:rPr lang="zh-CN" altLang="en-US"/>
              <a:t>为什么再一次检查的时候不要检查第</a:t>
            </a:r>
            <a:r>
              <a:rPr lang="en-US" altLang="zh-CN"/>
              <a:t>1-6</a:t>
            </a:r>
            <a:r>
              <a:rPr lang="zh-CN" altLang="en-US"/>
              <a:t>条边了</a:t>
            </a:r>
            <a:r>
              <a:rPr lang="en-US" altLang="zh-CN"/>
              <a:t>?</a:t>
            </a:r>
            <a:r>
              <a:rPr lang="zh-CN" altLang="en-US"/>
              <a:t>能否证明在再一次检查的时候他们一定不是可行弧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675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当前弧的正确性</a:t>
            </a:r>
            <a:endParaRPr lang="zh-CN" altLang="en-US"/>
          </a:p>
        </p:txBody>
      </p:sp>
      <p:sp>
        <p:nvSpPr>
          <p:cNvPr id="67587" name="文本占位符 675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relabel-to-front</a:t>
            </a:r>
            <a:r>
              <a:rPr lang="zh-CN" altLang="en-US"/>
              <a:t>算法中</a:t>
            </a:r>
            <a:r>
              <a:rPr lang="en-US" altLang="zh-CN"/>
              <a:t>,relabel</a:t>
            </a:r>
            <a:r>
              <a:rPr lang="zh-CN" altLang="en-US"/>
              <a:t>只被</a:t>
            </a:r>
            <a:r>
              <a:rPr lang="en-US" altLang="zh-CN"/>
              <a:t>Check</a:t>
            </a:r>
            <a:r>
              <a:rPr lang="zh-CN" altLang="en-US"/>
              <a:t>调用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当“当前弧”移动时</a:t>
            </a:r>
            <a:r>
              <a:rPr lang="en-US" altLang="zh-CN"/>
              <a:t>,</a:t>
            </a:r>
            <a:r>
              <a:rPr lang="zh-CN" altLang="en-US"/>
              <a:t>移动前它指向的那条弧一定是不可行的</a:t>
            </a:r>
            <a:r>
              <a:rPr lang="en-US" altLang="zh-CN"/>
              <a:t>.</a:t>
            </a:r>
            <a:r>
              <a:rPr lang="zh-CN" altLang="en-US"/>
              <a:t>而推进操作不能创造可行弧</a:t>
            </a:r>
            <a:r>
              <a:rPr lang="en-US" altLang="zh-CN"/>
              <a:t>.</a:t>
            </a:r>
            <a:r>
              <a:rPr lang="zh-CN" altLang="en-US"/>
              <a:t>只有</a:t>
            </a:r>
            <a:r>
              <a:rPr lang="en-US" altLang="zh-CN"/>
              <a:t>relabel</a:t>
            </a:r>
            <a:r>
              <a:rPr lang="zh-CN" altLang="en-US"/>
              <a:t>可以</a:t>
            </a:r>
            <a:r>
              <a:rPr lang="en-US" altLang="zh-CN"/>
              <a:t>.</a:t>
            </a:r>
            <a:r>
              <a:rPr lang="zh-CN" altLang="en-US"/>
              <a:t>两次</a:t>
            </a:r>
            <a:r>
              <a:rPr lang="en-US" altLang="zh-CN"/>
              <a:t>Check</a:t>
            </a:r>
            <a:r>
              <a:rPr lang="zh-CN" altLang="en-US"/>
              <a:t>之间没有</a:t>
            </a:r>
            <a:r>
              <a:rPr lang="en-US" altLang="zh-CN"/>
              <a:t>relabel</a:t>
            </a:r>
            <a:r>
              <a:rPr lang="zh-CN" altLang="en-US"/>
              <a:t>操作</a:t>
            </a:r>
            <a:r>
              <a:rPr lang="en-US" altLang="zh-CN"/>
              <a:t>.</a:t>
            </a:r>
            <a:r>
              <a:rPr lang="zh-CN" altLang="en-US"/>
              <a:t>所以原先的不可行的弧在第二次</a:t>
            </a:r>
            <a:r>
              <a:rPr lang="en-US" altLang="zh-CN"/>
              <a:t>Check</a:t>
            </a:r>
            <a:r>
              <a:rPr lang="zh-CN" altLang="en-US"/>
              <a:t>之前一直是不可行的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686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en-US" altLang="zh-CN"/>
              <a:t>Relabel-to-front</a:t>
            </a:r>
            <a:endParaRPr lang="en-US" altLang="zh-CN"/>
          </a:p>
        </p:txBody>
      </p:sp>
      <p:sp>
        <p:nvSpPr>
          <p:cNvPr id="68611" name="文本占位符 68610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ln/>
        </p:spPr>
        <p:txBody>
          <a:bodyPr/>
          <a:p>
            <a:r>
              <a:rPr lang="en-US" altLang="zh-CN" sz="2800"/>
              <a:t>Init-Preflow</a:t>
            </a:r>
            <a:endParaRPr lang="en-US" altLang="zh-CN" sz="2800"/>
          </a:p>
          <a:p>
            <a:r>
              <a:rPr lang="zh-CN" altLang="en-US" sz="2800"/>
              <a:t>初始化结点</a:t>
            </a:r>
            <a:r>
              <a:rPr lang="en-US" altLang="zh-CN" sz="2800"/>
              <a:t>(</a:t>
            </a:r>
            <a:r>
              <a:rPr lang="zh-CN" altLang="en-US" sz="2800"/>
              <a:t>除</a:t>
            </a:r>
            <a:r>
              <a:rPr lang="en-US" altLang="zh-CN" sz="2800"/>
              <a:t>s,t)</a:t>
            </a:r>
            <a:r>
              <a:rPr lang="zh-CN" altLang="en-US" sz="2800"/>
              <a:t>列表</a:t>
            </a:r>
            <a:r>
              <a:rPr lang="en-US" altLang="zh-CN" sz="2800"/>
              <a:t>L(</a:t>
            </a:r>
            <a:r>
              <a:rPr lang="zh-CN" altLang="en-US" sz="2800"/>
              <a:t>任何顺序均可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zh-CN" altLang="en-US" sz="2800"/>
              <a:t>令所有</a:t>
            </a:r>
            <a:r>
              <a:rPr lang="en-US" altLang="zh-CN" sz="2800"/>
              <a:t>u,Current(u) = 1</a:t>
            </a:r>
            <a:endParaRPr lang="en-US" altLang="zh-CN" sz="2800"/>
          </a:p>
          <a:p>
            <a:r>
              <a:rPr lang="en-US" altLang="zh-CN" sz="2800"/>
              <a:t>u </a:t>
            </a:r>
            <a:r>
              <a:rPr lang="en-US" altLang="zh-CN" sz="2800">
                <a:sym typeface="Wingdings" panose="05000000000000000000" pitchFamily="2" charset="2"/>
              </a:rPr>
              <a:t> Head[L]</a:t>
            </a:r>
            <a:endParaRPr lang="en-US" altLang="zh-CN" sz="2800">
              <a:sym typeface="Wingdings" panose="05000000000000000000" pitchFamily="2" charset="2"/>
            </a:endParaRPr>
          </a:p>
          <a:p>
            <a:r>
              <a:rPr lang="en-US" altLang="zh-CN" sz="2800">
                <a:sym typeface="Wingdings" panose="05000000000000000000" pitchFamily="2" charset="2"/>
              </a:rPr>
              <a:t>While u &lt;&gt; nil do</a:t>
            </a:r>
            <a:endParaRPr lang="en-US" altLang="zh-CN" sz="2800">
              <a:sym typeface="Wingdings" panose="05000000000000000000" pitchFamily="2" charset="2"/>
            </a:endParaRPr>
          </a:p>
          <a:p>
            <a:pPr lvl="1"/>
            <a:r>
              <a:rPr lang="en-US" altLang="zh-CN" sz="2400"/>
              <a:t>Old-height </a:t>
            </a:r>
            <a:r>
              <a:rPr lang="en-US" altLang="zh-CN" sz="2400">
                <a:sym typeface="Wingdings" panose="05000000000000000000" pitchFamily="2" charset="2"/>
              </a:rPr>
              <a:t> h(u)</a:t>
            </a:r>
            <a:endParaRPr lang="en-US" altLang="zh-CN" sz="2400">
              <a:sym typeface="Wingdings" panose="05000000000000000000" pitchFamily="2" charset="2"/>
            </a:endParaRPr>
          </a:p>
          <a:p>
            <a:pPr lvl="1"/>
            <a:r>
              <a:rPr lang="en-US" altLang="zh-CN" sz="2400">
                <a:sym typeface="Wingdings" panose="05000000000000000000" pitchFamily="2" charset="2"/>
              </a:rPr>
              <a:t>Check(u)</a:t>
            </a:r>
            <a:endParaRPr lang="en-US" altLang="zh-CN" sz="2400">
              <a:sym typeface="Wingdings" panose="05000000000000000000" pitchFamily="2" charset="2"/>
            </a:endParaRPr>
          </a:p>
          <a:p>
            <a:pPr lvl="1"/>
            <a:r>
              <a:rPr lang="en-US" altLang="zh-CN" sz="2400">
                <a:sym typeface="Wingdings" panose="05000000000000000000" pitchFamily="2" charset="2"/>
              </a:rPr>
              <a:t>If h(u) &gt; old-height then </a:t>
            </a:r>
            <a:r>
              <a:rPr lang="zh-CN" altLang="en-US" sz="2400">
                <a:sym typeface="Wingdings" panose="05000000000000000000" pitchFamily="2" charset="2"/>
              </a:rPr>
              <a:t>将</a:t>
            </a:r>
            <a:r>
              <a:rPr lang="en-US" altLang="zh-CN" sz="2400">
                <a:sym typeface="Wingdings" panose="05000000000000000000" pitchFamily="2" charset="2"/>
              </a:rPr>
              <a:t>u</a:t>
            </a:r>
            <a:r>
              <a:rPr lang="zh-CN" altLang="en-US" sz="2400">
                <a:sym typeface="Wingdings" panose="05000000000000000000" pitchFamily="2" charset="2"/>
              </a:rPr>
              <a:t>移到</a:t>
            </a:r>
            <a:r>
              <a:rPr lang="en-US" altLang="zh-CN" sz="2400">
                <a:sym typeface="Wingdings" panose="05000000000000000000" pitchFamily="2" charset="2"/>
              </a:rPr>
              <a:t>L</a:t>
            </a:r>
            <a:r>
              <a:rPr lang="zh-CN" altLang="en-US" sz="2400">
                <a:sym typeface="Wingdings" panose="05000000000000000000" pitchFamily="2" charset="2"/>
              </a:rPr>
              <a:t>首部</a:t>
            </a:r>
            <a:endParaRPr lang="zh-CN" altLang="en-US" sz="2400">
              <a:sym typeface="Wingdings" panose="05000000000000000000" pitchFamily="2" charset="2"/>
            </a:endParaRPr>
          </a:p>
          <a:p>
            <a:pPr lvl="1"/>
            <a:r>
              <a:rPr lang="en-US" altLang="zh-CN" sz="2400">
                <a:sym typeface="Wingdings" panose="05000000000000000000" pitchFamily="2" charset="2"/>
              </a:rPr>
              <a:t>//</a:t>
            </a:r>
            <a:r>
              <a:rPr lang="zh-CN" altLang="en-US" sz="2400">
                <a:sym typeface="Wingdings" panose="05000000000000000000" pitchFamily="2" charset="2"/>
              </a:rPr>
              <a:t>如果</a:t>
            </a:r>
            <a:r>
              <a:rPr lang="en-US" altLang="zh-CN" sz="2400">
                <a:sym typeface="Wingdings" panose="05000000000000000000" pitchFamily="2" charset="2"/>
              </a:rPr>
              <a:t>h(u)</a:t>
            </a:r>
            <a:r>
              <a:rPr lang="zh-CN" altLang="en-US" sz="2400">
                <a:sym typeface="Wingdings" panose="05000000000000000000" pitchFamily="2" charset="2"/>
              </a:rPr>
              <a:t>比原先的</a:t>
            </a:r>
            <a:r>
              <a:rPr lang="en-US" altLang="zh-CN" sz="2400">
                <a:sym typeface="Wingdings" panose="05000000000000000000" pitchFamily="2" charset="2"/>
              </a:rPr>
              <a:t>h</a:t>
            </a:r>
            <a:r>
              <a:rPr lang="zh-CN" altLang="en-US" sz="2400">
                <a:sym typeface="Wingdings" panose="05000000000000000000" pitchFamily="2" charset="2"/>
              </a:rPr>
              <a:t>高了</a:t>
            </a:r>
            <a:r>
              <a:rPr lang="en-US" altLang="zh-CN" sz="2400">
                <a:sym typeface="Wingdings" panose="05000000000000000000" pitchFamily="2" charset="2"/>
              </a:rPr>
              <a:t>,</a:t>
            </a:r>
            <a:r>
              <a:rPr lang="zh-CN" altLang="en-US" sz="2400">
                <a:sym typeface="Wingdings" panose="05000000000000000000" pitchFamily="2" charset="2"/>
              </a:rPr>
              <a:t>说明被</a:t>
            </a:r>
            <a:r>
              <a:rPr lang="en-US" altLang="zh-CN" sz="2400">
                <a:sym typeface="Wingdings" panose="05000000000000000000" pitchFamily="2" charset="2"/>
              </a:rPr>
              <a:t>relabel,</a:t>
            </a:r>
            <a:r>
              <a:rPr lang="zh-CN" altLang="en-US" sz="2400">
                <a:sym typeface="Wingdings" panose="05000000000000000000" pitchFamily="2" charset="2"/>
              </a:rPr>
              <a:t>移到队首</a:t>
            </a:r>
            <a:r>
              <a:rPr lang="en-US" altLang="zh-CN" sz="2400">
                <a:sym typeface="Wingdings" panose="05000000000000000000" pitchFamily="2" charset="2"/>
              </a:rPr>
              <a:t>.</a:t>
            </a:r>
            <a:endParaRPr lang="en-US" altLang="zh-CN" sz="2400">
              <a:sym typeface="Wingdings" panose="05000000000000000000" pitchFamily="2" charset="2"/>
            </a:endParaRPr>
          </a:p>
          <a:p>
            <a:pPr lvl="1"/>
            <a:r>
              <a:rPr lang="en-US" altLang="zh-CN" sz="2400"/>
              <a:t>u </a:t>
            </a:r>
            <a:r>
              <a:rPr lang="en-US" altLang="zh-CN" sz="2400">
                <a:sym typeface="Wingdings" panose="05000000000000000000" pitchFamily="2" charset="2"/>
              </a:rPr>
              <a:t> next(u)</a:t>
            </a:r>
            <a:endParaRPr lang="en-US" altLang="zh-CN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69633"/>
          <p:cNvSpPr>
            <a:spLocks noGrp="1"/>
          </p:cNvSpPr>
          <p:nvPr>
            <p:ph type="title" idx="4294967295"/>
          </p:nvPr>
        </p:nvSpPr>
        <p:spPr>
          <a:xfrm>
            <a:off x="1447800" y="114300"/>
            <a:ext cx="7696200" cy="1373188"/>
          </a:xfrm>
          <a:ln/>
        </p:spPr>
        <p:txBody>
          <a:bodyPr wrap="square" anchor="ctr">
            <a:spAutoFit/>
          </a:bodyPr>
          <a:p>
            <a:r>
              <a:rPr lang="zh-CN" altLang="en-US" sz="2800"/>
              <a:t>图例 </a:t>
            </a:r>
            <a:r>
              <a:rPr lang="en-US" altLang="zh-CN" sz="2800"/>
              <a:t>(</a:t>
            </a:r>
            <a:r>
              <a:rPr lang="zh-CN" altLang="en-US" sz="2800"/>
              <a:t>初始状态</a:t>
            </a:r>
            <a:r>
              <a:rPr lang="en-US" altLang="zh-CN" sz="2800"/>
              <a:t>.</a:t>
            </a:r>
            <a:r>
              <a:rPr lang="zh-CN" altLang="en-US" sz="2800"/>
              <a:t>结点下方数字为赢余</a:t>
            </a:r>
            <a:r>
              <a:rPr lang="en-US" altLang="zh-CN" sz="2800"/>
              <a:t>,N</a:t>
            </a:r>
            <a:r>
              <a:rPr lang="zh-CN" altLang="en-US" sz="2800"/>
              <a:t>显示的是邻居列表</a:t>
            </a:r>
            <a:r>
              <a:rPr lang="en-US" altLang="zh-CN" sz="2800"/>
              <a:t>,N</a:t>
            </a:r>
            <a:r>
              <a:rPr lang="zh-CN" altLang="en-US" sz="2800"/>
              <a:t>中红色的是当前弧指针所在的位置</a:t>
            </a:r>
            <a:r>
              <a:rPr lang="en-US" altLang="zh-CN" sz="2800"/>
              <a:t>.)</a:t>
            </a:r>
            <a:endParaRPr lang="en-US" altLang="zh-CN" sz="2800"/>
          </a:p>
        </p:txBody>
      </p:sp>
      <p:grpSp>
        <p:nvGrpSpPr>
          <p:cNvPr id="69635" name="组合 69634"/>
          <p:cNvGrpSpPr/>
          <p:nvPr/>
        </p:nvGrpSpPr>
        <p:grpSpPr>
          <a:xfrm>
            <a:off x="609600" y="1600200"/>
            <a:ext cx="7924800" cy="4953000"/>
            <a:chOff x="0" y="0"/>
            <a:chExt cx="4992" cy="3120"/>
          </a:xfrm>
        </p:grpSpPr>
        <p:sp>
          <p:nvSpPr>
            <p:cNvPr id="69636" name="直接连接符 69635"/>
            <p:cNvSpPr/>
            <p:nvPr/>
          </p:nvSpPr>
          <p:spPr>
            <a:xfrm>
              <a:off x="0" y="2448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37" name="直接连接符 69636"/>
            <p:cNvSpPr/>
            <p:nvPr/>
          </p:nvSpPr>
          <p:spPr>
            <a:xfrm>
              <a:off x="0" y="1968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38" name="直接连接符 69637"/>
            <p:cNvSpPr/>
            <p:nvPr/>
          </p:nvSpPr>
          <p:spPr>
            <a:xfrm>
              <a:off x="0" y="144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39" name="直接连接符 69638"/>
            <p:cNvSpPr/>
            <p:nvPr/>
          </p:nvSpPr>
          <p:spPr>
            <a:xfrm>
              <a:off x="0" y="624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40" name="直接连接符 69639"/>
            <p:cNvSpPr/>
            <p:nvPr/>
          </p:nvSpPr>
          <p:spPr>
            <a:xfrm>
              <a:off x="0" y="1056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41" name="直接连接符 69640"/>
            <p:cNvSpPr/>
            <p:nvPr/>
          </p:nvSpPr>
          <p:spPr>
            <a:xfrm>
              <a:off x="0" y="1488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42" name="椭圆 69641"/>
            <p:cNvSpPr/>
            <p:nvPr/>
          </p:nvSpPr>
          <p:spPr>
            <a:xfrm>
              <a:off x="432" y="384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S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-26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69643" name="椭圆 69642"/>
            <p:cNvSpPr/>
            <p:nvPr/>
          </p:nvSpPr>
          <p:spPr>
            <a:xfrm>
              <a:off x="1152" y="268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x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12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69644" name="椭圆 69643"/>
            <p:cNvSpPr/>
            <p:nvPr/>
          </p:nvSpPr>
          <p:spPr>
            <a:xfrm>
              <a:off x="2160" y="268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y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14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69645" name="椭圆 69644"/>
            <p:cNvSpPr/>
            <p:nvPr/>
          </p:nvSpPr>
          <p:spPr>
            <a:xfrm>
              <a:off x="3216" y="268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z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0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69646" name="椭圆 69645"/>
            <p:cNvSpPr/>
            <p:nvPr/>
          </p:nvSpPr>
          <p:spPr>
            <a:xfrm>
              <a:off x="4128" y="268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t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0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69647" name="文本框 69646"/>
            <p:cNvSpPr txBox="1"/>
            <p:nvPr/>
          </p:nvSpPr>
          <p:spPr>
            <a:xfrm>
              <a:off x="96" y="0"/>
              <a:ext cx="210" cy="30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6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5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4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3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2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1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0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cxnSp>
          <p:nvCxnSpPr>
            <p:cNvPr id="69648" name="曲线连接符 69647"/>
            <p:cNvCxnSpPr>
              <a:stCxn id="69642" idx="4"/>
              <a:endCxn id="69643" idx="0"/>
            </p:cNvCxnSpPr>
            <p:nvPr/>
          </p:nvCxnSpPr>
          <p:spPr>
            <a:xfrm rot="-5400000" flipH="1">
              <a:off x="72" y="1392"/>
              <a:ext cx="1872" cy="720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69649" name="曲线连接符 69648"/>
            <p:cNvCxnSpPr>
              <a:stCxn id="69642" idx="5"/>
              <a:endCxn id="69644" idx="0"/>
            </p:cNvCxnSpPr>
            <p:nvPr/>
          </p:nvCxnSpPr>
          <p:spPr>
            <a:xfrm rot="-5400000" flipH="1">
              <a:off x="619" y="931"/>
              <a:ext cx="1935" cy="1575"/>
            </a:xfrm>
            <a:prstGeom prst="curvedConnector3">
              <a:avLst>
                <a:gd name="adj1" fmla="val 51630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69650" name="直接箭头连接符 69649"/>
            <p:cNvCxnSpPr>
              <a:stCxn id="69643" idx="6"/>
              <a:endCxn id="69644" idx="2"/>
            </p:cNvCxnSpPr>
            <p:nvPr/>
          </p:nvCxnSpPr>
          <p:spPr>
            <a:xfrm>
              <a:off x="1584" y="2904"/>
              <a:ext cx="576" cy="0"/>
            </a:xfrm>
            <a:prstGeom prst="straightConnector1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69651" name="直接箭头连接符 69650"/>
            <p:cNvCxnSpPr>
              <a:stCxn id="69644" idx="6"/>
              <a:endCxn id="69645" idx="2"/>
            </p:cNvCxnSpPr>
            <p:nvPr/>
          </p:nvCxnSpPr>
          <p:spPr>
            <a:xfrm>
              <a:off x="2592" y="2904"/>
              <a:ext cx="624" cy="0"/>
            </a:xfrm>
            <a:prstGeom prst="straightConnector1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69652" name="直接箭头连接符 69651"/>
            <p:cNvCxnSpPr>
              <a:stCxn id="69645" idx="6"/>
              <a:endCxn id="69646" idx="2"/>
            </p:cNvCxnSpPr>
            <p:nvPr/>
          </p:nvCxnSpPr>
          <p:spPr>
            <a:xfrm>
              <a:off x="3648" y="2904"/>
              <a:ext cx="480" cy="0"/>
            </a:xfrm>
            <a:prstGeom prst="straightConnector1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69653" name="曲线连接符 69652"/>
            <p:cNvCxnSpPr>
              <a:stCxn id="69645" idx="0"/>
              <a:endCxn id="69643" idx="7"/>
            </p:cNvCxnSpPr>
            <p:nvPr/>
          </p:nvCxnSpPr>
          <p:spPr>
            <a:xfrm rot="16200000" flipH="1" flipV="1">
              <a:off x="2443" y="1762"/>
              <a:ext cx="63" cy="1911"/>
            </a:xfrm>
            <a:prstGeom prst="curvedConnector3">
              <a:avLst>
                <a:gd name="adj1" fmla="val -474606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69654" name="曲线连接符 69653"/>
            <p:cNvCxnSpPr>
              <a:stCxn id="69643" idx="7"/>
              <a:endCxn id="69646" idx="1"/>
            </p:cNvCxnSpPr>
            <p:nvPr/>
          </p:nvCxnSpPr>
          <p:spPr>
            <a:xfrm rot="-16200000" flipV="1">
              <a:off x="2853" y="1414"/>
              <a:ext cx="1" cy="2670"/>
            </a:xfrm>
            <a:prstGeom prst="curvedConnector3">
              <a:avLst>
                <a:gd name="adj1" fmla="val -96400005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sp>
          <p:nvSpPr>
            <p:cNvPr id="69655" name="文本框 69654"/>
            <p:cNvSpPr txBox="1"/>
            <p:nvPr/>
          </p:nvSpPr>
          <p:spPr>
            <a:xfrm>
              <a:off x="240" y="1536"/>
              <a:ext cx="6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(12/12)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9656" name="文本框 69655"/>
            <p:cNvSpPr txBox="1"/>
            <p:nvPr/>
          </p:nvSpPr>
          <p:spPr>
            <a:xfrm>
              <a:off x="960" y="1056"/>
              <a:ext cx="6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(14/14)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9657" name="文本框 69656"/>
            <p:cNvSpPr txBox="1"/>
            <p:nvPr/>
          </p:nvSpPr>
          <p:spPr>
            <a:xfrm>
              <a:off x="2544" y="1488"/>
              <a:ext cx="5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(0/16)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9658" name="文本框 69657"/>
            <p:cNvSpPr txBox="1"/>
            <p:nvPr/>
          </p:nvSpPr>
          <p:spPr>
            <a:xfrm>
              <a:off x="2391" y="2090"/>
              <a:ext cx="4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(0/7)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9659" name="文本框 69658"/>
            <p:cNvSpPr txBox="1"/>
            <p:nvPr/>
          </p:nvSpPr>
          <p:spPr>
            <a:xfrm>
              <a:off x="1680" y="2640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(0,5)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9660" name="文本框 69659"/>
            <p:cNvSpPr txBox="1"/>
            <p:nvPr/>
          </p:nvSpPr>
          <p:spPr>
            <a:xfrm>
              <a:off x="2640" y="2640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(0,8)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69661" name="文本框 69660"/>
            <p:cNvSpPr txBox="1"/>
            <p:nvPr/>
          </p:nvSpPr>
          <p:spPr>
            <a:xfrm>
              <a:off x="3552" y="2640"/>
              <a:ext cx="5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(0,10)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</p:grpSp>
      <p:graphicFrame>
        <p:nvGraphicFramePr>
          <p:cNvPr id="69662" name="表格 69661"/>
          <p:cNvGraphicFramePr/>
          <p:nvPr/>
        </p:nvGraphicFramePr>
        <p:xfrm>
          <a:off x="0" y="0"/>
          <a:ext cx="1143000" cy="1839913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L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N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t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t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70657"/>
          <p:cNvSpPr>
            <a:spLocks noGrp="1"/>
          </p:cNvSpPr>
          <p:nvPr>
            <p:ph type="title" idx="4294967295"/>
          </p:nvPr>
        </p:nvSpPr>
        <p:spPr>
          <a:xfrm>
            <a:off x="1371600" y="115888"/>
            <a:ext cx="7772400" cy="1373187"/>
          </a:xfrm>
          <a:ln/>
        </p:spPr>
        <p:txBody>
          <a:bodyPr wrap="square" anchor="ctr">
            <a:spAutoFit/>
          </a:bodyPr>
          <a:p>
            <a:pPr algn="l"/>
            <a:r>
              <a:rPr lang="zh-CN" altLang="en-US" sz="2800"/>
              <a:t>图例</a:t>
            </a:r>
            <a:r>
              <a:rPr lang="en-US" altLang="zh-CN" sz="2800"/>
              <a:t>:x</a:t>
            </a:r>
            <a:r>
              <a:rPr lang="zh-CN" altLang="en-US" sz="2800"/>
              <a:t>被检查并重标号</a:t>
            </a:r>
            <a:r>
              <a:rPr lang="en-US" altLang="zh-CN" sz="2800"/>
              <a:t>,</a:t>
            </a:r>
            <a:r>
              <a:rPr lang="zh-CN" altLang="en-US" sz="2800"/>
              <a:t>并被提到</a:t>
            </a:r>
            <a:r>
              <a:rPr lang="en-US" altLang="zh-CN" sz="2800"/>
              <a:t>L</a:t>
            </a:r>
            <a:r>
              <a:rPr lang="zh-CN" altLang="en-US" sz="2800"/>
              <a:t>的首部</a:t>
            </a:r>
            <a:r>
              <a:rPr lang="en-US" altLang="zh-CN" sz="2800"/>
              <a:t>(</a:t>
            </a:r>
            <a:r>
              <a:rPr lang="zh-CN" altLang="en-US" sz="2800"/>
              <a:t>等于没提</a:t>
            </a:r>
            <a:r>
              <a:rPr lang="en-US" altLang="zh-CN" sz="2800"/>
              <a:t>).</a:t>
            </a:r>
            <a:r>
              <a:rPr lang="zh-CN" altLang="en-US" sz="2800"/>
              <a:t>注意当前弧的指针移到了</a:t>
            </a:r>
            <a:r>
              <a:rPr lang="en-US" altLang="zh-CN" sz="2800"/>
              <a:t>t. x</a:t>
            </a:r>
            <a:r>
              <a:rPr lang="zh-CN" altLang="en-US" sz="2800"/>
              <a:t>的所有赢余推给了</a:t>
            </a:r>
            <a:r>
              <a:rPr lang="en-US" altLang="zh-CN" sz="2800"/>
              <a:t>y</a:t>
            </a:r>
            <a:r>
              <a:rPr lang="zh-CN" altLang="en-US" sz="2800"/>
              <a:t>和</a:t>
            </a:r>
            <a:r>
              <a:rPr lang="en-US" altLang="zh-CN" sz="2800"/>
              <a:t>t.</a:t>
            </a:r>
            <a:endParaRPr lang="en-US" altLang="zh-CN" sz="2800"/>
          </a:p>
        </p:txBody>
      </p:sp>
      <p:sp>
        <p:nvSpPr>
          <p:cNvPr id="70659" name="直接连接符 70658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0660" name="直接连接符 70659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0661" name="直接连接符 70660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0662" name="直接连接符 70661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0663" name="直接连接符 70662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0664" name="直接连接符 70663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0665" name="椭圆 70664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-26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0666" name="椭圆 70665"/>
          <p:cNvSpPr/>
          <p:nvPr/>
        </p:nvSpPr>
        <p:spPr>
          <a:xfrm>
            <a:off x="2438400" y="5181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x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0667" name="椭圆 70666"/>
          <p:cNvSpPr/>
          <p:nvPr/>
        </p:nvSpPr>
        <p:spPr>
          <a:xfrm>
            <a:off x="40386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y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19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0668" name="椭圆 70667"/>
          <p:cNvSpPr/>
          <p:nvPr/>
        </p:nvSpPr>
        <p:spPr>
          <a:xfrm>
            <a:off x="5715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z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0669" name="椭圆 70668"/>
          <p:cNvSpPr/>
          <p:nvPr/>
        </p:nvSpPr>
        <p:spPr>
          <a:xfrm>
            <a:off x="71628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7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0670" name="文本框 70669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6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5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4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3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1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0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70671" name="曲线连接符 70670"/>
          <p:cNvCxnSpPr>
            <a:stCxn id="70665" idx="4"/>
            <a:endCxn id="70666" idx="0"/>
          </p:cNvCxnSpPr>
          <p:nvPr/>
        </p:nvCxnSpPr>
        <p:spPr>
          <a:xfrm rot="-5400000" flipH="1">
            <a:off x="1066800" y="3467100"/>
            <a:ext cx="2286000" cy="11430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0672" name="曲线连接符 70671"/>
          <p:cNvCxnSpPr>
            <a:stCxn id="70665" idx="5"/>
            <a:endCxn id="70667" idx="0"/>
          </p:cNvCxnSpPr>
          <p:nvPr/>
        </p:nvCxnSpPr>
        <p:spPr>
          <a:xfrm rot="-5400000" flipH="1">
            <a:off x="1595438" y="3081338"/>
            <a:ext cx="3071812" cy="2500312"/>
          </a:xfrm>
          <a:prstGeom prst="curvedConnector3">
            <a:avLst>
              <a:gd name="adj1" fmla="val 5163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0673" name="曲线连接符 70672"/>
          <p:cNvCxnSpPr>
            <a:stCxn id="70666" idx="6"/>
            <a:endCxn id="70667" idx="2"/>
          </p:cNvCxnSpPr>
          <p:nvPr/>
        </p:nvCxnSpPr>
        <p:spPr>
          <a:xfrm>
            <a:off x="3124200" y="5524500"/>
            <a:ext cx="914400" cy="685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0674" name="直接箭头连接符 70673"/>
          <p:cNvCxnSpPr>
            <a:stCxn id="70667" idx="6"/>
            <a:endCxn id="70668" idx="2"/>
          </p:cNvCxnSpPr>
          <p:nvPr/>
        </p:nvCxnSpPr>
        <p:spPr>
          <a:xfrm>
            <a:off x="4724400" y="6210300"/>
            <a:ext cx="9906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0675" name="直接箭头连接符 70674"/>
          <p:cNvCxnSpPr>
            <a:stCxn id="70668" idx="6"/>
            <a:endCxn id="70669" idx="2"/>
          </p:cNvCxnSpPr>
          <p:nvPr/>
        </p:nvCxnSpPr>
        <p:spPr>
          <a:xfrm>
            <a:off x="6400800" y="6210300"/>
            <a:ext cx="7620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0676" name="曲线连接符 70675"/>
          <p:cNvCxnSpPr>
            <a:stCxn id="70668" idx="0"/>
            <a:endCxn id="70666" idx="7"/>
          </p:cNvCxnSpPr>
          <p:nvPr/>
        </p:nvCxnSpPr>
        <p:spPr>
          <a:xfrm rot="-16200000" flipH="1">
            <a:off x="4248150" y="4057650"/>
            <a:ext cx="585788" cy="3033713"/>
          </a:xfrm>
          <a:prstGeom prst="curvedConnector3">
            <a:avLst>
              <a:gd name="adj1" fmla="val 84009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0677" name="曲线连接符 70676"/>
          <p:cNvCxnSpPr>
            <a:stCxn id="70666" idx="7"/>
            <a:endCxn id="70669" idx="1"/>
          </p:cNvCxnSpPr>
          <p:nvPr/>
        </p:nvCxnSpPr>
        <p:spPr>
          <a:xfrm rot="-16200000" flipV="1">
            <a:off x="4800600" y="3505200"/>
            <a:ext cx="685800" cy="4238625"/>
          </a:xfrm>
          <a:prstGeom prst="curvedConnector3">
            <a:avLst>
              <a:gd name="adj1" fmla="val -4791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70678" name="文本框 70677"/>
          <p:cNvSpPr txBox="1"/>
          <p:nvPr/>
        </p:nvSpPr>
        <p:spPr>
          <a:xfrm>
            <a:off x="990600" y="4038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(12/12)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0679" name="文本框 70678"/>
          <p:cNvSpPr txBox="1"/>
          <p:nvPr/>
        </p:nvSpPr>
        <p:spPr>
          <a:xfrm>
            <a:off x="2133600" y="3276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(14/14)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0680" name="文本框 70679"/>
          <p:cNvSpPr txBox="1"/>
          <p:nvPr/>
        </p:nvSpPr>
        <p:spPr>
          <a:xfrm>
            <a:off x="4572000" y="4419600"/>
            <a:ext cx="925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(7/16)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0681" name="文本框 70680"/>
          <p:cNvSpPr txBox="1"/>
          <p:nvPr/>
        </p:nvSpPr>
        <p:spPr>
          <a:xfrm>
            <a:off x="4953000" y="5105400"/>
            <a:ext cx="773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(0/7)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0682" name="文本框 70681"/>
          <p:cNvSpPr txBox="1"/>
          <p:nvPr/>
        </p:nvSpPr>
        <p:spPr>
          <a:xfrm>
            <a:off x="3276600" y="57912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(5,5)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0683" name="文本框 70682"/>
          <p:cNvSpPr txBox="1"/>
          <p:nvPr/>
        </p:nvSpPr>
        <p:spPr>
          <a:xfrm>
            <a:off x="4800600" y="57912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(0,8)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0684" name="文本框 70683"/>
          <p:cNvSpPr txBox="1"/>
          <p:nvPr/>
        </p:nvSpPr>
        <p:spPr>
          <a:xfrm>
            <a:off x="6248400" y="5791200"/>
            <a:ext cx="917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(0,10)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graphicFrame>
        <p:nvGraphicFramePr>
          <p:cNvPr id="70685" name="表格 70684"/>
          <p:cNvGraphicFramePr/>
          <p:nvPr/>
        </p:nvGraphicFramePr>
        <p:xfrm>
          <a:off x="0" y="0"/>
          <a:ext cx="1143000" cy="1839913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L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N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t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71681"/>
          <p:cNvSpPr>
            <a:spLocks noGrp="1"/>
          </p:cNvSpPr>
          <p:nvPr>
            <p:ph type="title" idx="4294967295"/>
          </p:nvPr>
        </p:nvSpPr>
        <p:spPr>
          <a:xfrm>
            <a:off x="1371600" y="328613"/>
            <a:ext cx="7772400" cy="946150"/>
          </a:xfrm>
          <a:ln/>
        </p:spPr>
        <p:txBody>
          <a:bodyPr wrap="square" anchor="ctr">
            <a:spAutoFit/>
          </a:bodyPr>
          <a:p>
            <a:pPr algn="l"/>
            <a:r>
              <a:rPr lang="zh-CN" altLang="en-US" sz="2800"/>
              <a:t>图例 </a:t>
            </a:r>
            <a:r>
              <a:rPr lang="en-US" altLang="zh-CN" sz="2800"/>
              <a:t>:y</a:t>
            </a:r>
            <a:r>
              <a:rPr lang="zh-CN" altLang="en-US" sz="2800"/>
              <a:t>正在被检查</a:t>
            </a:r>
            <a:r>
              <a:rPr lang="en-US" altLang="zh-CN" sz="2800"/>
              <a:t>.</a:t>
            </a:r>
            <a:r>
              <a:rPr lang="zh-CN" altLang="en-US" sz="2800"/>
              <a:t>将</a:t>
            </a:r>
            <a:r>
              <a:rPr lang="en-US" altLang="zh-CN" sz="2800"/>
              <a:t>8</a:t>
            </a:r>
            <a:r>
              <a:rPr lang="zh-CN" altLang="en-US" sz="2800"/>
              <a:t>单位的赢余推给</a:t>
            </a:r>
            <a:r>
              <a:rPr lang="en-US" altLang="zh-CN" sz="2800"/>
              <a:t>z</a:t>
            </a:r>
            <a:r>
              <a:rPr lang="zh-CN" altLang="en-US" sz="2800"/>
              <a:t>之后还是有剩余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71683" name="直接连接符 71682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1684" name="直接连接符 71683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1685" name="直接连接符 71684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1686" name="直接连接符 71685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1687" name="直接连接符 71686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1688" name="直接连接符 71687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1689" name="椭圆 71688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-26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1690" name="椭圆 71689"/>
          <p:cNvSpPr/>
          <p:nvPr/>
        </p:nvSpPr>
        <p:spPr>
          <a:xfrm>
            <a:off x="2438400" y="5181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x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1691" name="椭圆 71690"/>
          <p:cNvSpPr/>
          <p:nvPr/>
        </p:nvSpPr>
        <p:spPr>
          <a:xfrm>
            <a:off x="3962400" y="5181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y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11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1692" name="椭圆 71691"/>
          <p:cNvSpPr/>
          <p:nvPr/>
        </p:nvSpPr>
        <p:spPr>
          <a:xfrm>
            <a:off x="5715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z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8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1693" name="椭圆 71692"/>
          <p:cNvSpPr/>
          <p:nvPr/>
        </p:nvSpPr>
        <p:spPr>
          <a:xfrm>
            <a:off x="71628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7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1694" name="文本框 71693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6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5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4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3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1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0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71695" name="曲线连接符 71694"/>
          <p:cNvCxnSpPr>
            <a:stCxn id="71689" idx="4"/>
            <a:endCxn id="71690" idx="0"/>
          </p:cNvCxnSpPr>
          <p:nvPr/>
        </p:nvCxnSpPr>
        <p:spPr>
          <a:xfrm rot="-5400000" flipH="1">
            <a:off x="1066800" y="3467100"/>
            <a:ext cx="2286000" cy="11430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1696" name="曲线连接符 71695"/>
          <p:cNvCxnSpPr>
            <a:stCxn id="71689" idx="5"/>
            <a:endCxn id="71691" idx="0"/>
          </p:cNvCxnSpPr>
          <p:nvPr/>
        </p:nvCxnSpPr>
        <p:spPr>
          <a:xfrm rot="-5400000" flipH="1">
            <a:off x="1900238" y="2776538"/>
            <a:ext cx="2386012" cy="2424112"/>
          </a:xfrm>
          <a:prstGeom prst="curvedConnector3">
            <a:avLst>
              <a:gd name="adj1" fmla="val 5209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1697" name="直接箭头连接符 71696"/>
          <p:cNvCxnSpPr>
            <a:stCxn id="71690" idx="6"/>
            <a:endCxn id="71691" idx="2"/>
          </p:cNvCxnSpPr>
          <p:nvPr/>
        </p:nvCxnSpPr>
        <p:spPr>
          <a:xfrm>
            <a:off x="3124200" y="5524500"/>
            <a:ext cx="8382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1698" name="曲线连接符 71697"/>
          <p:cNvCxnSpPr>
            <a:stCxn id="71691" idx="6"/>
            <a:endCxn id="71692" idx="2"/>
          </p:cNvCxnSpPr>
          <p:nvPr/>
        </p:nvCxnSpPr>
        <p:spPr>
          <a:xfrm>
            <a:off x="4648200" y="5524500"/>
            <a:ext cx="1066800" cy="685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1699" name="直接箭头连接符 71698"/>
          <p:cNvCxnSpPr>
            <a:stCxn id="71692" idx="6"/>
            <a:endCxn id="71693" idx="2"/>
          </p:cNvCxnSpPr>
          <p:nvPr/>
        </p:nvCxnSpPr>
        <p:spPr>
          <a:xfrm>
            <a:off x="6400800" y="6210300"/>
            <a:ext cx="7620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1700" name="曲线连接符 71699"/>
          <p:cNvCxnSpPr>
            <a:stCxn id="71692" idx="0"/>
            <a:endCxn id="71690" idx="7"/>
          </p:cNvCxnSpPr>
          <p:nvPr/>
        </p:nvCxnSpPr>
        <p:spPr>
          <a:xfrm rot="-16200000" flipH="1">
            <a:off x="4248150" y="4057650"/>
            <a:ext cx="585788" cy="3033713"/>
          </a:xfrm>
          <a:prstGeom prst="curvedConnector3">
            <a:avLst>
              <a:gd name="adj1" fmla="val 84009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1701" name="曲线连接符 71700"/>
          <p:cNvCxnSpPr>
            <a:stCxn id="71690" idx="7"/>
            <a:endCxn id="71693" idx="1"/>
          </p:cNvCxnSpPr>
          <p:nvPr/>
        </p:nvCxnSpPr>
        <p:spPr>
          <a:xfrm rot="-16200000" flipV="1">
            <a:off x="4800600" y="3505200"/>
            <a:ext cx="685800" cy="4238625"/>
          </a:xfrm>
          <a:prstGeom prst="curvedConnector3">
            <a:avLst>
              <a:gd name="adj1" fmla="val -12042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71702" name="文本框 71701"/>
          <p:cNvSpPr txBox="1"/>
          <p:nvPr/>
        </p:nvSpPr>
        <p:spPr>
          <a:xfrm>
            <a:off x="990600" y="4038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(12/12)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1703" name="文本框 71702"/>
          <p:cNvSpPr txBox="1"/>
          <p:nvPr/>
        </p:nvSpPr>
        <p:spPr>
          <a:xfrm>
            <a:off x="2133600" y="3276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(14/14)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1704" name="文本框 71703"/>
          <p:cNvSpPr txBox="1"/>
          <p:nvPr/>
        </p:nvSpPr>
        <p:spPr>
          <a:xfrm>
            <a:off x="4876800" y="4800600"/>
            <a:ext cx="925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(7/16)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1705" name="文本框 71704"/>
          <p:cNvSpPr txBox="1"/>
          <p:nvPr/>
        </p:nvSpPr>
        <p:spPr>
          <a:xfrm>
            <a:off x="5486400" y="5334000"/>
            <a:ext cx="773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(0/7)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1706" name="文本框 71705"/>
          <p:cNvSpPr txBox="1"/>
          <p:nvPr/>
        </p:nvSpPr>
        <p:spPr>
          <a:xfrm>
            <a:off x="3124200" y="54864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(5,5)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1707" name="文本框 71706"/>
          <p:cNvSpPr txBox="1"/>
          <p:nvPr/>
        </p:nvSpPr>
        <p:spPr>
          <a:xfrm>
            <a:off x="4724400" y="57912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(8,8)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1708" name="文本框 71707"/>
          <p:cNvSpPr txBox="1"/>
          <p:nvPr/>
        </p:nvSpPr>
        <p:spPr>
          <a:xfrm>
            <a:off x="6248400" y="5791200"/>
            <a:ext cx="917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(0,10)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graphicFrame>
        <p:nvGraphicFramePr>
          <p:cNvPr id="71709" name="表格 71708"/>
          <p:cNvGraphicFramePr/>
          <p:nvPr/>
        </p:nvGraphicFramePr>
        <p:xfrm>
          <a:off x="0" y="0"/>
          <a:ext cx="1143000" cy="1839913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L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N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t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72705"/>
          <p:cNvSpPr>
            <a:spLocks noGrp="1"/>
          </p:cNvSpPr>
          <p:nvPr>
            <p:ph type="title" idx="4294967295"/>
          </p:nvPr>
        </p:nvSpPr>
        <p:spPr>
          <a:xfrm>
            <a:off x="1371600" y="26988"/>
            <a:ext cx="7772400" cy="1552575"/>
          </a:xfrm>
          <a:ln/>
        </p:spPr>
        <p:txBody>
          <a:bodyPr wrap="square" anchor="ctr">
            <a:spAutoFit/>
          </a:bodyPr>
          <a:p>
            <a:pPr algn="l"/>
            <a:r>
              <a:rPr lang="zh-CN" altLang="en-US" sz="2400"/>
              <a:t>图例 </a:t>
            </a:r>
            <a:r>
              <a:rPr lang="en-US" altLang="zh-CN" sz="2400"/>
              <a:t>:</a:t>
            </a:r>
            <a:r>
              <a:rPr lang="zh-CN" altLang="en-US" sz="2400"/>
              <a:t>一次必须把赢余全部推光</a:t>
            </a:r>
            <a:r>
              <a:rPr lang="en-US" altLang="zh-CN" sz="2400"/>
              <a:t>.</a:t>
            </a:r>
            <a:r>
              <a:rPr lang="zh-CN" altLang="en-US" sz="2400"/>
              <a:t>所以</a:t>
            </a:r>
            <a:r>
              <a:rPr lang="en-US" altLang="zh-CN" sz="2400"/>
              <a:t>y</a:t>
            </a:r>
            <a:r>
              <a:rPr lang="zh-CN" altLang="en-US" sz="2400"/>
              <a:t>被重标号</a:t>
            </a:r>
            <a:r>
              <a:rPr lang="en-US" altLang="zh-CN" sz="2400"/>
              <a:t>,</a:t>
            </a:r>
            <a:r>
              <a:rPr lang="zh-CN" altLang="en-US" sz="2400"/>
              <a:t>当前弧指针从头开始查找</a:t>
            </a:r>
            <a:r>
              <a:rPr lang="en-US" altLang="zh-CN" sz="2400"/>
              <a:t>,</a:t>
            </a:r>
            <a:r>
              <a:rPr lang="zh-CN" altLang="en-US" sz="2400"/>
              <a:t>找到</a:t>
            </a:r>
            <a:r>
              <a:rPr lang="en-US" altLang="zh-CN" sz="2400"/>
              <a:t>(y,x)</a:t>
            </a:r>
            <a:r>
              <a:rPr lang="zh-CN" altLang="en-US" sz="2400"/>
              <a:t>这条可行弧之后进行推进</a:t>
            </a:r>
            <a:r>
              <a:rPr lang="en-US" altLang="zh-CN" sz="2400"/>
              <a:t>.</a:t>
            </a:r>
            <a:r>
              <a:rPr lang="zh-CN" altLang="en-US" sz="2400"/>
              <a:t>实际上是把多推的赢余还给了</a:t>
            </a:r>
            <a:r>
              <a:rPr lang="en-US" altLang="zh-CN" sz="2400"/>
              <a:t>x.</a:t>
            </a:r>
            <a:r>
              <a:rPr lang="zh-CN" altLang="en-US" sz="2400"/>
              <a:t>因为</a:t>
            </a:r>
            <a:r>
              <a:rPr lang="en-US" altLang="zh-CN" sz="2400"/>
              <a:t>h(u)&lt;=h(v)+1</a:t>
            </a:r>
            <a:r>
              <a:rPr lang="zh-CN" altLang="en-US" sz="2400"/>
              <a:t>的保证</a:t>
            </a:r>
            <a:r>
              <a:rPr lang="en-US" altLang="zh-CN" sz="2400"/>
              <a:t>,</a:t>
            </a:r>
            <a:r>
              <a:rPr lang="zh-CN" altLang="en-US" sz="2400"/>
              <a:t>它没有把赢余错推给</a:t>
            </a:r>
            <a:r>
              <a:rPr lang="en-US" altLang="zh-CN" sz="2400"/>
              <a:t>s.</a:t>
            </a:r>
            <a:endParaRPr lang="en-US" altLang="zh-CN" sz="2400"/>
          </a:p>
        </p:txBody>
      </p:sp>
      <p:sp>
        <p:nvSpPr>
          <p:cNvPr id="72707" name="直接连接符 72706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2708" name="直接连接符 72707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2709" name="直接连接符 72708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2710" name="直接连接符 72709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2711" name="直接连接符 72710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2712" name="直接连接符 72711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2713" name="椭圆 72712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-26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2714" name="椭圆 72713"/>
          <p:cNvSpPr/>
          <p:nvPr/>
        </p:nvSpPr>
        <p:spPr>
          <a:xfrm>
            <a:off x="2438400" y="5181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x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5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2715" name="椭圆 72714"/>
          <p:cNvSpPr/>
          <p:nvPr/>
        </p:nvSpPr>
        <p:spPr>
          <a:xfrm>
            <a:off x="3962400" y="4419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y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6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2716" name="椭圆 72715"/>
          <p:cNvSpPr/>
          <p:nvPr/>
        </p:nvSpPr>
        <p:spPr>
          <a:xfrm>
            <a:off x="5715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z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8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2717" name="椭圆 72716"/>
          <p:cNvSpPr/>
          <p:nvPr/>
        </p:nvSpPr>
        <p:spPr>
          <a:xfrm>
            <a:off x="71628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7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2718" name="文本框 72717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6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5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4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3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1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0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72719" name="曲线连接符 72718"/>
          <p:cNvCxnSpPr>
            <a:stCxn id="72713" idx="4"/>
            <a:endCxn id="72714" idx="0"/>
          </p:cNvCxnSpPr>
          <p:nvPr/>
        </p:nvCxnSpPr>
        <p:spPr>
          <a:xfrm rot="-5400000" flipH="1">
            <a:off x="1066800" y="3467100"/>
            <a:ext cx="2286000" cy="11430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2720" name="曲线连接符 72719"/>
          <p:cNvCxnSpPr>
            <a:stCxn id="72713" idx="5"/>
            <a:endCxn id="72715" idx="0"/>
          </p:cNvCxnSpPr>
          <p:nvPr/>
        </p:nvCxnSpPr>
        <p:spPr>
          <a:xfrm rot="-5400000" flipH="1">
            <a:off x="2281238" y="2395538"/>
            <a:ext cx="1624012" cy="2424112"/>
          </a:xfrm>
          <a:prstGeom prst="curvedConnector3">
            <a:avLst>
              <a:gd name="adj1" fmla="val 53079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2721" name="曲线连接符 72720"/>
          <p:cNvCxnSpPr>
            <a:stCxn id="72714" idx="6"/>
            <a:endCxn id="72715" idx="2"/>
          </p:cNvCxnSpPr>
          <p:nvPr/>
        </p:nvCxnSpPr>
        <p:spPr>
          <a:xfrm flipV="1">
            <a:off x="3124200" y="4762500"/>
            <a:ext cx="838200" cy="7620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2722" name="曲线连接符 72721"/>
          <p:cNvCxnSpPr>
            <a:stCxn id="72715" idx="6"/>
            <a:endCxn id="72716" idx="2"/>
          </p:cNvCxnSpPr>
          <p:nvPr/>
        </p:nvCxnSpPr>
        <p:spPr>
          <a:xfrm>
            <a:off x="4648200" y="4762500"/>
            <a:ext cx="1066800" cy="1447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2723" name="直接箭头连接符 72722"/>
          <p:cNvCxnSpPr>
            <a:stCxn id="72716" idx="6"/>
            <a:endCxn id="72717" idx="2"/>
          </p:cNvCxnSpPr>
          <p:nvPr/>
        </p:nvCxnSpPr>
        <p:spPr>
          <a:xfrm>
            <a:off x="6400800" y="6210300"/>
            <a:ext cx="7620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2724" name="曲线连接符 72723"/>
          <p:cNvCxnSpPr>
            <a:stCxn id="72716" idx="0"/>
            <a:endCxn id="72714" idx="5"/>
          </p:cNvCxnSpPr>
          <p:nvPr/>
        </p:nvCxnSpPr>
        <p:spPr>
          <a:xfrm rot="-16200000" flipH="1">
            <a:off x="4491038" y="4300538"/>
            <a:ext cx="100012" cy="3033712"/>
          </a:xfrm>
          <a:prstGeom prst="curvedConnector5">
            <a:avLst>
              <a:gd name="adj1" fmla="val 228569"/>
              <a:gd name="adj2" fmla="val 54005"/>
              <a:gd name="adj3" fmla="val -228569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2725" name="曲线连接符 72724"/>
          <p:cNvCxnSpPr>
            <a:stCxn id="72714" idx="7"/>
            <a:endCxn id="72717" idx="1"/>
          </p:cNvCxnSpPr>
          <p:nvPr/>
        </p:nvCxnSpPr>
        <p:spPr>
          <a:xfrm rot="-16200000" flipV="1">
            <a:off x="4800600" y="3505200"/>
            <a:ext cx="685800" cy="4238625"/>
          </a:xfrm>
          <a:prstGeom prst="curvedConnector3">
            <a:avLst>
              <a:gd name="adj1" fmla="val -12042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72726" name="文本框 72725"/>
          <p:cNvSpPr txBox="1"/>
          <p:nvPr/>
        </p:nvSpPr>
        <p:spPr>
          <a:xfrm>
            <a:off x="990600" y="4038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(12/12)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2727" name="文本框 72726"/>
          <p:cNvSpPr txBox="1"/>
          <p:nvPr/>
        </p:nvSpPr>
        <p:spPr>
          <a:xfrm>
            <a:off x="2133600" y="3276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(14/14)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2728" name="文本框 72727"/>
          <p:cNvSpPr txBox="1"/>
          <p:nvPr/>
        </p:nvSpPr>
        <p:spPr>
          <a:xfrm>
            <a:off x="5867400" y="4876800"/>
            <a:ext cx="925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(7/16)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2729" name="文本框 72728"/>
          <p:cNvSpPr txBox="1"/>
          <p:nvPr/>
        </p:nvSpPr>
        <p:spPr>
          <a:xfrm>
            <a:off x="3657600" y="5562600"/>
            <a:ext cx="773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(0/7)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2730" name="文本框 72729"/>
          <p:cNvSpPr txBox="1"/>
          <p:nvPr/>
        </p:nvSpPr>
        <p:spPr>
          <a:xfrm>
            <a:off x="3124200" y="44196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(0,5)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2731" name="文本框 72730"/>
          <p:cNvSpPr txBox="1"/>
          <p:nvPr/>
        </p:nvSpPr>
        <p:spPr>
          <a:xfrm>
            <a:off x="4724400" y="57912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(8,8)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2732" name="文本框 72731"/>
          <p:cNvSpPr txBox="1"/>
          <p:nvPr/>
        </p:nvSpPr>
        <p:spPr>
          <a:xfrm>
            <a:off x="6248400" y="5791200"/>
            <a:ext cx="917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(0,10)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graphicFrame>
        <p:nvGraphicFramePr>
          <p:cNvPr id="72733" name="表格 72732"/>
          <p:cNvGraphicFramePr/>
          <p:nvPr/>
        </p:nvGraphicFramePr>
        <p:xfrm>
          <a:off x="0" y="0"/>
          <a:ext cx="1143000" cy="1839913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L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N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t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73729"/>
          <p:cNvSpPr>
            <a:spLocks noGrp="1"/>
          </p:cNvSpPr>
          <p:nvPr>
            <p:ph type="title" idx="4294967295"/>
          </p:nvPr>
        </p:nvSpPr>
        <p:spPr>
          <a:xfrm>
            <a:off x="1295400" y="207963"/>
            <a:ext cx="7848600" cy="1187450"/>
          </a:xfrm>
          <a:ln/>
        </p:spPr>
        <p:txBody>
          <a:bodyPr wrap="square" anchor="ctr">
            <a:spAutoFit/>
          </a:bodyPr>
          <a:p>
            <a:pPr algn="l"/>
            <a:r>
              <a:rPr lang="zh-CN" altLang="en-US" sz="2400"/>
              <a:t>图例</a:t>
            </a:r>
            <a:r>
              <a:rPr lang="en-US" altLang="zh-CN" sz="2400"/>
              <a:t>:y</a:t>
            </a:r>
            <a:r>
              <a:rPr lang="zh-CN" altLang="en-US" sz="2400"/>
              <a:t>还是有赢余</a:t>
            </a:r>
            <a:r>
              <a:rPr lang="en-US" altLang="zh-CN" sz="2400"/>
              <a:t>.</a:t>
            </a:r>
            <a:r>
              <a:rPr lang="zh-CN" altLang="en-US" sz="2400"/>
              <a:t>当当前弧移动到另局列表的尾部时</a:t>
            </a:r>
            <a:r>
              <a:rPr lang="en-US" altLang="zh-CN" sz="2400"/>
              <a:t>,y</a:t>
            </a:r>
            <a:r>
              <a:rPr lang="zh-CN" altLang="en-US" sz="2400"/>
              <a:t>再一次被重标号</a:t>
            </a:r>
            <a:r>
              <a:rPr lang="en-US" altLang="zh-CN" sz="2400"/>
              <a:t>,</a:t>
            </a:r>
            <a:r>
              <a:rPr lang="zh-CN" altLang="en-US" sz="2400"/>
              <a:t>并把赢余还给</a:t>
            </a:r>
            <a:r>
              <a:rPr lang="en-US" altLang="zh-CN" sz="2400"/>
              <a:t>s.</a:t>
            </a:r>
            <a:r>
              <a:rPr lang="zh-CN" altLang="en-US" sz="2400"/>
              <a:t>检查结束</a:t>
            </a:r>
            <a:r>
              <a:rPr lang="en-US" altLang="zh-CN" sz="2400"/>
              <a:t>,y</a:t>
            </a:r>
            <a:r>
              <a:rPr lang="zh-CN" altLang="en-US" sz="2400"/>
              <a:t>被提到</a:t>
            </a:r>
            <a:r>
              <a:rPr lang="en-US" altLang="zh-CN" sz="2400"/>
              <a:t>L</a:t>
            </a:r>
            <a:r>
              <a:rPr lang="zh-CN" altLang="en-US" sz="2400"/>
              <a:t>列表的首部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73731" name="直接连接符 73730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3732" name="直接连接符 73731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3733" name="直接连接符 73732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3734" name="直接连接符 73733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3735" name="直接连接符 73734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3736" name="直接连接符 73735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3737" name="椭圆 73736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-20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3738" name="椭圆 73737"/>
          <p:cNvSpPr/>
          <p:nvPr/>
        </p:nvSpPr>
        <p:spPr>
          <a:xfrm>
            <a:off x="2438400" y="5181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x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5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3739" name="椭圆 73738"/>
          <p:cNvSpPr/>
          <p:nvPr/>
        </p:nvSpPr>
        <p:spPr>
          <a:xfrm>
            <a:off x="4191000" y="1447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y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3740" name="椭圆 73739"/>
          <p:cNvSpPr/>
          <p:nvPr/>
        </p:nvSpPr>
        <p:spPr>
          <a:xfrm>
            <a:off x="5715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z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8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3741" name="椭圆 73740"/>
          <p:cNvSpPr/>
          <p:nvPr/>
        </p:nvSpPr>
        <p:spPr>
          <a:xfrm>
            <a:off x="71628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7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3742" name="文本框 73741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6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5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4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3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1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0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73743" name="曲线连接符 73742"/>
          <p:cNvCxnSpPr>
            <a:stCxn id="73737" idx="4"/>
            <a:endCxn id="73738" idx="0"/>
          </p:cNvCxnSpPr>
          <p:nvPr/>
        </p:nvCxnSpPr>
        <p:spPr>
          <a:xfrm rot="-5400000" flipH="1">
            <a:off x="1066800" y="3467100"/>
            <a:ext cx="2286000" cy="11430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3744" name="曲线连接符 73743"/>
          <p:cNvCxnSpPr>
            <a:stCxn id="73737" idx="5"/>
            <a:endCxn id="73739" idx="0"/>
          </p:cNvCxnSpPr>
          <p:nvPr/>
        </p:nvCxnSpPr>
        <p:spPr>
          <a:xfrm rot="5400000" flipH="1" flipV="1">
            <a:off x="2533650" y="795338"/>
            <a:ext cx="1347788" cy="2652712"/>
          </a:xfrm>
          <a:prstGeom prst="curvedConnector5">
            <a:avLst>
              <a:gd name="adj1" fmla="val -24380"/>
              <a:gd name="adj2" fmla="val 45421"/>
              <a:gd name="adj3" fmla="val 116963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3745" name="曲线连接符 73744"/>
          <p:cNvCxnSpPr>
            <a:stCxn id="73738" idx="6"/>
            <a:endCxn id="73739" idx="2"/>
          </p:cNvCxnSpPr>
          <p:nvPr/>
        </p:nvCxnSpPr>
        <p:spPr>
          <a:xfrm flipV="1">
            <a:off x="3124200" y="1790700"/>
            <a:ext cx="1066800" cy="3733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3746" name="曲线连接符 73745"/>
          <p:cNvCxnSpPr>
            <a:stCxn id="73739" idx="6"/>
            <a:endCxn id="73740" idx="2"/>
          </p:cNvCxnSpPr>
          <p:nvPr/>
        </p:nvCxnSpPr>
        <p:spPr>
          <a:xfrm>
            <a:off x="4876800" y="1790700"/>
            <a:ext cx="838200" cy="44196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3747" name="直接箭头连接符 73746"/>
          <p:cNvCxnSpPr>
            <a:stCxn id="73740" idx="6"/>
            <a:endCxn id="73741" idx="2"/>
          </p:cNvCxnSpPr>
          <p:nvPr/>
        </p:nvCxnSpPr>
        <p:spPr>
          <a:xfrm>
            <a:off x="6400800" y="6210300"/>
            <a:ext cx="7620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3748" name="曲线连接符 73747"/>
          <p:cNvCxnSpPr>
            <a:stCxn id="73740" idx="0"/>
            <a:endCxn id="73738" idx="7"/>
          </p:cNvCxnSpPr>
          <p:nvPr/>
        </p:nvCxnSpPr>
        <p:spPr>
          <a:xfrm rot="-16200000" flipH="1">
            <a:off x="4248150" y="4057650"/>
            <a:ext cx="585788" cy="3033713"/>
          </a:xfrm>
          <a:prstGeom prst="curvedConnector3">
            <a:avLst>
              <a:gd name="adj1" fmla="val 84009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3749" name="曲线连接符 73748"/>
          <p:cNvCxnSpPr>
            <a:stCxn id="73738" idx="7"/>
            <a:endCxn id="73741" idx="1"/>
          </p:cNvCxnSpPr>
          <p:nvPr/>
        </p:nvCxnSpPr>
        <p:spPr>
          <a:xfrm rot="-16200000" flipV="1">
            <a:off x="4800600" y="3505200"/>
            <a:ext cx="685800" cy="4238625"/>
          </a:xfrm>
          <a:prstGeom prst="curvedConnector3">
            <a:avLst>
              <a:gd name="adj1" fmla="val -4791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73750" name="文本框 73749"/>
          <p:cNvSpPr txBox="1"/>
          <p:nvPr/>
        </p:nvSpPr>
        <p:spPr>
          <a:xfrm>
            <a:off x="990600" y="4038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(12/12)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3751" name="文本框 73750"/>
          <p:cNvSpPr txBox="1"/>
          <p:nvPr/>
        </p:nvSpPr>
        <p:spPr>
          <a:xfrm>
            <a:off x="2209800" y="2971800"/>
            <a:ext cx="925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(8/14)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3752" name="文本框 73751"/>
          <p:cNvSpPr txBox="1"/>
          <p:nvPr/>
        </p:nvSpPr>
        <p:spPr>
          <a:xfrm>
            <a:off x="4572000" y="4419600"/>
            <a:ext cx="925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(7/16)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3753" name="文本框 73752"/>
          <p:cNvSpPr txBox="1"/>
          <p:nvPr/>
        </p:nvSpPr>
        <p:spPr>
          <a:xfrm>
            <a:off x="4953000" y="5105400"/>
            <a:ext cx="773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(0/7)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3754" name="文本框 73753"/>
          <p:cNvSpPr txBox="1"/>
          <p:nvPr/>
        </p:nvSpPr>
        <p:spPr>
          <a:xfrm>
            <a:off x="3581400" y="34290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(0,5)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3755" name="文本框 73754"/>
          <p:cNvSpPr txBox="1"/>
          <p:nvPr/>
        </p:nvSpPr>
        <p:spPr>
          <a:xfrm>
            <a:off x="5257800" y="26670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(8,8)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3756" name="文本框 73755"/>
          <p:cNvSpPr txBox="1"/>
          <p:nvPr/>
        </p:nvSpPr>
        <p:spPr>
          <a:xfrm>
            <a:off x="6248400" y="5791200"/>
            <a:ext cx="917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(0,10)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graphicFrame>
        <p:nvGraphicFramePr>
          <p:cNvPr id="73757" name="表格 73756"/>
          <p:cNvGraphicFramePr/>
          <p:nvPr/>
        </p:nvGraphicFramePr>
        <p:xfrm>
          <a:off x="0" y="0"/>
          <a:ext cx="1143000" cy="1839913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L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N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t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/>
          </p:cNvSpPr>
          <p:nvPr>
            <p:ph type="title" idx="4294967295"/>
          </p:nvPr>
        </p:nvSpPr>
        <p:spPr>
          <a:xfrm>
            <a:off x="1295400" y="115888"/>
            <a:ext cx="7848600" cy="1373187"/>
          </a:xfrm>
          <a:ln/>
        </p:spPr>
        <p:txBody>
          <a:bodyPr wrap="square" anchor="ctr">
            <a:spAutoFit/>
          </a:bodyPr>
          <a:p>
            <a:pPr algn="l"/>
            <a:r>
              <a:rPr lang="zh-CN" altLang="en-US" sz="2800"/>
              <a:t>图例</a:t>
            </a:r>
            <a:r>
              <a:rPr lang="en-US" altLang="zh-CN" sz="2800"/>
              <a:t>:</a:t>
            </a:r>
            <a:r>
              <a:rPr lang="zh-CN" altLang="en-US" sz="2800"/>
              <a:t>检查</a:t>
            </a:r>
            <a:r>
              <a:rPr lang="en-US" altLang="zh-CN" sz="2800"/>
              <a:t>x.</a:t>
            </a:r>
            <a:r>
              <a:rPr lang="zh-CN" altLang="en-US" sz="2800"/>
              <a:t>注意</a:t>
            </a:r>
            <a:r>
              <a:rPr lang="en-US" altLang="zh-CN" sz="2800"/>
              <a:t>x</a:t>
            </a:r>
            <a:r>
              <a:rPr lang="zh-CN" altLang="en-US" sz="2800"/>
              <a:t>的当前弧指针已经指在</a:t>
            </a:r>
            <a:r>
              <a:rPr lang="en-US" altLang="zh-CN" sz="2800"/>
              <a:t>t</a:t>
            </a:r>
            <a:r>
              <a:rPr lang="zh-CN" altLang="en-US" sz="2800"/>
              <a:t>上了</a:t>
            </a:r>
            <a:r>
              <a:rPr lang="en-US" altLang="zh-CN" sz="2800"/>
              <a:t>. x</a:t>
            </a:r>
            <a:r>
              <a:rPr lang="zh-CN" altLang="en-US" sz="2800"/>
              <a:t>把赢余推给</a:t>
            </a:r>
            <a:r>
              <a:rPr lang="en-US" altLang="zh-CN" sz="2800"/>
              <a:t>t. u</a:t>
            </a:r>
            <a:r>
              <a:rPr lang="zh-CN" altLang="en-US" sz="2800"/>
              <a:t>指针直接后移</a:t>
            </a:r>
            <a:r>
              <a:rPr lang="en-US" altLang="zh-CN" sz="2800"/>
              <a:t>.(</a:t>
            </a:r>
            <a:r>
              <a:rPr lang="zh-CN" altLang="en-US" sz="2800"/>
              <a:t>因为</a:t>
            </a:r>
            <a:r>
              <a:rPr lang="en-US" altLang="zh-CN" sz="2800"/>
              <a:t>x</a:t>
            </a:r>
            <a:r>
              <a:rPr lang="zh-CN" altLang="en-US" sz="2800"/>
              <a:t>没有被重标号</a:t>
            </a:r>
            <a:r>
              <a:rPr lang="en-US" altLang="zh-CN" sz="2800"/>
              <a:t>)</a:t>
            </a:r>
            <a:endParaRPr lang="en-US" altLang="zh-CN" sz="2800"/>
          </a:p>
        </p:txBody>
      </p:sp>
      <p:sp>
        <p:nvSpPr>
          <p:cNvPr id="74755" name="直接连接符 74754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4756" name="直接连接符 74755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4757" name="直接连接符 74756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4758" name="直接连接符 74757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4759" name="直接连接符 74758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4760" name="直接连接符 74759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4761" name="椭圆 74760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-20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4762" name="椭圆 74761"/>
          <p:cNvSpPr/>
          <p:nvPr/>
        </p:nvSpPr>
        <p:spPr>
          <a:xfrm>
            <a:off x="2438400" y="5181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x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4763" name="椭圆 74762"/>
          <p:cNvSpPr/>
          <p:nvPr/>
        </p:nvSpPr>
        <p:spPr>
          <a:xfrm>
            <a:off x="4191000" y="1447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y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4764" name="椭圆 74763"/>
          <p:cNvSpPr/>
          <p:nvPr/>
        </p:nvSpPr>
        <p:spPr>
          <a:xfrm>
            <a:off x="5715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z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8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4765" name="椭圆 74764"/>
          <p:cNvSpPr/>
          <p:nvPr/>
        </p:nvSpPr>
        <p:spPr>
          <a:xfrm>
            <a:off x="71628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12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4766" name="文本框 74765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6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5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4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3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1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0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74767" name="曲线连接符 74766"/>
          <p:cNvCxnSpPr>
            <a:stCxn id="74761" idx="4"/>
            <a:endCxn id="74762" idx="0"/>
          </p:cNvCxnSpPr>
          <p:nvPr/>
        </p:nvCxnSpPr>
        <p:spPr>
          <a:xfrm rot="-5400000" flipH="1">
            <a:off x="1066800" y="3467100"/>
            <a:ext cx="2286000" cy="11430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4768" name="曲线连接符 74767"/>
          <p:cNvCxnSpPr>
            <a:stCxn id="74761" idx="5"/>
            <a:endCxn id="74763" idx="0"/>
          </p:cNvCxnSpPr>
          <p:nvPr/>
        </p:nvCxnSpPr>
        <p:spPr>
          <a:xfrm rot="5400000" flipH="1" flipV="1">
            <a:off x="2533650" y="795338"/>
            <a:ext cx="1347788" cy="2652712"/>
          </a:xfrm>
          <a:prstGeom prst="curvedConnector5">
            <a:avLst>
              <a:gd name="adj1" fmla="val -24380"/>
              <a:gd name="adj2" fmla="val 45421"/>
              <a:gd name="adj3" fmla="val 116963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4769" name="曲线连接符 74768"/>
          <p:cNvCxnSpPr>
            <a:stCxn id="74762" idx="6"/>
            <a:endCxn id="74763" idx="2"/>
          </p:cNvCxnSpPr>
          <p:nvPr/>
        </p:nvCxnSpPr>
        <p:spPr>
          <a:xfrm flipV="1">
            <a:off x="3124200" y="1790700"/>
            <a:ext cx="1066800" cy="3733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4770" name="曲线连接符 74769"/>
          <p:cNvCxnSpPr>
            <a:stCxn id="74763" idx="6"/>
            <a:endCxn id="74764" idx="2"/>
          </p:cNvCxnSpPr>
          <p:nvPr/>
        </p:nvCxnSpPr>
        <p:spPr>
          <a:xfrm>
            <a:off x="4876800" y="1790700"/>
            <a:ext cx="838200" cy="44196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4771" name="直接箭头连接符 74770"/>
          <p:cNvCxnSpPr>
            <a:stCxn id="74764" idx="6"/>
            <a:endCxn id="74765" idx="2"/>
          </p:cNvCxnSpPr>
          <p:nvPr/>
        </p:nvCxnSpPr>
        <p:spPr>
          <a:xfrm>
            <a:off x="6400800" y="6210300"/>
            <a:ext cx="7620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4772" name="曲线连接符 74771"/>
          <p:cNvCxnSpPr>
            <a:stCxn id="74764" idx="0"/>
            <a:endCxn id="74762" idx="7"/>
          </p:cNvCxnSpPr>
          <p:nvPr/>
        </p:nvCxnSpPr>
        <p:spPr>
          <a:xfrm rot="-16200000" flipH="1">
            <a:off x="4248150" y="4057650"/>
            <a:ext cx="585788" cy="3033713"/>
          </a:xfrm>
          <a:prstGeom prst="curvedConnector3">
            <a:avLst>
              <a:gd name="adj1" fmla="val 84009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4773" name="曲线连接符 74772"/>
          <p:cNvCxnSpPr>
            <a:stCxn id="74762" idx="7"/>
            <a:endCxn id="74765" idx="1"/>
          </p:cNvCxnSpPr>
          <p:nvPr/>
        </p:nvCxnSpPr>
        <p:spPr>
          <a:xfrm rot="-16200000" flipV="1">
            <a:off x="4800600" y="3505200"/>
            <a:ext cx="685800" cy="4238625"/>
          </a:xfrm>
          <a:prstGeom prst="curvedConnector3">
            <a:avLst>
              <a:gd name="adj1" fmla="val -4791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74774" name="文本框 74773"/>
          <p:cNvSpPr txBox="1"/>
          <p:nvPr/>
        </p:nvSpPr>
        <p:spPr>
          <a:xfrm>
            <a:off x="990600" y="4038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(12/12)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4775" name="文本框 74774"/>
          <p:cNvSpPr txBox="1"/>
          <p:nvPr/>
        </p:nvSpPr>
        <p:spPr>
          <a:xfrm>
            <a:off x="2209800" y="2971800"/>
            <a:ext cx="925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(8/14)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4776" name="文本框 74775"/>
          <p:cNvSpPr txBox="1"/>
          <p:nvPr/>
        </p:nvSpPr>
        <p:spPr>
          <a:xfrm>
            <a:off x="4572000" y="4419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(12/16)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4777" name="文本框 74776"/>
          <p:cNvSpPr txBox="1"/>
          <p:nvPr/>
        </p:nvSpPr>
        <p:spPr>
          <a:xfrm>
            <a:off x="4953000" y="5105400"/>
            <a:ext cx="773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(0/7)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4778" name="文本框 74777"/>
          <p:cNvSpPr txBox="1"/>
          <p:nvPr/>
        </p:nvSpPr>
        <p:spPr>
          <a:xfrm>
            <a:off x="3581400" y="34290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(0,5)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4779" name="文本框 74778"/>
          <p:cNvSpPr txBox="1"/>
          <p:nvPr/>
        </p:nvSpPr>
        <p:spPr>
          <a:xfrm>
            <a:off x="5257800" y="26670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(8,8)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4780" name="文本框 74779"/>
          <p:cNvSpPr txBox="1"/>
          <p:nvPr/>
        </p:nvSpPr>
        <p:spPr>
          <a:xfrm>
            <a:off x="6248400" y="5791200"/>
            <a:ext cx="917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(0,10)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graphicFrame>
        <p:nvGraphicFramePr>
          <p:cNvPr id="74781" name="表格 74780"/>
          <p:cNvGraphicFramePr/>
          <p:nvPr/>
        </p:nvGraphicFramePr>
        <p:xfrm>
          <a:off x="0" y="0"/>
          <a:ext cx="1143000" cy="1839913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L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N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t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例</a:t>
            </a:r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10243" name="组合 10242"/>
          <p:cNvGrpSpPr/>
          <p:nvPr/>
        </p:nvGrpSpPr>
        <p:grpSpPr>
          <a:xfrm>
            <a:off x="442913" y="1905000"/>
            <a:ext cx="3201987" cy="3128963"/>
            <a:chOff x="0" y="0"/>
            <a:chExt cx="2505" cy="2448"/>
          </a:xfrm>
        </p:grpSpPr>
        <p:sp>
          <p:nvSpPr>
            <p:cNvPr id="10244" name="椭圆 10243"/>
            <p:cNvSpPr/>
            <p:nvPr/>
          </p:nvSpPr>
          <p:spPr>
            <a:xfrm>
              <a:off x="9" y="1008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v1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10245" name="椭圆 10244"/>
            <p:cNvSpPr/>
            <p:nvPr/>
          </p:nvSpPr>
          <p:spPr>
            <a:xfrm>
              <a:off x="921" y="2064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t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10246" name="椭圆 10245"/>
            <p:cNvSpPr/>
            <p:nvPr/>
          </p:nvSpPr>
          <p:spPr>
            <a:xfrm>
              <a:off x="1017" y="0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s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10247" name="椭圆 10246"/>
            <p:cNvSpPr/>
            <p:nvPr/>
          </p:nvSpPr>
          <p:spPr>
            <a:xfrm>
              <a:off x="2121" y="1056"/>
              <a:ext cx="384" cy="384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v2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10248" name="直接连接符 10247"/>
            <p:cNvSpPr/>
            <p:nvPr/>
          </p:nvSpPr>
          <p:spPr>
            <a:xfrm flipH="1">
              <a:off x="393" y="336"/>
              <a:ext cx="624" cy="672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249" name="直接连接符 10248"/>
            <p:cNvSpPr/>
            <p:nvPr/>
          </p:nvSpPr>
          <p:spPr>
            <a:xfrm>
              <a:off x="393" y="1152"/>
              <a:ext cx="1728" cy="96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50" name="直接连接符 10249"/>
            <p:cNvSpPr/>
            <p:nvPr/>
          </p:nvSpPr>
          <p:spPr>
            <a:xfrm>
              <a:off x="1353" y="336"/>
              <a:ext cx="816" cy="720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51" name="直接连接符 10250"/>
            <p:cNvSpPr/>
            <p:nvPr/>
          </p:nvSpPr>
          <p:spPr>
            <a:xfrm flipH="1">
              <a:off x="1353" y="1440"/>
              <a:ext cx="816" cy="672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52" name="直接连接符 10251"/>
            <p:cNvSpPr/>
            <p:nvPr/>
          </p:nvSpPr>
          <p:spPr>
            <a:xfrm>
              <a:off x="297" y="1440"/>
              <a:ext cx="576" cy="624"/>
            </a:xfrm>
            <a:prstGeom prst="line">
              <a:avLst/>
            </a:prstGeom>
            <a:ln w="2857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0253" name="文本框 10252"/>
            <p:cNvSpPr txBox="1"/>
            <p:nvPr/>
          </p:nvSpPr>
          <p:spPr>
            <a:xfrm>
              <a:off x="922" y="864"/>
              <a:ext cx="512" cy="6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</a:rPr>
                <a:t>(2,2)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10254" name="文本框 10253"/>
            <p:cNvSpPr txBox="1"/>
            <p:nvPr/>
          </p:nvSpPr>
          <p:spPr>
            <a:xfrm>
              <a:off x="288" y="266"/>
              <a:ext cx="59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(4,4)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10255" name="文本框 10254"/>
            <p:cNvSpPr txBox="1"/>
            <p:nvPr/>
          </p:nvSpPr>
          <p:spPr>
            <a:xfrm>
              <a:off x="0" y="1658"/>
              <a:ext cx="599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(2,4)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10256" name="文本框 10255"/>
            <p:cNvSpPr txBox="1"/>
            <p:nvPr/>
          </p:nvSpPr>
          <p:spPr>
            <a:xfrm>
              <a:off x="1872" y="314"/>
              <a:ext cx="598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(0,3)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10257" name="文本框 10256"/>
            <p:cNvSpPr txBox="1"/>
            <p:nvPr/>
          </p:nvSpPr>
          <p:spPr>
            <a:xfrm>
              <a:off x="1776" y="1802"/>
              <a:ext cx="599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(2,2)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</p:grpSp>
      <p:sp>
        <p:nvSpPr>
          <p:cNvPr id="10258" name="椭圆 10257"/>
          <p:cNvSpPr/>
          <p:nvPr/>
        </p:nvSpPr>
        <p:spPr>
          <a:xfrm>
            <a:off x="3902075" y="3255963"/>
            <a:ext cx="490538" cy="490537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v1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0259" name="椭圆 10258"/>
          <p:cNvSpPr/>
          <p:nvPr/>
        </p:nvSpPr>
        <p:spPr>
          <a:xfrm>
            <a:off x="5068888" y="4605338"/>
            <a:ext cx="490537" cy="490537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0260" name="椭圆 10259"/>
          <p:cNvSpPr/>
          <p:nvPr/>
        </p:nvSpPr>
        <p:spPr>
          <a:xfrm>
            <a:off x="5191125" y="1966913"/>
            <a:ext cx="490538" cy="490537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s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0261" name="椭圆 10260"/>
          <p:cNvSpPr/>
          <p:nvPr/>
        </p:nvSpPr>
        <p:spPr>
          <a:xfrm>
            <a:off x="6602413" y="3316288"/>
            <a:ext cx="490537" cy="490537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v2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0262" name="文本框 10261"/>
          <p:cNvSpPr txBox="1"/>
          <p:nvPr/>
        </p:nvSpPr>
        <p:spPr>
          <a:xfrm>
            <a:off x="3890963" y="4086225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0263" name="文本框 10262"/>
          <p:cNvSpPr txBox="1"/>
          <p:nvPr/>
        </p:nvSpPr>
        <p:spPr>
          <a:xfrm>
            <a:off x="6223000" y="2457450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3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0264" name="文本框 10263"/>
          <p:cNvSpPr txBox="1"/>
          <p:nvPr/>
        </p:nvSpPr>
        <p:spPr>
          <a:xfrm>
            <a:off x="6161088" y="4270375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0265" name="曲线连接符 10264"/>
          <p:cNvCxnSpPr>
            <a:stCxn id="10258" idx="7"/>
            <a:endCxn id="10260" idx="4"/>
          </p:cNvCxnSpPr>
          <p:nvPr/>
        </p:nvCxnSpPr>
        <p:spPr>
          <a:xfrm rot="16200000">
            <a:off x="4443413" y="2335213"/>
            <a:ext cx="869950" cy="1114425"/>
          </a:xfrm>
          <a:prstGeom prst="curvedConnector3">
            <a:avLst>
              <a:gd name="adj1" fmla="val 54116"/>
            </a:avLst>
          </a:prstGeom>
          <a:ln w="25400" cap="flat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0266" name="文本框 10265"/>
          <p:cNvSpPr txBox="1"/>
          <p:nvPr/>
        </p:nvSpPr>
        <p:spPr>
          <a:xfrm>
            <a:off x="4687888" y="2825750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4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0267" name="曲线连接符 10266"/>
          <p:cNvCxnSpPr>
            <a:stCxn id="10261" idx="2"/>
            <a:endCxn id="10258" idx="6"/>
          </p:cNvCxnSpPr>
          <p:nvPr/>
        </p:nvCxnSpPr>
        <p:spPr>
          <a:xfrm rot="10800000">
            <a:off x="4392613" y="3500438"/>
            <a:ext cx="2209800" cy="61912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0268" name="文本框 10267"/>
          <p:cNvSpPr txBox="1"/>
          <p:nvPr/>
        </p:nvSpPr>
        <p:spPr>
          <a:xfrm>
            <a:off x="5413375" y="3165475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0269" name="曲线连接符 10268"/>
          <p:cNvCxnSpPr>
            <a:stCxn id="10258" idx="3"/>
            <a:endCxn id="10259" idx="2"/>
          </p:cNvCxnSpPr>
          <p:nvPr/>
        </p:nvCxnSpPr>
        <p:spPr>
          <a:xfrm rot="-5400000" flipH="1">
            <a:off x="3933825" y="3714750"/>
            <a:ext cx="1174750" cy="1095375"/>
          </a:xfrm>
          <a:prstGeom prst="curvedConnector2">
            <a:avLst/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10270" name="曲线连接符 10269"/>
          <p:cNvCxnSpPr>
            <a:stCxn id="10259" idx="0"/>
            <a:endCxn id="10258" idx="5"/>
          </p:cNvCxnSpPr>
          <p:nvPr/>
        </p:nvCxnSpPr>
        <p:spPr>
          <a:xfrm rot="-16200000" flipH="1">
            <a:off x="4351338" y="3643313"/>
            <a:ext cx="930275" cy="992187"/>
          </a:xfrm>
          <a:prstGeom prst="curvedConnector3">
            <a:avLst>
              <a:gd name="adj1" fmla="val 46153"/>
            </a:avLst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0271" name="文本框 10270"/>
          <p:cNvSpPr txBox="1"/>
          <p:nvPr/>
        </p:nvSpPr>
        <p:spPr>
          <a:xfrm>
            <a:off x="4616450" y="3840163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0272" name="曲线连接符 10271"/>
          <p:cNvCxnSpPr>
            <a:stCxn id="10259" idx="6"/>
            <a:endCxn id="10261" idx="5"/>
          </p:cNvCxnSpPr>
          <p:nvPr/>
        </p:nvCxnSpPr>
        <p:spPr>
          <a:xfrm flipV="1">
            <a:off x="5559425" y="3735388"/>
            <a:ext cx="1462088" cy="1114425"/>
          </a:xfrm>
          <a:prstGeom prst="curvedConnector2">
            <a:avLst/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10273" name="曲线连接符 10272"/>
          <p:cNvCxnSpPr>
            <a:stCxn id="10260" idx="6"/>
            <a:endCxn id="10261" idx="2"/>
          </p:cNvCxnSpPr>
          <p:nvPr/>
        </p:nvCxnSpPr>
        <p:spPr>
          <a:xfrm>
            <a:off x="5681663" y="2212975"/>
            <a:ext cx="920750" cy="1349375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0274" name="文本框 10273"/>
          <p:cNvSpPr txBox="1"/>
          <p:nvPr/>
        </p:nvSpPr>
        <p:spPr>
          <a:xfrm>
            <a:off x="323850" y="476250"/>
            <a:ext cx="2232025" cy="822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zh-CN" altLang="en-US" b="1">
                <a:latin typeface="Times New Roman" panose="02020603050405020304" pitchFamily="2" charset="0"/>
              </a:rPr>
              <a:t>原网络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2" charset="0"/>
              </a:rPr>
              <a:t>(a,b)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表示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2" charset="0"/>
              </a:rPr>
              <a:t>(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流量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2" charset="0"/>
              </a:rPr>
              <a:t>f,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2" charset="0"/>
              </a:rPr>
              <a:t>容量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2" charset="0"/>
              </a:rPr>
              <a:t>c)</a:t>
            </a:r>
            <a:endParaRPr lang="en-US" altLang="zh-CN" b="1">
              <a:solidFill>
                <a:schemeClr val="tx2"/>
              </a:solidFill>
              <a:latin typeface="Times New Roman" panose="02020603050405020304" pitchFamily="2" charset="0"/>
            </a:endParaRPr>
          </a:p>
        </p:txBody>
      </p:sp>
      <p:sp>
        <p:nvSpPr>
          <p:cNvPr id="10275" name="文本框 10274"/>
          <p:cNvSpPr txBox="1"/>
          <p:nvPr/>
        </p:nvSpPr>
        <p:spPr>
          <a:xfrm>
            <a:off x="2627313" y="5013325"/>
            <a:ext cx="6202362" cy="15525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zh-CN" altLang="en-US" b="1">
                <a:latin typeface="Times New Roman" panose="02020603050405020304" pitchFamily="2" charset="0"/>
              </a:rPr>
              <a:t>残量网络（如果网络中一条边的容量为</a:t>
            </a:r>
            <a:r>
              <a:rPr lang="en-US" altLang="zh-CN" b="1">
                <a:latin typeface="Times New Roman" panose="02020603050405020304" pitchFamily="2" charset="0"/>
              </a:rPr>
              <a:t>0,</a:t>
            </a:r>
            <a:r>
              <a:rPr lang="zh-CN" altLang="en-US" b="1">
                <a:latin typeface="Times New Roman" panose="02020603050405020304" pitchFamily="2" charset="0"/>
              </a:rPr>
              <a:t>则认为这条边不在残量网络中。</a:t>
            </a:r>
            <a:r>
              <a:rPr lang="en-US" altLang="zh-CN" b="1">
                <a:latin typeface="Times New Roman" panose="02020603050405020304" pitchFamily="2" charset="0"/>
              </a:rPr>
              <a:t>r(s,v1)=0,</a:t>
            </a:r>
            <a:r>
              <a:rPr lang="zh-CN" altLang="en-US" b="1">
                <a:latin typeface="Times New Roman" panose="02020603050405020304" pitchFamily="2" charset="0"/>
              </a:rPr>
              <a:t>所以就不画出来了。另外举个例子：</a:t>
            </a:r>
            <a:r>
              <a:rPr lang="en-US" altLang="zh-CN" b="1">
                <a:latin typeface="Times New Roman" panose="02020603050405020304" pitchFamily="2" charset="0"/>
              </a:rPr>
              <a:t>r(v1,s) = c(v1,s) – f(v1,s) = 0 – (-f(s,v1)) = f(s,v1) = 4.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0276" name="文本框 10275"/>
          <p:cNvSpPr txBox="1"/>
          <p:nvPr/>
        </p:nvSpPr>
        <p:spPr>
          <a:xfrm>
            <a:off x="609600" y="1524000"/>
            <a:ext cx="638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>
                <a:latin typeface="Times New Roman" panose="02020603050405020304" pitchFamily="2" charset="0"/>
              </a:rPr>
              <a:t>图</a:t>
            </a:r>
            <a:r>
              <a:rPr lang="en-US" altLang="zh-CN">
                <a:latin typeface="Times New Roman" panose="02020603050405020304" pitchFamily="2" charset="0"/>
              </a:rPr>
              <a:t>1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0277" name="文本框 10276"/>
          <p:cNvSpPr txBox="1"/>
          <p:nvPr/>
        </p:nvSpPr>
        <p:spPr>
          <a:xfrm>
            <a:off x="7092950" y="1412875"/>
            <a:ext cx="638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>
                <a:latin typeface="Times New Roman" panose="02020603050405020304" pitchFamily="2" charset="0"/>
              </a:rPr>
              <a:t>图</a:t>
            </a:r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/>
          </p:cNvSpPr>
          <p:nvPr>
            <p:ph type="title" idx="4294967295"/>
          </p:nvPr>
        </p:nvSpPr>
        <p:spPr>
          <a:xfrm>
            <a:off x="1295400" y="541338"/>
            <a:ext cx="7848600" cy="519112"/>
          </a:xfrm>
          <a:ln/>
        </p:spPr>
        <p:txBody>
          <a:bodyPr wrap="square" anchor="ctr">
            <a:spAutoFit/>
          </a:bodyPr>
          <a:p>
            <a:pPr algn="l"/>
            <a:r>
              <a:rPr lang="zh-CN" altLang="en-US" sz="2800"/>
              <a:t>图例</a:t>
            </a:r>
            <a:r>
              <a:rPr lang="en-US" altLang="zh-CN" sz="2800"/>
              <a:t>:z</a:t>
            </a:r>
            <a:r>
              <a:rPr lang="zh-CN" altLang="en-US" sz="2800"/>
              <a:t>被检查并被提到列表首部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75779" name="直接连接符 75778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5780" name="直接连接符 75779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5781" name="直接连接符 75780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5782" name="直接连接符 75781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5783" name="直接连接符 75782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5784" name="直接连接符 75783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5785" name="椭圆 75784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-20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5786" name="椭圆 75785"/>
          <p:cNvSpPr/>
          <p:nvPr/>
        </p:nvSpPr>
        <p:spPr>
          <a:xfrm>
            <a:off x="2438400" y="5181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x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5787" name="椭圆 75786"/>
          <p:cNvSpPr/>
          <p:nvPr/>
        </p:nvSpPr>
        <p:spPr>
          <a:xfrm>
            <a:off x="4191000" y="1447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y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5788" name="椭圆 75787"/>
          <p:cNvSpPr/>
          <p:nvPr/>
        </p:nvSpPr>
        <p:spPr>
          <a:xfrm>
            <a:off x="5715000" y="5181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z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5789" name="椭圆 75788"/>
          <p:cNvSpPr/>
          <p:nvPr/>
        </p:nvSpPr>
        <p:spPr>
          <a:xfrm>
            <a:off x="71628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20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75790" name="文本框 75789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6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5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4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3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1</a:t>
            </a:r>
            <a:endParaRPr lang="en-US" altLang="zh-CN">
              <a:latin typeface="Times New Roman" panose="02020603050405020304" pitchFamily="2" charset="0"/>
            </a:endParaRPr>
          </a:p>
          <a:p>
            <a:endParaRPr lang="en-US" altLang="zh-CN">
              <a:latin typeface="Times New Roman" panose="02020603050405020304" pitchFamily="2" charset="0"/>
            </a:endParaRPr>
          </a:p>
          <a:p>
            <a:r>
              <a:rPr lang="en-US" altLang="zh-CN">
                <a:latin typeface="Times New Roman" panose="02020603050405020304" pitchFamily="2" charset="0"/>
              </a:rPr>
              <a:t>0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75791" name="曲线连接符 75790"/>
          <p:cNvCxnSpPr>
            <a:stCxn id="75785" idx="4"/>
            <a:endCxn id="75786" idx="0"/>
          </p:cNvCxnSpPr>
          <p:nvPr/>
        </p:nvCxnSpPr>
        <p:spPr>
          <a:xfrm rot="-5400000" flipH="1">
            <a:off x="1066800" y="3467100"/>
            <a:ext cx="2286000" cy="11430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5792" name="曲线连接符 75791"/>
          <p:cNvCxnSpPr>
            <a:stCxn id="75785" idx="5"/>
            <a:endCxn id="75787" idx="0"/>
          </p:cNvCxnSpPr>
          <p:nvPr/>
        </p:nvCxnSpPr>
        <p:spPr>
          <a:xfrm rot="5400000" flipH="1" flipV="1">
            <a:off x="2533650" y="795338"/>
            <a:ext cx="1347788" cy="2652712"/>
          </a:xfrm>
          <a:prstGeom prst="curvedConnector5">
            <a:avLst>
              <a:gd name="adj1" fmla="val -24380"/>
              <a:gd name="adj2" fmla="val 45421"/>
              <a:gd name="adj3" fmla="val 116963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5793" name="曲线连接符 75792"/>
          <p:cNvCxnSpPr>
            <a:stCxn id="75786" idx="6"/>
            <a:endCxn id="75787" idx="2"/>
          </p:cNvCxnSpPr>
          <p:nvPr/>
        </p:nvCxnSpPr>
        <p:spPr>
          <a:xfrm flipV="1">
            <a:off x="3124200" y="1790700"/>
            <a:ext cx="1066800" cy="3733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5794" name="曲线连接符 75793"/>
          <p:cNvCxnSpPr>
            <a:stCxn id="75787" idx="6"/>
            <a:endCxn id="75788" idx="2"/>
          </p:cNvCxnSpPr>
          <p:nvPr/>
        </p:nvCxnSpPr>
        <p:spPr>
          <a:xfrm>
            <a:off x="4876800" y="1790700"/>
            <a:ext cx="838200" cy="3733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5795" name="曲线连接符 75794"/>
          <p:cNvCxnSpPr>
            <a:stCxn id="75788" idx="6"/>
            <a:endCxn id="75789" idx="2"/>
          </p:cNvCxnSpPr>
          <p:nvPr/>
        </p:nvCxnSpPr>
        <p:spPr>
          <a:xfrm>
            <a:off x="6400800" y="5524500"/>
            <a:ext cx="762000" cy="685800"/>
          </a:xfrm>
          <a:prstGeom prst="curvedConnector3">
            <a:avLst>
              <a:gd name="adj1" fmla="val 75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5796" name="曲线连接符 75795"/>
          <p:cNvCxnSpPr>
            <a:stCxn id="75788" idx="0"/>
            <a:endCxn id="75786" idx="7"/>
          </p:cNvCxnSpPr>
          <p:nvPr/>
        </p:nvCxnSpPr>
        <p:spPr>
          <a:xfrm rot="16200000" flipH="1" flipV="1">
            <a:off x="4491038" y="3714750"/>
            <a:ext cx="100012" cy="3033713"/>
          </a:xfrm>
          <a:prstGeom prst="curvedConnector3">
            <a:avLst>
              <a:gd name="adj1" fmla="val -228569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75797" name="曲线连接符 75796"/>
          <p:cNvCxnSpPr>
            <a:stCxn id="75786" idx="6"/>
            <a:endCxn id="75789" idx="2"/>
          </p:cNvCxnSpPr>
          <p:nvPr/>
        </p:nvCxnSpPr>
        <p:spPr>
          <a:xfrm>
            <a:off x="3124200" y="5524500"/>
            <a:ext cx="4038600" cy="685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75798" name="文本框 75797"/>
          <p:cNvSpPr txBox="1"/>
          <p:nvPr/>
        </p:nvSpPr>
        <p:spPr>
          <a:xfrm>
            <a:off x="990600" y="4038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(12/12)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5799" name="文本框 75798"/>
          <p:cNvSpPr txBox="1"/>
          <p:nvPr/>
        </p:nvSpPr>
        <p:spPr>
          <a:xfrm>
            <a:off x="2209800" y="2971800"/>
            <a:ext cx="925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(8/14)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5800" name="文本框 75799"/>
          <p:cNvSpPr txBox="1"/>
          <p:nvPr/>
        </p:nvSpPr>
        <p:spPr>
          <a:xfrm>
            <a:off x="3810000" y="5562600"/>
            <a:ext cx="1077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(12/16)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5801" name="文本框 75800"/>
          <p:cNvSpPr txBox="1"/>
          <p:nvPr/>
        </p:nvSpPr>
        <p:spPr>
          <a:xfrm>
            <a:off x="4038600" y="4495800"/>
            <a:ext cx="773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(0/7)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5802" name="文本框 75801"/>
          <p:cNvSpPr txBox="1"/>
          <p:nvPr/>
        </p:nvSpPr>
        <p:spPr>
          <a:xfrm>
            <a:off x="3581400" y="34290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(0,5)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5803" name="文本框 75802"/>
          <p:cNvSpPr txBox="1"/>
          <p:nvPr/>
        </p:nvSpPr>
        <p:spPr>
          <a:xfrm>
            <a:off x="5257800" y="26670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(8,8)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75804" name="文本框 75803"/>
          <p:cNvSpPr txBox="1"/>
          <p:nvPr/>
        </p:nvSpPr>
        <p:spPr>
          <a:xfrm>
            <a:off x="6705600" y="5181600"/>
            <a:ext cx="917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(8,10)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graphicFrame>
        <p:nvGraphicFramePr>
          <p:cNvPr id="75805" name="表格 75804"/>
          <p:cNvGraphicFramePr/>
          <p:nvPr/>
        </p:nvGraphicFramePr>
        <p:xfrm>
          <a:off x="0" y="0"/>
          <a:ext cx="1143000" cy="1839913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L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N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76801"/>
          <p:cNvSpPr>
            <a:spLocks noGrp="1"/>
          </p:cNvSpPr>
          <p:nvPr>
            <p:ph type="title" idx="4294967295"/>
          </p:nvPr>
        </p:nvSpPr>
        <p:spPr>
          <a:xfrm>
            <a:off x="1295400" y="115888"/>
            <a:ext cx="7848600" cy="1373187"/>
          </a:xfrm>
          <a:ln/>
        </p:spPr>
        <p:txBody>
          <a:bodyPr wrap="square" anchor="ctr">
            <a:spAutoFit/>
          </a:bodyPr>
          <a:p>
            <a:pPr algn="l"/>
            <a:r>
              <a:rPr lang="zh-CN" altLang="en-US" sz="2800"/>
              <a:t>图例</a:t>
            </a:r>
            <a:r>
              <a:rPr lang="en-US" altLang="zh-CN" sz="2800"/>
              <a:t>:u</a:t>
            </a:r>
            <a:r>
              <a:rPr lang="zh-CN" altLang="en-US" sz="2800"/>
              <a:t>指针从</a:t>
            </a:r>
            <a:r>
              <a:rPr lang="en-US" altLang="zh-CN" sz="2800"/>
              <a:t>y</a:t>
            </a:r>
            <a:r>
              <a:rPr lang="zh-CN" altLang="en-US" sz="2800"/>
              <a:t>开始向后移动</a:t>
            </a:r>
            <a:r>
              <a:rPr lang="en-US" altLang="zh-CN" sz="2800"/>
              <a:t>,</a:t>
            </a:r>
            <a:r>
              <a:rPr lang="zh-CN" altLang="en-US" sz="2800"/>
              <a:t>直到队尾也没有发现可以检查的结点</a:t>
            </a:r>
            <a:r>
              <a:rPr lang="en-US" altLang="zh-CN" sz="2800"/>
              <a:t>(</a:t>
            </a:r>
            <a:r>
              <a:rPr lang="zh-CN" altLang="en-US" sz="2800"/>
              <a:t>只有溢出的结点才能被检查</a:t>
            </a:r>
            <a:r>
              <a:rPr lang="en-US" altLang="zh-CN" sz="2800"/>
              <a:t>).</a:t>
            </a:r>
            <a:r>
              <a:rPr lang="zh-CN" altLang="en-US" sz="2800"/>
              <a:t>算法结束</a:t>
            </a:r>
            <a:r>
              <a:rPr lang="en-US" altLang="zh-CN" sz="2800"/>
              <a:t>.</a:t>
            </a:r>
            <a:endParaRPr lang="en-US" altLang="zh-CN" sz="2800"/>
          </a:p>
        </p:txBody>
      </p:sp>
      <p:grpSp>
        <p:nvGrpSpPr>
          <p:cNvPr id="76803" name="组合 76802"/>
          <p:cNvGrpSpPr/>
          <p:nvPr/>
        </p:nvGrpSpPr>
        <p:grpSpPr>
          <a:xfrm>
            <a:off x="609600" y="1447800"/>
            <a:ext cx="7924800" cy="5105400"/>
            <a:chOff x="0" y="0"/>
            <a:chExt cx="4992" cy="3216"/>
          </a:xfrm>
        </p:grpSpPr>
        <p:sp>
          <p:nvSpPr>
            <p:cNvPr id="76804" name="直接连接符 76803"/>
            <p:cNvSpPr/>
            <p:nvPr/>
          </p:nvSpPr>
          <p:spPr>
            <a:xfrm>
              <a:off x="0" y="2544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05" name="直接连接符 76804"/>
            <p:cNvSpPr/>
            <p:nvPr/>
          </p:nvSpPr>
          <p:spPr>
            <a:xfrm>
              <a:off x="0" y="2064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06" name="直接连接符 76805"/>
            <p:cNvSpPr/>
            <p:nvPr/>
          </p:nvSpPr>
          <p:spPr>
            <a:xfrm>
              <a:off x="0" y="240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07" name="直接连接符 76806"/>
            <p:cNvSpPr/>
            <p:nvPr/>
          </p:nvSpPr>
          <p:spPr>
            <a:xfrm>
              <a:off x="0" y="720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08" name="直接连接符 76807"/>
            <p:cNvSpPr/>
            <p:nvPr/>
          </p:nvSpPr>
          <p:spPr>
            <a:xfrm>
              <a:off x="0" y="1152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09" name="直接连接符 76808"/>
            <p:cNvSpPr/>
            <p:nvPr/>
          </p:nvSpPr>
          <p:spPr>
            <a:xfrm>
              <a:off x="0" y="1584"/>
              <a:ext cx="4992" cy="0"/>
            </a:xfrm>
            <a:prstGeom prst="line">
              <a:avLst/>
            </a:prstGeom>
            <a:ln w="38100" cap="flat" cmpd="sng">
              <a:pattFill prst="dk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0" name="椭圆 76809"/>
            <p:cNvSpPr/>
            <p:nvPr/>
          </p:nvSpPr>
          <p:spPr>
            <a:xfrm>
              <a:off x="432" y="480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S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-20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76811" name="椭圆 76810"/>
            <p:cNvSpPr/>
            <p:nvPr/>
          </p:nvSpPr>
          <p:spPr>
            <a:xfrm>
              <a:off x="1152" y="2352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x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0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76812" name="椭圆 76811"/>
            <p:cNvSpPr/>
            <p:nvPr/>
          </p:nvSpPr>
          <p:spPr>
            <a:xfrm>
              <a:off x="2256" y="0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y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0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76813" name="椭圆 76812"/>
            <p:cNvSpPr/>
            <p:nvPr/>
          </p:nvSpPr>
          <p:spPr>
            <a:xfrm>
              <a:off x="3216" y="2352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z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0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76814" name="椭圆 76813"/>
            <p:cNvSpPr/>
            <p:nvPr/>
          </p:nvSpPr>
          <p:spPr>
            <a:xfrm>
              <a:off x="4128" y="2784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t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2" charset="0"/>
                </a:rPr>
                <a:t>20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76815" name="文本框 76814"/>
            <p:cNvSpPr txBox="1"/>
            <p:nvPr/>
          </p:nvSpPr>
          <p:spPr>
            <a:xfrm>
              <a:off x="96" y="96"/>
              <a:ext cx="210" cy="30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6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5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4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3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2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1</a:t>
              </a:r>
              <a:endParaRPr lang="en-US" altLang="zh-CN">
                <a:latin typeface="Times New Roman" panose="02020603050405020304" pitchFamily="2" charset="0"/>
              </a:endParaRPr>
            </a:p>
            <a:p>
              <a:endParaRPr lang="en-US" altLang="zh-CN">
                <a:latin typeface="Times New Roman" panose="02020603050405020304" pitchFamily="2" charset="0"/>
              </a:endParaRPr>
            </a:p>
            <a:p>
              <a:r>
                <a:rPr lang="en-US" altLang="zh-CN">
                  <a:latin typeface="Times New Roman" panose="02020603050405020304" pitchFamily="2" charset="0"/>
                </a:rPr>
                <a:t>0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cxnSp>
          <p:nvCxnSpPr>
            <p:cNvPr id="76816" name="曲线连接符 76815"/>
            <p:cNvCxnSpPr>
              <a:stCxn id="76810" idx="4"/>
              <a:endCxn id="76811" idx="0"/>
            </p:cNvCxnSpPr>
            <p:nvPr/>
          </p:nvCxnSpPr>
          <p:spPr>
            <a:xfrm rot="-5400000" flipH="1">
              <a:off x="288" y="1272"/>
              <a:ext cx="1440" cy="720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76817" name="曲线连接符 76816"/>
            <p:cNvCxnSpPr>
              <a:stCxn id="76810" idx="5"/>
              <a:endCxn id="76812" idx="0"/>
            </p:cNvCxnSpPr>
            <p:nvPr/>
          </p:nvCxnSpPr>
          <p:spPr>
            <a:xfrm rot="5400000" flipH="1" flipV="1">
              <a:off x="1210" y="-411"/>
              <a:ext cx="849" cy="1671"/>
            </a:xfrm>
            <a:prstGeom prst="curvedConnector5">
              <a:avLst>
                <a:gd name="adj1" fmla="val -24380"/>
                <a:gd name="adj2" fmla="val 45421"/>
                <a:gd name="adj3" fmla="val 116963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76818" name="曲线连接符 76817"/>
            <p:cNvCxnSpPr>
              <a:stCxn id="76811" idx="6"/>
              <a:endCxn id="76812" idx="2"/>
            </p:cNvCxnSpPr>
            <p:nvPr/>
          </p:nvCxnSpPr>
          <p:spPr>
            <a:xfrm flipV="1">
              <a:off x="1584" y="216"/>
              <a:ext cx="672" cy="2352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76819" name="曲线连接符 76818"/>
            <p:cNvCxnSpPr>
              <a:stCxn id="76812" idx="6"/>
              <a:endCxn id="76813" idx="2"/>
            </p:cNvCxnSpPr>
            <p:nvPr/>
          </p:nvCxnSpPr>
          <p:spPr>
            <a:xfrm>
              <a:off x="2688" y="216"/>
              <a:ext cx="528" cy="2352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76820" name="曲线连接符 76819"/>
            <p:cNvCxnSpPr>
              <a:stCxn id="76813" idx="6"/>
              <a:endCxn id="76814" idx="2"/>
            </p:cNvCxnSpPr>
            <p:nvPr/>
          </p:nvCxnSpPr>
          <p:spPr>
            <a:xfrm>
              <a:off x="3648" y="2568"/>
              <a:ext cx="480" cy="432"/>
            </a:xfrm>
            <a:prstGeom prst="curvedConnector3">
              <a:avLst>
                <a:gd name="adj1" fmla="val 75000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76821" name="曲线连接符 76820"/>
            <p:cNvCxnSpPr>
              <a:stCxn id="76813" idx="0"/>
              <a:endCxn id="76811" idx="7"/>
            </p:cNvCxnSpPr>
            <p:nvPr/>
          </p:nvCxnSpPr>
          <p:spPr>
            <a:xfrm rot="16200000" flipH="1" flipV="1">
              <a:off x="2443" y="1426"/>
              <a:ext cx="63" cy="1911"/>
            </a:xfrm>
            <a:prstGeom prst="curvedConnector3">
              <a:avLst>
                <a:gd name="adj1" fmla="val -228569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76822" name="曲线连接符 76821"/>
            <p:cNvCxnSpPr>
              <a:stCxn id="76811" idx="6"/>
              <a:endCxn id="76814" idx="2"/>
            </p:cNvCxnSpPr>
            <p:nvPr/>
          </p:nvCxnSpPr>
          <p:spPr>
            <a:xfrm>
              <a:off x="1584" y="2568"/>
              <a:ext cx="2544" cy="432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cxnSp>
        <p:sp>
          <p:nvSpPr>
            <p:cNvPr id="76823" name="文本框 76822"/>
            <p:cNvSpPr txBox="1"/>
            <p:nvPr/>
          </p:nvSpPr>
          <p:spPr>
            <a:xfrm>
              <a:off x="240" y="1632"/>
              <a:ext cx="6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(12/12)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76824" name="文本框 76823"/>
            <p:cNvSpPr txBox="1"/>
            <p:nvPr/>
          </p:nvSpPr>
          <p:spPr>
            <a:xfrm>
              <a:off x="1008" y="960"/>
              <a:ext cx="5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(8/14)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76825" name="文本框 76824"/>
            <p:cNvSpPr txBox="1"/>
            <p:nvPr/>
          </p:nvSpPr>
          <p:spPr>
            <a:xfrm>
              <a:off x="2016" y="2592"/>
              <a:ext cx="6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(12/16)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76826" name="文本框 76825"/>
            <p:cNvSpPr txBox="1"/>
            <p:nvPr/>
          </p:nvSpPr>
          <p:spPr>
            <a:xfrm>
              <a:off x="2160" y="1920"/>
              <a:ext cx="4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(0/7)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76827" name="文本框 76826"/>
            <p:cNvSpPr txBox="1"/>
            <p:nvPr/>
          </p:nvSpPr>
          <p:spPr>
            <a:xfrm>
              <a:off x="1872" y="1248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(0,5)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76828" name="文本框 76827"/>
            <p:cNvSpPr txBox="1"/>
            <p:nvPr/>
          </p:nvSpPr>
          <p:spPr>
            <a:xfrm>
              <a:off x="2928" y="768"/>
              <a:ext cx="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(8,8)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76829" name="文本框 76828"/>
            <p:cNvSpPr txBox="1"/>
            <p:nvPr/>
          </p:nvSpPr>
          <p:spPr>
            <a:xfrm>
              <a:off x="3840" y="2352"/>
              <a:ext cx="5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</a:rPr>
                <a:t>(8,10)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</p:grpSp>
      <p:graphicFrame>
        <p:nvGraphicFramePr>
          <p:cNvPr id="76830" name="表格 76829"/>
          <p:cNvGraphicFramePr/>
          <p:nvPr/>
        </p:nvGraphicFramePr>
        <p:xfrm>
          <a:off x="0" y="0"/>
          <a:ext cx="1143000" cy="1839913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L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N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x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z</a:t>
                      </a: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778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en-US" altLang="zh-CN"/>
              <a:t>relabel-to-front</a:t>
            </a:r>
            <a:r>
              <a:rPr lang="zh-CN" altLang="en-US"/>
              <a:t>的正确性</a:t>
            </a:r>
            <a:endParaRPr lang="zh-CN" altLang="en-US"/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前面我们已经证明了一般预流推进算法的正确性了</a:t>
            </a:r>
            <a:r>
              <a:rPr lang="en-US" altLang="zh-CN"/>
              <a:t>.</a:t>
            </a:r>
            <a:r>
              <a:rPr lang="zh-CN" altLang="en-US"/>
              <a:t>因此</a:t>
            </a:r>
            <a:r>
              <a:rPr lang="en-US" altLang="zh-CN"/>
              <a:t>,</a:t>
            </a:r>
            <a:r>
              <a:rPr lang="zh-CN" altLang="en-US"/>
              <a:t>现在只要证明</a:t>
            </a:r>
            <a:r>
              <a:rPr lang="en-US" altLang="zh-CN"/>
              <a:t>,</a:t>
            </a:r>
            <a:r>
              <a:rPr lang="zh-CN" altLang="en-US"/>
              <a:t>在</a:t>
            </a:r>
            <a:r>
              <a:rPr lang="en-US" altLang="zh-CN"/>
              <a:t>relabel-to-front</a:t>
            </a:r>
            <a:r>
              <a:rPr lang="zh-CN" altLang="en-US"/>
              <a:t>算法结束时</a:t>
            </a:r>
            <a:r>
              <a:rPr lang="en-US" altLang="zh-CN"/>
              <a:t>,</a:t>
            </a:r>
            <a:r>
              <a:rPr lang="zh-CN" altLang="en-US"/>
              <a:t>一般预流推进算法的结束条件也正好被满足</a:t>
            </a:r>
            <a:r>
              <a:rPr lang="en-US" altLang="zh-CN"/>
              <a:t>----</a:t>
            </a:r>
            <a:r>
              <a:rPr lang="zh-CN" altLang="en-US"/>
              <a:t>即没有溢出的结点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78849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11:L</a:t>
            </a:r>
            <a:r>
              <a:rPr lang="zh-CN" altLang="en-US"/>
              <a:t>始终拓扑有序</a:t>
            </a:r>
            <a:endParaRPr lang="zh-CN" altLang="en-US"/>
          </a:p>
        </p:txBody>
      </p:sp>
      <p:sp>
        <p:nvSpPr>
          <p:cNvPr id="78851" name="文本占位符 78850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772400" cy="57150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对于</a:t>
            </a:r>
            <a:r>
              <a:rPr lang="en-US" altLang="zh-CN"/>
              <a:t>G</a:t>
            </a:r>
            <a:r>
              <a:rPr lang="zh-CN" altLang="en-US"/>
              <a:t>上的可行网络</a:t>
            </a:r>
            <a:r>
              <a:rPr lang="en-US" altLang="zh-CN"/>
              <a:t>G</a:t>
            </a:r>
            <a:r>
              <a:rPr lang="en-US" altLang="zh-CN" baseline="-25000"/>
              <a:t>f,h</a:t>
            </a:r>
            <a:r>
              <a:rPr lang="en-US" altLang="zh-CN"/>
              <a:t>,</a:t>
            </a:r>
            <a:r>
              <a:rPr lang="zh-CN" altLang="en-US"/>
              <a:t>列表</a:t>
            </a:r>
            <a:r>
              <a:rPr lang="en-US" altLang="zh-CN"/>
              <a:t>L</a:t>
            </a:r>
            <a:r>
              <a:rPr lang="zh-CN" altLang="en-US"/>
              <a:t>中的结点始终保持拓扑有序性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一开始的时候</a:t>
            </a:r>
            <a:r>
              <a:rPr lang="en-US" altLang="zh-CN"/>
              <a:t>,</a:t>
            </a:r>
            <a:r>
              <a:rPr lang="zh-CN" altLang="en-US"/>
              <a:t>列表中所有结点</a:t>
            </a:r>
            <a:r>
              <a:rPr lang="en-US" altLang="zh-CN"/>
              <a:t>(s,t</a:t>
            </a:r>
            <a:r>
              <a:rPr lang="zh-CN" altLang="en-US"/>
              <a:t>不在列表中</a:t>
            </a:r>
            <a:r>
              <a:rPr lang="en-US" altLang="zh-CN"/>
              <a:t>)</a:t>
            </a:r>
            <a:r>
              <a:rPr lang="zh-CN" altLang="en-US"/>
              <a:t>的高度均为</a:t>
            </a:r>
            <a:r>
              <a:rPr lang="en-US" altLang="zh-CN"/>
              <a:t>0,</a:t>
            </a:r>
            <a:r>
              <a:rPr lang="zh-CN" altLang="en-US"/>
              <a:t>不存在高度差</a:t>
            </a:r>
            <a:r>
              <a:rPr lang="en-US" altLang="zh-CN"/>
              <a:t>,</a:t>
            </a:r>
            <a:r>
              <a:rPr lang="zh-CN" altLang="en-US"/>
              <a:t>所以不存在可行弧</a:t>
            </a:r>
            <a:r>
              <a:rPr lang="en-US" altLang="zh-CN"/>
              <a:t>.</a:t>
            </a:r>
            <a:r>
              <a:rPr lang="zh-CN" altLang="en-US"/>
              <a:t>这时列表显然拓扑有序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一个结点被</a:t>
            </a:r>
            <a:r>
              <a:rPr lang="en-US" altLang="zh-CN"/>
              <a:t>relabel</a:t>
            </a:r>
            <a:r>
              <a:rPr lang="zh-CN" altLang="en-US"/>
              <a:t>之后</a:t>
            </a:r>
            <a:r>
              <a:rPr lang="en-US" altLang="zh-CN"/>
              <a:t>,</a:t>
            </a:r>
            <a:r>
              <a:rPr lang="zh-CN" altLang="en-US"/>
              <a:t>就被提到列表的首部</a:t>
            </a:r>
            <a:r>
              <a:rPr lang="en-US" altLang="zh-CN"/>
              <a:t>.</a:t>
            </a:r>
            <a:r>
              <a:rPr lang="zh-CN" altLang="en-US"/>
              <a:t>根据辅助定理</a:t>
            </a:r>
            <a:r>
              <a:rPr lang="en-US" altLang="zh-CN"/>
              <a:t>11,relabel</a:t>
            </a:r>
            <a:r>
              <a:rPr lang="zh-CN" altLang="en-US"/>
              <a:t>之后没有可行弧进入结点</a:t>
            </a:r>
            <a:r>
              <a:rPr lang="en-US" altLang="zh-CN"/>
              <a:t>,</a:t>
            </a:r>
            <a:r>
              <a:rPr lang="zh-CN" altLang="en-US"/>
              <a:t>但有可行弧离开结点</a:t>
            </a:r>
            <a:r>
              <a:rPr lang="en-US" altLang="zh-CN"/>
              <a:t>,</a:t>
            </a:r>
            <a:r>
              <a:rPr lang="zh-CN" altLang="en-US"/>
              <a:t>所以将结点提到列表首部仍旧使列表满足拓扑有序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推进操作不能创造可行弧</a:t>
            </a:r>
            <a:r>
              <a:rPr lang="en-US" altLang="zh-CN"/>
              <a:t>,</a:t>
            </a:r>
            <a:r>
              <a:rPr lang="zh-CN" altLang="en-US"/>
              <a:t>因此与列表的拓扑有序性无关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7987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ln/>
        </p:spPr>
        <p:txBody>
          <a:bodyPr anchor="ctr">
            <a:spAutoFit/>
          </a:bodyPr>
          <a:p>
            <a:r>
              <a:rPr lang="zh-CN" altLang="en-US"/>
              <a:t>结论</a:t>
            </a:r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79875" name="文本占位符 79874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  <a:ln/>
        </p:spPr>
        <p:txBody>
          <a:bodyPr/>
          <a:p>
            <a:r>
              <a:rPr lang="en-US" altLang="zh-CN" sz="2800">
                <a:solidFill>
                  <a:schemeClr val="tx2"/>
                </a:solidFill>
              </a:rPr>
              <a:t>L</a:t>
            </a:r>
            <a:r>
              <a:rPr lang="zh-CN" altLang="en-US" sz="2800">
                <a:solidFill>
                  <a:schemeClr val="tx2"/>
                </a:solidFill>
              </a:rPr>
              <a:t>中指针</a:t>
            </a:r>
            <a:r>
              <a:rPr lang="en-US" altLang="zh-CN" sz="2800">
                <a:solidFill>
                  <a:schemeClr val="tx2"/>
                </a:solidFill>
              </a:rPr>
              <a:t>u</a:t>
            </a:r>
            <a:r>
              <a:rPr lang="zh-CN" altLang="en-US" sz="2800">
                <a:solidFill>
                  <a:schemeClr val="tx2"/>
                </a:solidFill>
              </a:rPr>
              <a:t>之前的结点全部是非溢出结点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  <a:endParaRPr lang="en-US" altLang="zh-CN" sz="2800">
              <a:solidFill>
                <a:schemeClr val="tx2"/>
              </a:solidFill>
            </a:endParaRPr>
          </a:p>
          <a:p>
            <a:r>
              <a:rPr lang="zh-CN" altLang="en-US" sz="2800"/>
              <a:t>当一个结点被检查之后</a:t>
            </a:r>
            <a:r>
              <a:rPr lang="en-US" altLang="zh-CN" sz="2800"/>
              <a:t>,</a:t>
            </a:r>
            <a:r>
              <a:rPr lang="zh-CN" altLang="en-US" sz="2800"/>
              <a:t>它必定没有赢余</a:t>
            </a:r>
            <a:r>
              <a:rPr lang="en-US" altLang="zh-CN" sz="2800"/>
              <a:t>,</a:t>
            </a:r>
            <a:r>
              <a:rPr lang="zh-CN" altLang="en-US" sz="2800"/>
              <a:t>因此将</a:t>
            </a:r>
            <a:r>
              <a:rPr lang="en-US" altLang="zh-CN" sz="2800"/>
              <a:t>u</a:t>
            </a:r>
            <a:r>
              <a:rPr lang="zh-CN" altLang="en-US" sz="2800"/>
              <a:t>指针后移不影响上面的性质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zh-CN" altLang="en-US" sz="2800"/>
              <a:t>它自己没有赢余了</a:t>
            </a:r>
            <a:r>
              <a:rPr lang="en-US" altLang="zh-CN" sz="2800"/>
              <a:t>,</a:t>
            </a:r>
            <a:r>
              <a:rPr lang="zh-CN" altLang="en-US" sz="2800"/>
              <a:t>但它却可能将赢余推给了别人</a:t>
            </a:r>
            <a:r>
              <a:rPr lang="en-US" altLang="zh-CN" sz="2800"/>
              <a:t>.</a:t>
            </a:r>
            <a:r>
              <a:rPr lang="zh-CN" altLang="en-US" sz="2800"/>
              <a:t>如果推给在</a:t>
            </a:r>
            <a:r>
              <a:rPr lang="en-US" altLang="zh-CN" sz="2800"/>
              <a:t>L</a:t>
            </a:r>
            <a:r>
              <a:rPr lang="zh-CN" altLang="en-US" sz="2800"/>
              <a:t>中位置在它后面的结点不要紧</a:t>
            </a:r>
            <a:r>
              <a:rPr lang="en-US" altLang="zh-CN" sz="2800"/>
              <a:t>.</a:t>
            </a:r>
            <a:r>
              <a:rPr lang="zh-CN" altLang="en-US" sz="2800"/>
              <a:t>但如果它把赢余推给了在自己之前的结点呢</a:t>
            </a:r>
            <a:r>
              <a:rPr lang="en-US" altLang="zh-CN" sz="2800"/>
              <a:t>?</a:t>
            </a:r>
            <a:endParaRPr lang="en-US" altLang="zh-CN" sz="2800"/>
          </a:p>
          <a:p>
            <a:r>
              <a:rPr lang="zh-CN" altLang="en-US" sz="2800"/>
              <a:t>因为</a:t>
            </a:r>
            <a:r>
              <a:rPr lang="en-US" altLang="zh-CN" sz="2800"/>
              <a:t>L</a:t>
            </a:r>
            <a:r>
              <a:rPr lang="zh-CN" altLang="en-US" sz="2800"/>
              <a:t>拓扑有序</a:t>
            </a:r>
            <a:r>
              <a:rPr lang="en-US" altLang="zh-CN" sz="2800"/>
              <a:t>,</a:t>
            </a:r>
            <a:r>
              <a:rPr lang="zh-CN" altLang="en-US" sz="2800"/>
              <a:t>他若把赢余推给了排在自己前面的结点</a:t>
            </a:r>
            <a:r>
              <a:rPr lang="en-US" altLang="zh-CN" sz="2800"/>
              <a:t>,</a:t>
            </a:r>
            <a:r>
              <a:rPr lang="zh-CN" altLang="en-US" sz="2800"/>
              <a:t>则必定发生了</a:t>
            </a:r>
            <a:r>
              <a:rPr lang="en-US" altLang="zh-CN" sz="2800"/>
              <a:t>relabel</a:t>
            </a:r>
            <a:r>
              <a:rPr lang="zh-CN" altLang="en-US" sz="2800"/>
              <a:t>操作</a:t>
            </a:r>
            <a:r>
              <a:rPr lang="en-US" altLang="zh-CN" sz="2800"/>
              <a:t>.</a:t>
            </a:r>
            <a:r>
              <a:rPr lang="zh-CN" altLang="en-US" sz="2800"/>
              <a:t>而如果有</a:t>
            </a:r>
            <a:r>
              <a:rPr lang="en-US" altLang="zh-CN" sz="2800"/>
              <a:t>relabel,</a:t>
            </a:r>
            <a:r>
              <a:rPr lang="zh-CN" altLang="en-US" sz="2800"/>
              <a:t>则它已经被提到列表的首部了</a:t>
            </a:r>
            <a:r>
              <a:rPr lang="en-US" altLang="zh-CN" sz="2800"/>
              <a:t>.</a:t>
            </a:r>
            <a:r>
              <a:rPr lang="zh-CN" altLang="en-US" sz="2800"/>
              <a:t>性质依然满足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zh-CN" altLang="en-US" sz="2800"/>
              <a:t>这就是算法名</a:t>
            </a:r>
            <a:r>
              <a:rPr lang="en-US" altLang="zh-CN" sz="2800"/>
              <a:t>:relabel-to-front</a:t>
            </a:r>
            <a:r>
              <a:rPr lang="zh-CN" altLang="en-US" sz="2800"/>
              <a:t>的由来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808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en-US" altLang="zh-CN"/>
              <a:t>Relabel-to-front</a:t>
            </a:r>
            <a:endParaRPr lang="en-US" altLang="zh-CN"/>
          </a:p>
        </p:txBody>
      </p:sp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根据一般的预流推进算法</a:t>
            </a:r>
            <a:r>
              <a:rPr lang="en-US" altLang="zh-CN"/>
              <a:t>,</a:t>
            </a:r>
            <a:r>
              <a:rPr lang="zh-CN" altLang="en-US"/>
              <a:t>当没有溢出结点时算法就结束并得到一个最大流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而</a:t>
            </a:r>
            <a:r>
              <a:rPr lang="en-US" altLang="zh-CN"/>
              <a:t>relabel-to-front</a:t>
            </a:r>
            <a:r>
              <a:rPr lang="zh-CN" altLang="en-US"/>
              <a:t>算法的结束条件是</a:t>
            </a:r>
            <a:r>
              <a:rPr lang="en-US" altLang="zh-CN"/>
              <a:t>u</a:t>
            </a:r>
            <a:r>
              <a:rPr lang="zh-CN" altLang="en-US"/>
              <a:t>指针指向</a:t>
            </a:r>
            <a:r>
              <a:rPr lang="en-US" altLang="zh-CN"/>
              <a:t>L</a:t>
            </a:r>
            <a:r>
              <a:rPr lang="zh-CN" altLang="en-US"/>
              <a:t>队列尾部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根据辅助定理</a:t>
            </a:r>
            <a:r>
              <a:rPr lang="en-US" altLang="zh-CN"/>
              <a:t>12,u</a:t>
            </a:r>
            <a:r>
              <a:rPr lang="zh-CN" altLang="en-US"/>
              <a:t>以前的结点均非溢出结点</a:t>
            </a:r>
            <a:r>
              <a:rPr lang="en-US" altLang="zh-CN"/>
              <a:t>.</a:t>
            </a:r>
            <a:r>
              <a:rPr lang="zh-CN" altLang="en-US"/>
              <a:t>所以当</a:t>
            </a:r>
            <a:r>
              <a:rPr lang="en-US" altLang="zh-CN"/>
              <a:t>u</a:t>
            </a:r>
            <a:r>
              <a:rPr lang="zh-CN" altLang="en-US"/>
              <a:t>指向尾部时</a:t>
            </a:r>
            <a:r>
              <a:rPr lang="en-US" altLang="zh-CN"/>
              <a:t>,</a:t>
            </a:r>
            <a:r>
              <a:rPr lang="zh-CN" altLang="en-US"/>
              <a:t>所有的结点均没有溢出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另外可以证明</a:t>
            </a:r>
            <a:r>
              <a:rPr lang="en-US" altLang="zh-CN"/>
              <a:t>,</a:t>
            </a:r>
            <a:r>
              <a:rPr lang="zh-CN" altLang="en-US"/>
              <a:t>算法的复杂度为</a:t>
            </a:r>
            <a:r>
              <a:rPr lang="en-US" altLang="zh-CN"/>
              <a:t>O(n^3).</a:t>
            </a:r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819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en-US" altLang="zh-CN"/>
              <a:t>Highest-relabel</a:t>
            </a:r>
            <a:endParaRPr lang="en-US" altLang="zh-CN"/>
          </a:p>
        </p:txBody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还可以改进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经验表明</a:t>
            </a:r>
            <a:r>
              <a:rPr lang="en-US" altLang="zh-CN"/>
              <a:t>,</a:t>
            </a:r>
            <a:r>
              <a:rPr lang="zh-CN" altLang="en-US"/>
              <a:t>总是检查高度标号最大的结点，会有比较好的效率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于是对</a:t>
            </a:r>
            <a:r>
              <a:rPr lang="en-US" altLang="zh-CN"/>
              <a:t>Relabel-to-front</a:t>
            </a:r>
            <a:r>
              <a:rPr lang="zh-CN" altLang="en-US"/>
              <a:t>进行了一点小修改</a:t>
            </a:r>
            <a:r>
              <a:rPr lang="en-US" altLang="zh-CN"/>
              <a:t>,</a:t>
            </a:r>
            <a:r>
              <a:rPr lang="zh-CN" altLang="en-US"/>
              <a:t>得到了</a:t>
            </a:r>
            <a:r>
              <a:rPr lang="en-US" altLang="zh-CN"/>
              <a:t>highest-relabel</a:t>
            </a:r>
            <a:r>
              <a:rPr lang="zh-CN" altLang="en-US"/>
              <a:t>算法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829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分块的</a:t>
            </a:r>
            <a:r>
              <a:rPr lang="en-US" altLang="zh-CN"/>
              <a:t>L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5257800"/>
          </a:xfrm>
          <a:ln/>
        </p:spPr>
        <p:txBody>
          <a:bodyPr/>
          <a:p>
            <a:r>
              <a:rPr lang="zh-CN" altLang="en-US"/>
              <a:t>可以证明</a:t>
            </a:r>
            <a:r>
              <a:rPr lang="en-US" altLang="zh-CN"/>
              <a:t>,</a:t>
            </a:r>
            <a:r>
              <a:rPr lang="zh-CN" altLang="en-US"/>
              <a:t>任意结点的最大的距离标号为</a:t>
            </a:r>
            <a:r>
              <a:rPr lang="en-US" altLang="zh-CN"/>
              <a:t>2n-1.</a:t>
            </a:r>
            <a:endParaRPr lang="en-US" altLang="zh-CN"/>
          </a:p>
          <a:p>
            <a:r>
              <a:rPr lang="zh-CN" altLang="en-US">
                <a:solidFill>
                  <a:schemeClr val="tx2"/>
                </a:solidFill>
              </a:rPr>
              <a:t>将</a:t>
            </a:r>
            <a:r>
              <a:rPr lang="en-US" altLang="zh-CN">
                <a:solidFill>
                  <a:schemeClr val="tx2"/>
                </a:solidFill>
              </a:rPr>
              <a:t>L</a:t>
            </a:r>
            <a:r>
              <a:rPr lang="zh-CN" altLang="en-US">
                <a:solidFill>
                  <a:schemeClr val="tx2"/>
                </a:solidFill>
              </a:rPr>
              <a:t>列表分成</a:t>
            </a:r>
            <a:r>
              <a:rPr lang="en-US" altLang="zh-CN">
                <a:solidFill>
                  <a:schemeClr val="tx2"/>
                </a:solidFill>
              </a:rPr>
              <a:t>2n</a:t>
            </a:r>
            <a:r>
              <a:rPr lang="zh-CN" altLang="en-US">
                <a:solidFill>
                  <a:schemeClr val="tx2"/>
                </a:solidFill>
              </a:rPr>
              <a:t>个块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第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块保存所有高度为</a:t>
            </a:r>
            <a:r>
              <a:rPr lang="en-US" altLang="zh-CN">
                <a:solidFill>
                  <a:schemeClr val="tx2"/>
                </a:solidFill>
              </a:rPr>
              <a:t>0</a:t>
            </a:r>
            <a:r>
              <a:rPr lang="zh-CN" altLang="en-US">
                <a:solidFill>
                  <a:schemeClr val="tx2"/>
                </a:solidFill>
              </a:rPr>
              <a:t>的点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第</a:t>
            </a:r>
            <a:r>
              <a:rPr lang="en-US" altLang="zh-CN">
                <a:solidFill>
                  <a:schemeClr val="tx2"/>
                </a:solidFill>
              </a:rPr>
              <a:t>i+1</a:t>
            </a:r>
            <a:r>
              <a:rPr lang="zh-CN" altLang="en-US">
                <a:solidFill>
                  <a:schemeClr val="tx2"/>
                </a:solidFill>
              </a:rPr>
              <a:t>块保存高度为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zh-CN" altLang="en-US">
                <a:solidFill>
                  <a:schemeClr val="tx2"/>
                </a:solidFill>
              </a:rPr>
              <a:t>的所有结点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/>
              <a:t>从最后一块开始往前找</a:t>
            </a:r>
            <a:r>
              <a:rPr lang="en-US" altLang="zh-CN"/>
              <a:t>,</a:t>
            </a:r>
            <a:r>
              <a:rPr lang="zh-CN" altLang="en-US"/>
              <a:t>发现一个不为空的块就把这个块里的结点全部检查掉</a:t>
            </a:r>
            <a:r>
              <a:rPr lang="en-US" altLang="zh-CN"/>
              <a:t>.</a:t>
            </a:r>
            <a:r>
              <a:rPr lang="zh-CN" altLang="en-US"/>
              <a:t>如果有元素被重标号了</a:t>
            </a:r>
            <a:r>
              <a:rPr lang="en-US" altLang="zh-CN"/>
              <a:t>,</a:t>
            </a:r>
            <a:r>
              <a:rPr lang="zh-CN" altLang="en-US"/>
              <a:t>那就将他移动到新的块里</a:t>
            </a:r>
            <a:r>
              <a:rPr lang="en-US" altLang="zh-CN"/>
              <a:t>,</a:t>
            </a:r>
            <a:r>
              <a:rPr lang="zh-CN" altLang="en-US"/>
              <a:t>并从那个新的块的前面开始继续往下查找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分块的</a:t>
            </a:r>
            <a:r>
              <a:rPr lang="en-US" altLang="zh-CN"/>
              <a:t>L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对于可行网络</a:t>
            </a:r>
            <a:r>
              <a:rPr lang="en-US" altLang="zh-CN"/>
              <a:t>,</a:t>
            </a:r>
            <a:r>
              <a:rPr lang="zh-CN" altLang="en-US"/>
              <a:t>分块</a:t>
            </a:r>
            <a:r>
              <a:rPr lang="en-US" altLang="zh-CN"/>
              <a:t>L</a:t>
            </a:r>
            <a:r>
              <a:rPr lang="zh-CN" altLang="en-US"/>
              <a:t>列表是拓扑有序的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因为可行弧</a:t>
            </a:r>
            <a:r>
              <a:rPr lang="en-US" altLang="zh-CN"/>
              <a:t>(u,v)</a:t>
            </a:r>
            <a:r>
              <a:rPr lang="zh-CN" altLang="en-US"/>
              <a:t>要求</a:t>
            </a:r>
            <a:r>
              <a:rPr lang="en-US" altLang="zh-CN"/>
              <a:t>h(u) = h(v) + 1,</a:t>
            </a:r>
            <a:r>
              <a:rPr lang="zh-CN" altLang="en-US"/>
              <a:t>即只有从标号高的结点指向标号低的结点</a:t>
            </a:r>
            <a:r>
              <a:rPr lang="en-US" altLang="zh-CN"/>
              <a:t>.</a:t>
            </a:r>
            <a:r>
              <a:rPr lang="zh-CN" altLang="en-US"/>
              <a:t>既只有从后面的块里的结点指向前面的块里的结点</a:t>
            </a:r>
            <a:r>
              <a:rPr lang="en-US" altLang="zh-CN"/>
              <a:t>.</a:t>
            </a:r>
            <a:r>
              <a:rPr lang="zh-CN" altLang="en-US"/>
              <a:t>所以</a:t>
            </a:r>
            <a:r>
              <a:rPr lang="en-US" altLang="zh-CN"/>
              <a:t>,</a:t>
            </a:r>
            <a:r>
              <a:rPr lang="zh-CN" altLang="en-US"/>
              <a:t>这种分块方法仍然保持了整个列表的拓扑有序性</a:t>
            </a:r>
            <a:r>
              <a:rPr lang="en-US" altLang="zh-CN"/>
              <a:t>.</a:t>
            </a:r>
            <a:r>
              <a:rPr lang="zh-CN" altLang="en-US"/>
              <a:t>因此</a:t>
            </a:r>
            <a:r>
              <a:rPr lang="en-US" altLang="zh-CN"/>
              <a:t>,</a:t>
            </a:r>
            <a:r>
              <a:rPr lang="zh-CN" altLang="en-US"/>
              <a:t>算法结束时没有溢出的结点</a:t>
            </a:r>
            <a:r>
              <a:rPr lang="en-US" altLang="zh-CN"/>
              <a:t>.</a:t>
            </a:r>
            <a:r>
              <a:rPr lang="zh-CN" altLang="en-US"/>
              <a:t>因此该算法是正确的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分块</a:t>
            </a:r>
            <a:r>
              <a:rPr lang="en-US" altLang="zh-CN"/>
              <a:t>L</a:t>
            </a:r>
            <a:r>
              <a:rPr lang="zh-CN" altLang="en-US"/>
              <a:t>列表的实现</a:t>
            </a:r>
            <a:endParaRPr lang="zh-CN" altLang="en-US"/>
          </a:p>
        </p:txBody>
      </p:sp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如果用链表，可以只占用</a:t>
            </a:r>
            <a:r>
              <a:rPr lang="en-US" altLang="zh-CN"/>
              <a:t>O(n)</a:t>
            </a:r>
            <a:r>
              <a:rPr lang="zh-CN" altLang="en-US"/>
              <a:t>的空间。在内存不紧张的情况下，也完全可以用无序数组，时间效率不比链表差</a:t>
            </a:r>
            <a:r>
              <a:rPr lang="en-US" altLang="zh-CN"/>
              <a:t>,</a:t>
            </a:r>
            <a:r>
              <a:rPr lang="zh-CN" altLang="en-US"/>
              <a:t>虽然空间是</a:t>
            </a:r>
            <a:r>
              <a:rPr lang="en-US" altLang="zh-CN"/>
              <a:t>O(n^2)</a:t>
            </a:r>
            <a:r>
              <a:rPr lang="zh-CN" altLang="en-US"/>
              <a:t>的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无序数组在删除的时候，可以用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Delete(i)</a:t>
            </a:r>
            <a:endParaRPr lang="en-US" altLang="zh-CN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a[i] </a:t>
            </a:r>
            <a:r>
              <a:rPr lang="en-US" altLang="zh-CN">
                <a:solidFill>
                  <a:schemeClr val="tx2"/>
                </a:solidFill>
                <a:sym typeface="Wingdings" panose="05000000000000000000" pitchFamily="2" charset="2"/>
              </a:rPr>
              <a:t> a[n]</a:t>
            </a:r>
            <a:endParaRPr lang="en-US" altLang="zh-CN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  <a:sym typeface="Wingdings" panose="05000000000000000000" pitchFamily="2" charset="2"/>
              </a:rPr>
              <a:t>Dec(n)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4500563" y="1557338"/>
            <a:ext cx="3957637" cy="48768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/>
              <a:t>从残量网络中可以清楚地看到：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因为存在边</a:t>
            </a:r>
            <a:r>
              <a:rPr lang="en-US" altLang="zh-CN"/>
              <a:t>(s,v2) = 3,</a:t>
            </a:r>
            <a:r>
              <a:rPr lang="zh-CN" altLang="en-US"/>
              <a:t>我们知道从</a:t>
            </a:r>
            <a:r>
              <a:rPr lang="en-US" altLang="zh-CN"/>
              <a:t>S</a:t>
            </a:r>
            <a:r>
              <a:rPr lang="zh-CN" altLang="en-US"/>
              <a:t>到</a:t>
            </a:r>
            <a:r>
              <a:rPr lang="en-US" altLang="zh-CN"/>
              <a:t>v2</a:t>
            </a:r>
            <a:r>
              <a:rPr lang="zh-CN" altLang="en-US"/>
              <a:t>还可以再增加</a:t>
            </a:r>
            <a:r>
              <a:rPr lang="en-US" altLang="zh-CN"/>
              <a:t>3</a:t>
            </a:r>
            <a:r>
              <a:rPr lang="zh-CN" altLang="en-US"/>
              <a:t>单位的流量；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因为存在边</a:t>
            </a:r>
            <a:r>
              <a:rPr lang="en-US" altLang="zh-CN"/>
              <a:t>(v1,t) = 2,</a:t>
            </a:r>
            <a:r>
              <a:rPr lang="zh-CN" altLang="en-US"/>
              <a:t>我们知道从</a:t>
            </a:r>
            <a:r>
              <a:rPr lang="en-US" altLang="zh-CN"/>
              <a:t>v1</a:t>
            </a:r>
            <a:r>
              <a:rPr lang="zh-CN" altLang="en-US"/>
              <a:t>到</a:t>
            </a:r>
            <a:r>
              <a:rPr lang="en-US" altLang="zh-CN"/>
              <a:t>t</a:t>
            </a:r>
            <a:r>
              <a:rPr lang="zh-CN" altLang="en-US"/>
              <a:t>还可以再增加</a:t>
            </a:r>
            <a:r>
              <a:rPr lang="en-US" altLang="zh-CN"/>
              <a:t>2</a:t>
            </a:r>
            <a:r>
              <a:rPr lang="zh-CN" altLang="en-US"/>
              <a:t>单位的流量。</a:t>
            </a:r>
            <a:endParaRPr lang="zh-CN" altLang="en-US"/>
          </a:p>
        </p:txBody>
      </p:sp>
      <p:grpSp>
        <p:nvGrpSpPr>
          <p:cNvPr id="11268" name="组合 11267"/>
          <p:cNvGrpSpPr/>
          <p:nvPr/>
        </p:nvGrpSpPr>
        <p:grpSpPr>
          <a:xfrm>
            <a:off x="250825" y="1541463"/>
            <a:ext cx="4033838" cy="3941762"/>
            <a:chOff x="0" y="0"/>
            <a:chExt cx="2541" cy="2483"/>
          </a:xfrm>
        </p:grpSpPr>
        <p:sp>
          <p:nvSpPr>
            <p:cNvPr id="11269" name="椭圆 11268"/>
            <p:cNvSpPr/>
            <p:nvPr/>
          </p:nvSpPr>
          <p:spPr>
            <a:xfrm>
              <a:off x="9" y="1022"/>
              <a:ext cx="390" cy="390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v1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11270" name="椭圆 11269"/>
            <p:cNvSpPr/>
            <p:nvPr/>
          </p:nvSpPr>
          <p:spPr>
            <a:xfrm>
              <a:off x="934" y="2094"/>
              <a:ext cx="390" cy="389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t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11271" name="椭圆 11270"/>
            <p:cNvSpPr/>
            <p:nvPr/>
          </p:nvSpPr>
          <p:spPr>
            <a:xfrm>
              <a:off x="1032" y="0"/>
              <a:ext cx="389" cy="389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s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11272" name="椭圆 11271"/>
            <p:cNvSpPr/>
            <p:nvPr/>
          </p:nvSpPr>
          <p:spPr>
            <a:xfrm>
              <a:off x="2151" y="1071"/>
              <a:ext cx="390" cy="390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r>
                <a:rPr lang="en-US" altLang="zh-CN" b="1">
                  <a:latin typeface="Times New Roman" panose="02020603050405020304" pitchFamily="2" charset="0"/>
                </a:rPr>
                <a:t>v2</a:t>
              </a:r>
              <a:endParaRPr lang="en-US" altLang="zh-CN" b="1">
                <a:latin typeface="Times New Roman" panose="02020603050405020304" pitchFamily="2" charset="0"/>
              </a:endParaRPr>
            </a:p>
          </p:txBody>
        </p:sp>
        <p:sp>
          <p:nvSpPr>
            <p:cNvPr id="11273" name="文本框 11272"/>
            <p:cNvSpPr txBox="1"/>
            <p:nvPr/>
          </p:nvSpPr>
          <p:spPr>
            <a:xfrm>
              <a:off x="0" y="1682"/>
              <a:ext cx="2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2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11274" name="文本框 11273"/>
            <p:cNvSpPr txBox="1"/>
            <p:nvPr/>
          </p:nvSpPr>
          <p:spPr>
            <a:xfrm>
              <a:off x="1850" y="389"/>
              <a:ext cx="2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3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sp>
          <p:nvSpPr>
            <p:cNvPr id="11275" name="文本框 11274"/>
            <p:cNvSpPr txBox="1"/>
            <p:nvPr/>
          </p:nvSpPr>
          <p:spPr>
            <a:xfrm>
              <a:off x="1802" y="1828"/>
              <a:ext cx="2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2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cxnSp>
          <p:nvCxnSpPr>
            <p:cNvPr id="11276" name="曲线连接符 11275"/>
            <p:cNvCxnSpPr>
              <a:stCxn id="11269" idx="7"/>
              <a:endCxn id="11271" idx="3"/>
            </p:cNvCxnSpPr>
            <p:nvPr/>
          </p:nvCxnSpPr>
          <p:spPr>
            <a:xfrm rot="16200000">
              <a:off x="340" y="330"/>
              <a:ext cx="747" cy="747"/>
            </a:xfrm>
            <a:prstGeom prst="curvedConnector3">
              <a:avLst>
                <a:gd name="adj1" fmla="val 85139"/>
              </a:avLst>
            </a:prstGeom>
            <a:ln w="12700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cxnSp>
        <p:sp>
          <p:nvSpPr>
            <p:cNvPr id="11277" name="文本框 11276"/>
            <p:cNvSpPr txBox="1"/>
            <p:nvPr/>
          </p:nvSpPr>
          <p:spPr>
            <a:xfrm>
              <a:off x="632" y="682"/>
              <a:ext cx="2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4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cxnSp>
          <p:nvCxnSpPr>
            <p:cNvPr id="11278" name="曲线连接符 11277"/>
            <p:cNvCxnSpPr>
              <a:stCxn id="11272" idx="2"/>
              <a:endCxn id="11269" idx="6"/>
            </p:cNvCxnSpPr>
            <p:nvPr/>
          </p:nvCxnSpPr>
          <p:spPr>
            <a:xfrm rot="10800000">
              <a:off x="399" y="1217"/>
              <a:ext cx="1752" cy="49"/>
            </a:xfrm>
            <a:prstGeom prst="curvedConnector3">
              <a:avLst>
                <a:gd name="adj1" fmla="val 50000"/>
              </a:avLst>
            </a:prstGeom>
            <a:ln w="952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cxnSp>
        <p:sp>
          <p:nvSpPr>
            <p:cNvPr id="11279" name="文本框 11278"/>
            <p:cNvSpPr txBox="1"/>
            <p:nvPr/>
          </p:nvSpPr>
          <p:spPr>
            <a:xfrm>
              <a:off x="1208" y="951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2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cxnSp>
          <p:nvCxnSpPr>
            <p:cNvPr id="11280" name="曲线连接符 11279"/>
            <p:cNvCxnSpPr>
              <a:stCxn id="11269" idx="3"/>
              <a:endCxn id="11270" idx="2"/>
            </p:cNvCxnSpPr>
            <p:nvPr/>
          </p:nvCxnSpPr>
          <p:spPr>
            <a:xfrm rot="-5400000" flipH="1">
              <a:off x="31" y="1385"/>
              <a:ext cx="933" cy="868"/>
            </a:xfrm>
            <a:prstGeom prst="curvedConnector2">
              <a:avLst/>
            </a:prstGeom>
            <a:ln w="952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11281" name="曲线连接符 11280"/>
            <p:cNvCxnSpPr>
              <a:stCxn id="11270" idx="0"/>
              <a:endCxn id="11269" idx="5"/>
            </p:cNvCxnSpPr>
            <p:nvPr/>
          </p:nvCxnSpPr>
          <p:spPr>
            <a:xfrm rot="-16200000" flipH="1">
              <a:off x="364" y="1329"/>
              <a:ext cx="739" cy="787"/>
            </a:xfrm>
            <a:prstGeom prst="curvedConnector3">
              <a:avLst>
                <a:gd name="adj1" fmla="val 46153"/>
              </a:avLst>
            </a:prstGeom>
            <a:ln w="952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cxnSp>
        <p:sp>
          <p:nvSpPr>
            <p:cNvPr id="11282" name="文本框 11281"/>
            <p:cNvSpPr txBox="1"/>
            <p:nvPr/>
          </p:nvSpPr>
          <p:spPr>
            <a:xfrm>
              <a:off x="576" y="1487"/>
              <a:ext cx="2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2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  <p:cxnSp>
          <p:nvCxnSpPr>
            <p:cNvPr id="11283" name="曲线连接符 11282"/>
            <p:cNvCxnSpPr>
              <a:stCxn id="11270" idx="6"/>
              <a:endCxn id="11272" idx="4"/>
            </p:cNvCxnSpPr>
            <p:nvPr/>
          </p:nvCxnSpPr>
          <p:spPr>
            <a:xfrm flipV="1">
              <a:off x="1324" y="1461"/>
              <a:ext cx="1022" cy="828"/>
            </a:xfrm>
            <a:prstGeom prst="curvedConnector2">
              <a:avLst/>
            </a:prstGeom>
            <a:ln w="952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11284" name="曲线连接符 11283"/>
            <p:cNvCxnSpPr>
              <a:stCxn id="11271" idx="6"/>
              <a:endCxn id="11272" idx="0"/>
            </p:cNvCxnSpPr>
            <p:nvPr/>
          </p:nvCxnSpPr>
          <p:spPr>
            <a:xfrm>
              <a:off x="1421" y="195"/>
              <a:ext cx="925" cy="876"/>
            </a:xfrm>
            <a:prstGeom prst="curvedConnector2">
              <a:avLst/>
            </a:prstGeom>
            <a:ln w="9525" cap="flat" cmpd="sng">
              <a:solidFill>
                <a:srgbClr val="CC99FF"/>
              </a:solidFill>
              <a:prstDash val="solid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标题 8601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ln/>
        </p:spPr>
        <p:txBody>
          <a:bodyPr anchor="ctr">
            <a:spAutoFit/>
          </a:bodyPr>
          <a:p>
            <a:r>
              <a:rPr lang="zh-CN" altLang="en-US"/>
              <a:t>更多的改进</a:t>
            </a:r>
            <a:endParaRPr lang="zh-CN" altLang="en-US"/>
          </a:p>
        </p:txBody>
      </p:sp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8534400" cy="5791200"/>
          </a:xfrm>
          <a:ln/>
        </p:spPr>
        <p:txBody>
          <a:bodyPr/>
          <a:p>
            <a:r>
              <a:rPr lang="zh-CN" altLang="en-US" sz="3000"/>
              <a:t>回顾一下上面两个算法的正确性</a:t>
            </a:r>
            <a:r>
              <a:rPr lang="en-US" altLang="zh-CN" sz="3000"/>
              <a:t>:</a:t>
            </a:r>
            <a:endParaRPr lang="en-US" altLang="zh-CN" sz="3000"/>
          </a:p>
          <a:p>
            <a:r>
              <a:rPr lang="en-US" altLang="zh-CN" sz="3000"/>
              <a:t>1).h</a:t>
            </a:r>
            <a:r>
              <a:rPr lang="zh-CN" altLang="en-US" sz="3000"/>
              <a:t>是一个合法的高度函数 </a:t>
            </a:r>
            <a:r>
              <a:rPr lang="en-US" altLang="zh-CN" sz="3000">
                <a:sym typeface="Wingdings" panose="05000000000000000000" pitchFamily="2" charset="2"/>
              </a:rPr>
              <a:t></a:t>
            </a:r>
            <a:endParaRPr lang="en-US" altLang="zh-CN" sz="300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3000">
                <a:sym typeface="Wingdings" panose="05000000000000000000" pitchFamily="2" charset="2"/>
              </a:rPr>
              <a:t>					       G</a:t>
            </a:r>
            <a:r>
              <a:rPr lang="en-US" altLang="zh-CN" sz="3000" baseline="-25000">
                <a:sym typeface="Wingdings" panose="05000000000000000000" pitchFamily="2" charset="2"/>
              </a:rPr>
              <a:t>f</a:t>
            </a:r>
            <a:r>
              <a:rPr lang="zh-CN" altLang="en-US" sz="3000">
                <a:sym typeface="Wingdings" panose="05000000000000000000" pitchFamily="2" charset="2"/>
              </a:rPr>
              <a:t>不存在增广路</a:t>
            </a:r>
            <a:endParaRPr lang="zh-CN" altLang="en-US" sz="3000"/>
          </a:p>
          <a:p>
            <a:r>
              <a:rPr lang="en-US" altLang="zh-CN" sz="3000"/>
              <a:t>2).</a:t>
            </a:r>
            <a:r>
              <a:rPr lang="zh-CN" altLang="en-US" sz="3000"/>
              <a:t>同一结点</a:t>
            </a:r>
            <a:r>
              <a:rPr lang="en-US" altLang="zh-CN" sz="3000"/>
              <a:t>h</a:t>
            </a:r>
            <a:r>
              <a:rPr lang="zh-CN" altLang="en-US" sz="3000"/>
              <a:t>值保证递增 </a:t>
            </a:r>
            <a:r>
              <a:rPr lang="en-US" altLang="zh-CN" sz="3000">
                <a:sym typeface="Wingdings" panose="05000000000000000000" pitchFamily="2" charset="2"/>
              </a:rPr>
              <a:t></a:t>
            </a:r>
            <a:endParaRPr lang="en-US" altLang="zh-CN" sz="300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3000">
                <a:sym typeface="Wingdings" panose="05000000000000000000" pitchFamily="2" charset="2"/>
              </a:rPr>
              <a:t> </a:t>
            </a:r>
            <a:r>
              <a:rPr lang="zh-CN" altLang="en-US" sz="3000">
                <a:sym typeface="Wingdings" panose="05000000000000000000" pitchFamily="2" charset="2"/>
              </a:rPr>
              <a:t>重标号后没有可行弧进入结点 </a:t>
            </a:r>
            <a:r>
              <a:rPr lang="en-US" altLang="zh-CN" sz="3000">
                <a:sym typeface="Wingdings" panose="05000000000000000000" pitchFamily="2" charset="2"/>
              </a:rPr>
              <a:t></a:t>
            </a:r>
            <a:endParaRPr lang="en-US" altLang="zh-CN" sz="300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3000">
                <a:sym typeface="Wingdings" panose="05000000000000000000" pitchFamily="2" charset="2"/>
              </a:rPr>
              <a:t>			         	</a:t>
            </a:r>
            <a:r>
              <a:rPr lang="zh-CN" altLang="en-US" sz="3000">
                <a:sym typeface="Wingdings" panose="05000000000000000000" pitchFamily="2" charset="2"/>
              </a:rPr>
              <a:t>列表</a:t>
            </a:r>
            <a:r>
              <a:rPr lang="en-US" altLang="zh-CN" sz="3000">
                <a:sym typeface="Wingdings" panose="05000000000000000000" pitchFamily="2" charset="2"/>
              </a:rPr>
              <a:t>L</a:t>
            </a:r>
            <a:r>
              <a:rPr lang="zh-CN" altLang="en-US" sz="3000">
                <a:sym typeface="Wingdings" panose="05000000000000000000" pitchFamily="2" charset="2"/>
              </a:rPr>
              <a:t>永远拓扑有序</a:t>
            </a:r>
            <a:endParaRPr lang="zh-CN" altLang="en-US" sz="3000">
              <a:sym typeface="Wingdings" panose="05000000000000000000" pitchFamily="2" charset="2"/>
            </a:endParaRPr>
          </a:p>
          <a:p>
            <a:pPr>
              <a:buNone/>
            </a:pPr>
            <a:endParaRPr lang="zh-CN" altLang="en-US" sz="300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CN" sz="3000"/>
              <a:t>Relabel-to-front(highest-relabel)</a:t>
            </a:r>
            <a:r>
              <a:rPr lang="zh-CN" altLang="en-US" sz="3000"/>
              <a:t>算法正确</a:t>
            </a:r>
            <a:r>
              <a:rPr lang="en-US" altLang="zh-CN" sz="3000"/>
              <a:t>.</a:t>
            </a:r>
            <a:endParaRPr lang="en-US" altLang="zh-CN" sz="3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/>
              <a:t>	</a:t>
            </a:r>
            <a:r>
              <a:rPr lang="zh-CN" altLang="en-US" sz="3000"/>
              <a:t>也就是说</a:t>
            </a:r>
            <a:r>
              <a:rPr lang="en-US" altLang="zh-CN" sz="3000"/>
              <a:t>,</a:t>
            </a:r>
            <a:r>
              <a:rPr lang="zh-CN" altLang="en-US" sz="3000"/>
              <a:t>只要满足</a:t>
            </a:r>
            <a:r>
              <a:rPr lang="en-US" altLang="zh-CN" sz="3000"/>
              <a:t>1).2).</a:t>
            </a:r>
            <a:r>
              <a:rPr lang="zh-CN" altLang="en-US" sz="3000"/>
              <a:t>两条</a:t>
            </a:r>
            <a:r>
              <a:rPr lang="en-US" altLang="zh-CN" sz="3000"/>
              <a:t>,h</a:t>
            </a:r>
            <a:r>
              <a:rPr lang="zh-CN" altLang="en-US" sz="3000"/>
              <a:t>的值具体怎么变化并不重要</a:t>
            </a:r>
            <a:r>
              <a:rPr lang="en-US" altLang="zh-CN" sz="3000"/>
              <a:t>.</a:t>
            </a:r>
            <a:endParaRPr lang="en-US" altLang="zh-CN" sz="3000"/>
          </a:p>
        </p:txBody>
      </p:sp>
      <p:sp>
        <p:nvSpPr>
          <p:cNvPr id="86020" name="右大括号 86019"/>
          <p:cNvSpPr/>
          <p:nvPr/>
        </p:nvSpPr>
        <p:spPr>
          <a:xfrm>
            <a:off x="8229600" y="2514600"/>
            <a:ext cx="609600" cy="1447800"/>
          </a:xfrm>
          <a:prstGeom prst="rightBrace">
            <a:avLst>
              <a:gd name="adj1" fmla="val 19791"/>
              <a:gd name="adj2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870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更多的改进</a:t>
            </a:r>
            <a:endParaRPr lang="zh-CN" altLang="en-US"/>
          </a:p>
        </p:txBody>
      </p:sp>
      <p:sp>
        <p:nvSpPr>
          <p:cNvPr id="87043" name="文本占位符 8704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5181600"/>
          </a:xfrm>
          <a:ln/>
        </p:spPr>
        <p:txBody>
          <a:bodyPr/>
          <a:p>
            <a:r>
              <a:rPr lang="zh-CN" altLang="en-US"/>
              <a:t>可以发现</a:t>
            </a:r>
            <a:r>
              <a:rPr lang="en-US" altLang="zh-CN"/>
              <a:t>,</a:t>
            </a:r>
            <a:r>
              <a:rPr lang="zh-CN" altLang="en-US"/>
              <a:t>每当重标号操作被执行</a:t>
            </a:r>
            <a:r>
              <a:rPr lang="en-US" altLang="zh-CN"/>
              <a:t>,</a:t>
            </a:r>
            <a:r>
              <a:rPr lang="zh-CN" altLang="en-US"/>
              <a:t>该结点的当前弧的位置就被重置</a:t>
            </a:r>
            <a:r>
              <a:rPr lang="en-US" altLang="zh-CN"/>
              <a:t>,</a:t>
            </a:r>
            <a:r>
              <a:rPr lang="zh-CN" altLang="en-US"/>
              <a:t>同时这个结点被往前提</a:t>
            </a:r>
            <a:r>
              <a:rPr lang="en-US" altLang="zh-CN"/>
              <a:t>,</a:t>
            </a:r>
            <a:r>
              <a:rPr lang="zh-CN" altLang="en-US"/>
              <a:t>然后这个结点后面的结点又全部得被检查一遍</a:t>
            </a:r>
            <a:r>
              <a:rPr lang="en-US" altLang="zh-CN"/>
              <a:t>.</a:t>
            </a:r>
            <a:r>
              <a:rPr lang="zh-CN" altLang="en-US"/>
              <a:t>也就是说</a:t>
            </a:r>
            <a:r>
              <a:rPr lang="en-US" altLang="zh-CN"/>
              <a:t>,</a:t>
            </a:r>
            <a:r>
              <a:rPr lang="zh-CN" altLang="en-US"/>
              <a:t>每次重标号操作都很新产生很多工作</a:t>
            </a:r>
            <a:r>
              <a:rPr lang="en-US" altLang="zh-CN"/>
              <a:t>,</a:t>
            </a:r>
            <a:r>
              <a:rPr lang="zh-CN" altLang="en-US"/>
              <a:t>我们应该尽量减少重标号的次数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而</a:t>
            </a:r>
            <a:r>
              <a:rPr lang="en-US" altLang="zh-CN"/>
              <a:t>h</a:t>
            </a:r>
            <a:r>
              <a:rPr lang="zh-CN" altLang="en-US"/>
              <a:t>值的具体变化规则不影响正确性</a:t>
            </a:r>
            <a:r>
              <a:rPr lang="en-US" altLang="zh-CN"/>
              <a:t>.</a:t>
            </a:r>
            <a:r>
              <a:rPr lang="zh-CN" altLang="en-US"/>
              <a:t>于是</a:t>
            </a:r>
            <a:r>
              <a:rPr lang="en-US" altLang="zh-CN"/>
              <a:t>,</a:t>
            </a:r>
            <a:r>
              <a:rPr lang="zh-CN" altLang="en-US"/>
              <a:t>我们希望</a:t>
            </a:r>
            <a:r>
              <a:rPr lang="en-US" altLang="zh-CN"/>
              <a:t>h</a:t>
            </a:r>
            <a:r>
              <a:rPr lang="zh-CN" altLang="en-US"/>
              <a:t>值能增长得快一点</a:t>
            </a:r>
            <a:r>
              <a:rPr lang="en-US" altLang="zh-CN"/>
              <a:t>.(</a:t>
            </a:r>
            <a:r>
              <a:rPr lang="zh-CN" altLang="en-US"/>
              <a:t>在满足</a:t>
            </a:r>
            <a:r>
              <a:rPr lang="en-US" altLang="zh-CN"/>
              <a:t>h</a:t>
            </a:r>
            <a:r>
              <a:rPr lang="zh-CN" altLang="en-US"/>
              <a:t>函数的合法性和单调递增性的情况下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标题 880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en-US" altLang="zh-CN"/>
              <a:t>BFS</a:t>
            </a:r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88067" name="文本占位符 8806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  <a:ln/>
        </p:spPr>
        <p:txBody>
          <a:bodyPr/>
          <a:p>
            <a:r>
              <a:rPr lang="zh-CN" altLang="en-US"/>
              <a:t>从前面的图例中可以发现</a:t>
            </a:r>
            <a:r>
              <a:rPr lang="en-US" altLang="zh-CN"/>
              <a:t>,</a:t>
            </a:r>
            <a:r>
              <a:rPr lang="zh-CN" altLang="en-US"/>
              <a:t>有些结点根本没做什么事</a:t>
            </a:r>
            <a:r>
              <a:rPr lang="en-US" altLang="zh-CN"/>
              <a:t>,</a:t>
            </a:r>
            <a:r>
              <a:rPr lang="zh-CN" altLang="en-US"/>
              <a:t>第一件事就是重标号</a:t>
            </a:r>
            <a:r>
              <a:rPr lang="en-US" altLang="zh-CN"/>
              <a:t>.</a:t>
            </a:r>
            <a:r>
              <a:rPr lang="zh-CN" altLang="en-US"/>
              <a:t>我们希望可以将事先将他们的初始标号算好</a:t>
            </a:r>
            <a:r>
              <a:rPr lang="en-US" altLang="zh-CN"/>
              <a:t>,</a:t>
            </a:r>
            <a:r>
              <a:rPr lang="zh-CN" altLang="en-US"/>
              <a:t>从而减小重标号次数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从汇点</a:t>
            </a:r>
            <a:r>
              <a:rPr lang="en-US" altLang="zh-CN"/>
              <a:t>t</a:t>
            </a:r>
            <a:r>
              <a:rPr lang="zh-CN" altLang="en-US"/>
              <a:t>开始做</a:t>
            </a:r>
            <a:r>
              <a:rPr lang="en-US" altLang="zh-CN"/>
              <a:t>BFS,</a:t>
            </a:r>
            <a:r>
              <a:rPr lang="zh-CN" altLang="en-US"/>
              <a:t>将经过的结点</a:t>
            </a:r>
            <a:r>
              <a:rPr lang="en-US" altLang="zh-CN"/>
              <a:t>(s</a:t>
            </a:r>
            <a:r>
              <a:rPr lang="zh-CN" altLang="en-US"/>
              <a:t>除外</a:t>
            </a:r>
            <a:r>
              <a:rPr lang="en-US" altLang="zh-CN"/>
              <a:t>)</a:t>
            </a:r>
            <a:r>
              <a:rPr lang="zh-CN" altLang="en-US"/>
              <a:t>的高度标号预设为该结点到</a:t>
            </a:r>
            <a:r>
              <a:rPr lang="en-US" altLang="zh-CN"/>
              <a:t>t</a:t>
            </a:r>
            <a:r>
              <a:rPr lang="zh-CN" altLang="en-US"/>
              <a:t>的最短路径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可以证明</a:t>
            </a:r>
            <a:r>
              <a:rPr lang="en-US" altLang="zh-CN"/>
              <a:t>,</a:t>
            </a:r>
            <a:r>
              <a:rPr lang="zh-CN" altLang="en-US"/>
              <a:t>用这个预处理优化过的算法仍然是正确的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89089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46150"/>
          </a:xfrm>
          <a:ln/>
        </p:spPr>
        <p:txBody>
          <a:bodyPr anchor="ctr">
            <a:spAutoFit/>
          </a:bodyPr>
          <a:p>
            <a:pPr algn="l"/>
            <a:r>
              <a:rPr lang="zh-CN" altLang="en-US" sz="2800"/>
              <a:t>如图所示的残量网络</a:t>
            </a:r>
            <a:r>
              <a:rPr lang="en-US" altLang="zh-CN" sz="2800"/>
              <a:t>.</a:t>
            </a:r>
            <a:r>
              <a:rPr lang="zh-CN" altLang="en-US" sz="2800"/>
              <a:t>因为我们希望</a:t>
            </a:r>
            <a:r>
              <a:rPr lang="en-US" altLang="zh-CN" sz="2800"/>
              <a:t>h</a:t>
            </a:r>
            <a:r>
              <a:rPr lang="zh-CN" altLang="en-US" sz="2800"/>
              <a:t>增长得尽量快</a:t>
            </a:r>
            <a:r>
              <a:rPr lang="en-US" altLang="zh-CN" sz="2800"/>
              <a:t>,</a:t>
            </a:r>
            <a:r>
              <a:rPr lang="zh-CN" altLang="en-US" sz="2800"/>
              <a:t>因此想象在图的底部有风在从低往高吹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89091" name="直接连接符 89090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89092" name="直接连接符 89091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89093" name="直接连接符 89092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89094" name="直接连接符 89093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89095" name="直接连接符 89094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89096" name="直接连接符 89095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89097" name="椭圆 89096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89098" name="椭圆 89097"/>
          <p:cNvSpPr/>
          <p:nvPr/>
        </p:nvSpPr>
        <p:spPr>
          <a:xfrm>
            <a:off x="2667000" y="4419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v1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89099" name="椭圆 89098"/>
          <p:cNvSpPr/>
          <p:nvPr/>
        </p:nvSpPr>
        <p:spPr>
          <a:xfrm>
            <a:off x="6629400" y="5105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v4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89100" name="椭圆 89099"/>
          <p:cNvSpPr/>
          <p:nvPr/>
        </p:nvSpPr>
        <p:spPr>
          <a:xfrm>
            <a:off x="4953000" y="2895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v3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89101" name="椭圆 89100"/>
          <p:cNvSpPr/>
          <p:nvPr/>
        </p:nvSpPr>
        <p:spPr>
          <a:xfrm>
            <a:off x="7620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89102" name="文本框 89101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6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5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4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3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2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1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0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cxnSp>
        <p:nvCxnSpPr>
          <p:cNvPr id="89103" name="曲线连接符 89102"/>
          <p:cNvCxnSpPr>
            <a:stCxn id="89098" idx="6"/>
            <a:endCxn id="89099" idx="2"/>
          </p:cNvCxnSpPr>
          <p:nvPr/>
        </p:nvCxnSpPr>
        <p:spPr>
          <a:xfrm>
            <a:off x="3352800" y="4762500"/>
            <a:ext cx="3276600" cy="685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89104" name="曲线连接符 89103"/>
          <p:cNvCxnSpPr>
            <a:stCxn id="89099" idx="1"/>
            <a:endCxn id="89100" idx="6"/>
          </p:cNvCxnSpPr>
          <p:nvPr/>
        </p:nvCxnSpPr>
        <p:spPr>
          <a:xfrm rot="-16200000" flipH="1">
            <a:off x="5200650" y="3676650"/>
            <a:ext cx="1966913" cy="1090613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89105" name="椭圆 89104"/>
          <p:cNvSpPr/>
          <p:nvPr/>
        </p:nvSpPr>
        <p:spPr>
          <a:xfrm>
            <a:off x="3429000" y="2895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89106" name="直接箭头连接符 89105"/>
          <p:cNvCxnSpPr>
            <a:stCxn id="89100" idx="2"/>
            <a:endCxn id="89105" idx="6"/>
          </p:cNvCxnSpPr>
          <p:nvPr/>
        </p:nvCxnSpPr>
        <p:spPr>
          <a:xfrm rot="10800000">
            <a:off x="4114800" y="3238500"/>
            <a:ext cx="8382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89107" name="曲线连接符 89106"/>
          <p:cNvCxnSpPr>
            <a:stCxn id="89099" idx="6"/>
            <a:endCxn id="89097" idx="6"/>
          </p:cNvCxnSpPr>
          <p:nvPr/>
        </p:nvCxnSpPr>
        <p:spPr>
          <a:xfrm flipH="1" flipV="1">
            <a:off x="1981200" y="2552700"/>
            <a:ext cx="5334000" cy="2895600"/>
          </a:xfrm>
          <a:prstGeom prst="curvedConnector3">
            <a:avLst>
              <a:gd name="adj1" fmla="val 833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89108" name="曲线连接符 89107"/>
          <p:cNvCxnSpPr>
            <a:stCxn id="89098" idx="0"/>
            <a:endCxn id="89097" idx="4"/>
          </p:cNvCxnSpPr>
          <p:nvPr/>
        </p:nvCxnSpPr>
        <p:spPr>
          <a:xfrm rot="-16200000" flipH="1">
            <a:off x="1562100" y="2971800"/>
            <a:ext cx="1524000" cy="13716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89109" name="曲线连接符 89108"/>
          <p:cNvCxnSpPr>
            <a:stCxn id="89099" idx="5"/>
            <a:endCxn id="89101" idx="2"/>
          </p:cNvCxnSpPr>
          <p:nvPr/>
        </p:nvCxnSpPr>
        <p:spPr>
          <a:xfrm rot="-5400000" flipH="1">
            <a:off x="7158038" y="5748338"/>
            <a:ext cx="519112" cy="404812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89110" name="曲线连接符 89109"/>
          <p:cNvCxnSpPr>
            <a:stCxn id="89105" idx="1"/>
            <a:endCxn id="89097" idx="5"/>
          </p:cNvCxnSpPr>
          <p:nvPr/>
        </p:nvCxnSpPr>
        <p:spPr>
          <a:xfrm rot="-16200000" flipH="1">
            <a:off x="2605088" y="2071688"/>
            <a:ext cx="200025" cy="1647825"/>
          </a:xfrm>
          <a:prstGeom prst="curvedConnector5">
            <a:avLst>
              <a:gd name="adj1" fmla="val -39685"/>
              <a:gd name="adj2" fmla="val 50000"/>
              <a:gd name="adj3" fmla="val -6428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89111" name="上箭头 89110"/>
          <p:cNvSpPr/>
          <p:nvPr/>
        </p:nvSpPr>
        <p:spPr>
          <a:xfrm>
            <a:off x="2514600" y="5638800"/>
            <a:ext cx="990600" cy="990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9112" name="上箭头 89111"/>
          <p:cNvSpPr/>
          <p:nvPr/>
        </p:nvSpPr>
        <p:spPr>
          <a:xfrm>
            <a:off x="3886200" y="5638800"/>
            <a:ext cx="990600" cy="990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9113" name="上箭头 89112"/>
          <p:cNvSpPr/>
          <p:nvPr/>
        </p:nvSpPr>
        <p:spPr>
          <a:xfrm>
            <a:off x="5334000" y="5638800"/>
            <a:ext cx="990600" cy="990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9114" name="椭圆 89113"/>
          <p:cNvSpPr/>
          <p:nvPr/>
        </p:nvSpPr>
        <p:spPr>
          <a:xfrm>
            <a:off x="1905000" y="3657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v5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89115" name="曲线连接符 89114"/>
          <p:cNvCxnSpPr>
            <a:stCxn id="89114" idx="2"/>
            <a:endCxn id="89097" idx="4"/>
          </p:cNvCxnSpPr>
          <p:nvPr/>
        </p:nvCxnSpPr>
        <p:spPr>
          <a:xfrm rot="10800000">
            <a:off x="1638300" y="2895600"/>
            <a:ext cx="266700" cy="1104900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89116" name="曲线连接符 89115"/>
          <p:cNvCxnSpPr>
            <a:stCxn id="89098" idx="2"/>
            <a:endCxn id="89114" idx="4"/>
          </p:cNvCxnSpPr>
          <p:nvPr/>
        </p:nvCxnSpPr>
        <p:spPr>
          <a:xfrm rot="10800000">
            <a:off x="2247900" y="4343400"/>
            <a:ext cx="419100" cy="419100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triangle" w="lg" len="lg"/>
            <a:tailEnd type="non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90113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1800225"/>
          </a:xfrm>
          <a:ln/>
        </p:spPr>
        <p:txBody>
          <a:bodyPr anchor="ctr">
            <a:spAutoFit/>
          </a:bodyPr>
          <a:p>
            <a:pPr algn="l"/>
            <a:r>
              <a:rPr lang="zh-CN" altLang="en-US" sz="2800"/>
              <a:t>但是直接吹是吹不动的</a:t>
            </a:r>
            <a:r>
              <a:rPr lang="en-US" altLang="zh-CN" sz="2800"/>
              <a:t>.</a:t>
            </a:r>
            <a:r>
              <a:rPr lang="zh-CN" altLang="en-US" sz="2800"/>
              <a:t>残量网络中的每一条边都是一层限制</a:t>
            </a:r>
            <a:r>
              <a:rPr lang="en-US" altLang="zh-CN" sz="2800"/>
              <a:t>(</a:t>
            </a:r>
            <a:r>
              <a:rPr lang="zh-CN" altLang="en-US" sz="2800"/>
              <a:t>从高处指向低处的边才是限制</a:t>
            </a:r>
            <a:r>
              <a:rPr lang="en-US" altLang="zh-CN" sz="2800"/>
              <a:t>.</a:t>
            </a:r>
            <a:r>
              <a:rPr lang="zh-CN" altLang="en-US" sz="2800"/>
              <a:t>从低到高的边暂时是没有限制作用的</a:t>
            </a:r>
            <a:r>
              <a:rPr lang="en-US" altLang="zh-CN" sz="2800"/>
              <a:t>),</a:t>
            </a:r>
            <a:r>
              <a:rPr lang="zh-CN" altLang="en-US" sz="2800"/>
              <a:t>牢牢地将结点捆住</a:t>
            </a:r>
            <a:r>
              <a:rPr lang="en-US" altLang="zh-CN" sz="2800">
                <a:latin typeface="Times New Roman" panose="02020603050405020304" pitchFamily="2" charset="0"/>
              </a:rPr>
              <a:t>……</a:t>
            </a:r>
            <a:r>
              <a:rPr lang="zh-CN" altLang="en-US" sz="2800"/>
              <a:t>至多把</a:t>
            </a:r>
            <a:r>
              <a:rPr lang="en-US" altLang="zh-CN" sz="2800"/>
              <a:t>v2</a:t>
            </a:r>
            <a:r>
              <a:rPr lang="zh-CN" altLang="en-US" sz="2800"/>
              <a:t>和</a:t>
            </a:r>
            <a:r>
              <a:rPr lang="en-US" altLang="zh-CN" sz="2800"/>
              <a:t>v3</a:t>
            </a:r>
            <a:r>
              <a:rPr lang="zh-CN" altLang="en-US" sz="2800"/>
              <a:t>吹到高度为</a:t>
            </a:r>
            <a:r>
              <a:rPr lang="en-US" altLang="zh-CN" sz="2800"/>
              <a:t>6</a:t>
            </a:r>
            <a:r>
              <a:rPr lang="zh-CN" altLang="en-US" sz="2800"/>
              <a:t>的位置上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90115" name="直接连接符 90114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0116" name="直接连接符 90115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0117" name="直接连接符 90116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0118" name="直接连接符 90117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0119" name="直接连接符 90118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0120" name="直接连接符 90119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0121" name="椭圆 90120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0122" name="椭圆 90121"/>
          <p:cNvSpPr/>
          <p:nvPr/>
        </p:nvSpPr>
        <p:spPr>
          <a:xfrm>
            <a:off x="2667000" y="4419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v1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0123" name="椭圆 90122"/>
          <p:cNvSpPr/>
          <p:nvPr/>
        </p:nvSpPr>
        <p:spPr>
          <a:xfrm>
            <a:off x="6629400" y="5105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v4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0124" name="椭圆 90123"/>
          <p:cNvSpPr/>
          <p:nvPr/>
        </p:nvSpPr>
        <p:spPr>
          <a:xfrm>
            <a:off x="4953000" y="2895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v3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0125" name="椭圆 90124"/>
          <p:cNvSpPr/>
          <p:nvPr/>
        </p:nvSpPr>
        <p:spPr>
          <a:xfrm>
            <a:off x="7620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0126" name="文本框 90125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6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5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4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3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2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1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0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cxnSp>
        <p:nvCxnSpPr>
          <p:cNvPr id="90127" name="曲线连接符 90126"/>
          <p:cNvCxnSpPr>
            <a:stCxn id="90122" idx="6"/>
            <a:endCxn id="90123" idx="2"/>
          </p:cNvCxnSpPr>
          <p:nvPr/>
        </p:nvCxnSpPr>
        <p:spPr>
          <a:xfrm>
            <a:off x="3352800" y="4762500"/>
            <a:ext cx="3276600" cy="685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0128" name="曲线连接符 90127"/>
          <p:cNvCxnSpPr>
            <a:stCxn id="90123" idx="1"/>
            <a:endCxn id="90124" idx="6"/>
          </p:cNvCxnSpPr>
          <p:nvPr/>
        </p:nvCxnSpPr>
        <p:spPr>
          <a:xfrm rot="-16200000" flipH="1">
            <a:off x="5200650" y="3676650"/>
            <a:ext cx="1966913" cy="1090613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90129" name="椭圆 90128"/>
          <p:cNvSpPr/>
          <p:nvPr/>
        </p:nvSpPr>
        <p:spPr>
          <a:xfrm>
            <a:off x="3429000" y="2895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90130" name="直接箭头连接符 90129"/>
          <p:cNvCxnSpPr>
            <a:stCxn id="90124" idx="2"/>
            <a:endCxn id="90129" idx="6"/>
          </p:cNvCxnSpPr>
          <p:nvPr/>
        </p:nvCxnSpPr>
        <p:spPr>
          <a:xfrm rot="10800000">
            <a:off x="4114800" y="3238500"/>
            <a:ext cx="8382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0131" name="曲线连接符 90130"/>
          <p:cNvCxnSpPr>
            <a:stCxn id="90123" idx="6"/>
            <a:endCxn id="90121" idx="6"/>
          </p:cNvCxnSpPr>
          <p:nvPr/>
        </p:nvCxnSpPr>
        <p:spPr>
          <a:xfrm flipH="1" flipV="1">
            <a:off x="1981200" y="2552700"/>
            <a:ext cx="5334000" cy="2895600"/>
          </a:xfrm>
          <a:prstGeom prst="curvedConnector3">
            <a:avLst>
              <a:gd name="adj1" fmla="val 833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0132" name="曲线连接符 90131"/>
          <p:cNvCxnSpPr>
            <a:stCxn id="90122" idx="0"/>
            <a:endCxn id="90121" idx="4"/>
          </p:cNvCxnSpPr>
          <p:nvPr/>
        </p:nvCxnSpPr>
        <p:spPr>
          <a:xfrm rot="-16200000" flipH="1">
            <a:off x="1562100" y="2971800"/>
            <a:ext cx="1524000" cy="13716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0133" name="曲线连接符 90132"/>
          <p:cNvCxnSpPr>
            <a:stCxn id="90123" idx="5"/>
            <a:endCxn id="90125" idx="2"/>
          </p:cNvCxnSpPr>
          <p:nvPr/>
        </p:nvCxnSpPr>
        <p:spPr>
          <a:xfrm rot="-5400000" flipH="1">
            <a:off x="7158038" y="5748338"/>
            <a:ext cx="519112" cy="404812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0134" name="曲线连接符 90133"/>
          <p:cNvCxnSpPr>
            <a:stCxn id="90129" idx="1"/>
            <a:endCxn id="90121" idx="5"/>
          </p:cNvCxnSpPr>
          <p:nvPr/>
        </p:nvCxnSpPr>
        <p:spPr>
          <a:xfrm rot="-16200000" flipH="1">
            <a:off x="2605088" y="2071688"/>
            <a:ext cx="200025" cy="1647825"/>
          </a:xfrm>
          <a:prstGeom prst="curvedConnector5">
            <a:avLst>
              <a:gd name="adj1" fmla="val -39685"/>
              <a:gd name="adj2" fmla="val 50000"/>
              <a:gd name="adj3" fmla="val -6428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90135" name="上箭头 90134"/>
          <p:cNvSpPr/>
          <p:nvPr/>
        </p:nvSpPr>
        <p:spPr>
          <a:xfrm>
            <a:off x="2514600" y="5638800"/>
            <a:ext cx="990600" cy="990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0136" name="上箭头 90135"/>
          <p:cNvSpPr/>
          <p:nvPr/>
        </p:nvSpPr>
        <p:spPr>
          <a:xfrm>
            <a:off x="3886200" y="5638800"/>
            <a:ext cx="990600" cy="990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0137" name="上箭头 90136"/>
          <p:cNvSpPr/>
          <p:nvPr/>
        </p:nvSpPr>
        <p:spPr>
          <a:xfrm>
            <a:off x="5334000" y="5638800"/>
            <a:ext cx="990600" cy="990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0138" name="椭圆 90137"/>
          <p:cNvSpPr/>
          <p:nvPr/>
        </p:nvSpPr>
        <p:spPr>
          <a:xfrm>
            <a:off x="1905000" y="3657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v5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90139" name="曲线连接符 90138"/>
          <p:cNvCxnSpPr>
            <a:stCxn id="90138" idx="2"/>
            <a:endCxn id="90121" idx="4"/>
          </p:cNvCxnSpPr>
          <p:nvPr/>
        </p:nvCxnSpPr>
        <p:spPr>
          <a:xfrm rot="10800000">
            <a:off x="1638300" y="2895600"/>
            <a:ext cx="266700" cy="1104900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0140" name="曲线连接符 90139"/>
          <p:cNvCxnSpPr>
            <a:stCxn id="90122" idx="2"/>
            <a:endCxn id="90138" idx="4"/>
          </p:cNvCxnSpPr>
          <p:nvPr/>
        </p:nvCxnSpPr>
        <p:spPr>
          <a:xfrm rot="10800000">
            <a:off x="2247900" y="4343400"/>
            <a:ext cx="419100" cy="419100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triangle" w="lg" len="lg"/>
            <a:tailEnd type="non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91137"/>
          <p:cNvSpPr>
            <a:spLocks noGrp="1"/>
          </p:cNvSpPr>
          <p:nvPr>
            <p:ph type="title"/>
          </p:nvPr>
        </p:nvSpPr>
        <p:spPr>
          <a:xfrm>
            <a:off x="609600" y="92075"/>
            <a:ext cx="7772400" cy="1373188"/>
          </a:xfrm>
          <a:ln/>
        </p:spPr>
        <p:txBody>
          <a:bodyPr anchor="ctr">
            <a:spAutoFit/>
          </a:bodyPr>
          <a:p>
            <a:pPr algn="l"/>
            <a:r>
              <a:rPr lang="zh-CN" altLang="en-US" sz="2800"/>
              <a:t>如果</a:t>
            </a:r>
            <a:r>
              <a:rPr lang="en-US" altLang="zh-CN" sz="2800"/>
              <a:t>v4</a:t>
            </a:r>
            <a:r>
              <a:rPr lang="zh-CN" altLang="en-US" sz="2800"/>
              <a:t>向</a:t>
            </a:r>
            <a:r>
              <a:rPr lang="en-US" altLang="zh-CN" sz="2800"/>
              <a:t>t</a:t>
            </a:r>
            <a:r>
              <a:rPr lang="zh-CN" altLang="en-US" sz="2800"/>
              <a:t>作了一次饱和推进</a:t>
            </a:r>
            <a:r>
              <a:rPr lang="en-US" altLang="zh-CN" sz="2800"/>
              <a:t>,</a:t>
            </a:r>
            <a:r>
              <a:rPr lang="zh-CN" altLang="en-US" sz="2800"/>
              <a:t>导致</a:t>
            </a:r>
            <a:r>
              <a:rPr lang="en-US" altLang="zh-CN" sz="2800"/>
              <a:t>(v4,t)</a:t>
            </a:r>
            <a:r>
              <a:rPr lang="zh-CN" altLang="en-US" sz="2800"/>
              <a:t>消失</a:t>
            </a:r>
            <a:r>
              <a:rPr lang="en-US" altLang="zh-CN" sz="2800"/>
              <a:t>,</a:t>
            </a:r>
            <a:r>
              <a:rPr lang="zh-CN" altLang="en-US" sz="2800"/>
              <a:t>这时我们发现</a:t>
            </a:r>
            <a:r>
              <a:rPr lang="en-US" altLang="zh-CN" sz="2800"/>
              <a:t>,v1,v5,v2,v3,v4</a:t>
            </a:r>
            <a:r>
              <a:rPr lang="zh-CN" altLang="en-US" sz="2800"/>
              <a:t>都几乎属于完全自由的状态</a:t>
            </a:r>
            <a:r>
              <a:rPr lang="en-US" altLang="zh-CN" sz="2800"/>
              <a:t>!</a:t>
            </a:r>
            <a:endParaRPr lang="en-US" altLang="zh-CN" sz="2800"/>
          </a:p>
        </p:txBody>
      </p:sp>
      <p:sp>
        <p:nvSpPr>
          <p:cNvPr id="91139" name="直接连接符 91138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1140" name="直接连接符 91139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1141" name="直接连接符 91140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1142" name="直接连接符 91141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1143" name="直接连接符 91142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1144" name="直接连接符 91143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1145" name="椭圆 91144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1146" name="椭圆 91145"/>
          <p:cNvSpPr/>
          <p:nvPr/>
        </p:nvSpPr>
        <p:spPr>
          <a:xfrm>
            <a:off x="2667000" y="4419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v1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1147" name="椭圆 91146"/>
          <p:cNvSpPr/>
          <p:nvPr/>
        </p:nvSpPr>
        <p:spPr>
          <a:xfrm>
            <a:off x="6629400" y="5105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v4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1148" name="椭圆 91147"/>
          <p:cNvSpPr/>
          <p:nvPr/>
        </p:nvSpPr>
        <p:spPr>
          <a:xfrm>
            <a:off x="4953000" y="2895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v3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1149" name="椭圆 91148"/>
          <p:cNvSpPr/>
          <p:nvPr/>
        </p:nvSpPr>
        <p:spPr>
          <a:xfrm>
            <a:off x="7620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1150" name="文本框 91149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6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5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4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3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2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1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0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cxnSp>
        <p:nvCxnSpPr>
          <p:cNvPr id="91151" name="曲线连接符 91150"/>
          <p:cNvCxnSpPr>
            <a:stCxn id="91146" idx="6"/>
            <a:endCxn id="91147" idx="2"/>
          </p:cNvCxnSpPr>
          <p:nvPr/>
        </p:nvCxnSpPr>
        <p:spPr>
          <a:xfrm>
            <a:off x="3352800" y="4762500"/>
            <a:ext cx="3276600" cy="685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1152" name="曲线连接符 91151"/>
          <p:cNvCxnSpPr>
            <a:stCxn id="91147" idx="1"/>
            <a:endCxn id="91148" idx="6"/>
          </p:cNvCxnSpPr>
          <p:nvPr/>
        </p:nvCxnSpPr>
        <p:spPr>
          <a:xfrm rot="-16200000" flipH="1">
            <a:off x="5200650" y="3676650"/>
            <a:ext cx="1966913" cy="1090613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91153" name="椭圆 91152"/>
          <p:cNvSpPr/>
          <p:nvPr/>
        </p:nvSpPr>
        <p:spPr>
          <a:xfrm>
            <a:off x="3429000" y="2895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91154" name="直接箭头连接符 91153"/>
          <p:cNvCxnSpPr>
            <a:stCxn id="91148" idx="2"/>
            <a:endCxn id="91153" idx="6"/>
          </p:cNvCxnSpPr>
          <p:nvPr/>
        </p:nvCxnSpPr>
        <p:spPr>
          <a:xfrm rot="10800000">
            <a:off x="4114800" y="3238500"/>
            <a:ext cx="8382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1155" name="曲线连接符 91154"/>
          <p:cNvCxnSpPr>
            <a:stCxn id="91147" idx="6"/>
            <a:endCxn id="91145" idx="6"/>
          </p:cNvCxnSpPr>
          <p:nvPr/>
        </p:nvCxnSpPr>
        <p:spPr>
          <a:xfrm flipH="1" flipV="1">
            <a:off x="1981200" y="2552700"/>
            <a:ext cx="5334000" cy="2895600"/>
          </a:xfrm>
          <a:prstGeom prst="curvedConnector3">
            <a:avLst>
              <a:gd name="adj1" fmla="val 833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1156" name="曲线连接符 91155"/>
          <p:cNvCxnSpPr>
            <a:stCxn id="91146" idx="0"/>
            <a:endCxn id="91145" idx="4"/>
          </p:cNvCxnSpPr>
          <p:nvPr/>
        </p:nvCxnSpPr>
        <p:spPr>
          <a:xfrm rot="-16200000" flipH="1">
            <a:off x="1562100" y="2971800"/>
            <a:ext cx="1524000" cy="13716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1157" name="曲线连接符 91156"/>
          <p:cNvCxnSpPr>
            <a:stCxn id="91153" idx="1"/>
            <a:endCxn id="91145" idx="5"/>
          </p:cNvCxnSpPr>
          <p:nvPr/>
        </p:nvCxnSpPr>
        <p:spPr>
          <a:xfrm rot="-16200000" flipH="1">
            <a:off x="2605088" y="2071688"/>
            <a:ext cx="200025" cy="1647825"/>
          </a:xfrm>
          <a:prstGeom prst="curvedConnector5">
            <a:avLst>
              <a:gd name="adj1" fmla="val -39685"/>
              <a:gd name="adj2" fmla="val 50000"/>
              <a:gd name="adj3" fmla="val -6428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91158" name="上箭头 91157"/>
          <p:cNvSpPr/>
          <p:nvPr/>
        </p:nvSpPr>
        <p:spPr>
          <a:xfrm>
            <a:off x="2514600" y="5257800"/>
            <a:ext cx="990600" cy="1371600"/>
          </a:xfrm>
          <a:prstGeom prst="upArrow">
            <a:avLst>
              <a:gd name="adj1" fmla="val 50000"/>
              <a:gd name="adj2" fmla="val 34615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1159" name="上箭头 91158"/>
          <p:cNvSpPr/>
          <p:nvPr/>
        </p:nvSpPr>
        <p:spPr>
          <a:xfrm>
            <a:off x="3886200" y="4267200"/>
            <a:ext cx="990600" cy="2362200"/>
          </a:xfrm>
          <a:prstGeom prst="upArrow">
            <a:avLst>
              <a:gd name="adj1" fmla="val 50000"/>
              <a:gd name="adj2" fmla="val 59615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1160" name="上箭头 91159"/>
          <p:cNvSpPr/>
          <p:nvPr/>
        </p:nvSpPr>
        <p:spPr>
          <a:xfrm>
            <a:off x="5334000" y="4267200"/>
            <a:ext cx="990600" cy="2362200"/>
          </a:xfrm>
          <a:prstGeom prst="upArrow">
            <a:avLst>
              <a:gd name="adj1" fmla="val 50000"/>
              <a:gd name="adj2" fmla="val 59615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1161" name="椭圆 91160"/>
          <p:cNvSpPr/>
          <p:nvPr/>
        </p:nvSpPr>
        <p:spPr>
          <a:xfrm>
            <a:off x="1905000" y="3657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v5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91162" name="曲线连接符 91161"/>
          <p:cNvCxnSpPr>
            <a:stCxn id="91161" idx="2"/>
            <a:endCxn id="91145" idx="4"/>
          </p:cNvCxnSpPr>
          <p:nvPr/>
        </p:nvCxnSpPr>
        <p:spPr>
          <a:xfrm rot="10800000">
            <a:off x="1638300" y="2895600"/>
            <a:ext cx="266700" cy="1104900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1163" name="曲线连接符 91162"/>
          <p:cNvCxnSpPr>
            <a:stCxn id="91146" idx="2"/>
            <a:endCxn id="91161" idx="4"/>
          </p:cNvCxnSpPr>
          <p:nvPr/>
        </p:nvCxnSpPr>
        <p:spPr>
          <a:xfrm rot="10800000">
            <a:off x="2247900" y="4343400"/>
            <a:ext cx="419100" cy="419100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triangle" w="lg" len="lg"/>
            <a:tailEnd type="none" w="med" len="med"/>
          </a:ln>
        </p:spPr>
      </p:cxnSp>
      <p:cxnSp>
        <p:nvCxnSpPr>
          <p:cNvPr id="91164" name="曲线连接符 91163"/>
          <p:cNvCxnSpPr>
            <a:stCxn id="91147" idx="5"/>
            <a:endCxn id="91149" idx="2"/>
          </p:cNvCxnSpPr>
          <p:nvPr/>
        </p:nvCxnSpPr>
        <p:spPr>
          <a:xfrm rot="-5400000" flipH="1">
            <a:off x="7158038" y="5748338"/>
            <a:ext cx="519112" cy="404812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91165" name="任意多边形 91164"/>
          <p:cNvSpPr/>
          <p:nvPr/>
        </p:nvSpPr>
        <p:spPr>
          <a:xfrm>
            <a:off x="7162800" y="5791200"/>
            <a:ext cx="381000" cy="381000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arcTo wR="10800" hR="10800" stAng="10800000" swAng="5400000"/>
                <a:arcTo wR="10800" hR="10800" stAng="-5400000" swAng="5400000"/>
                <a:arcTo wR="10800" hR="10800" stAng="0" swAng="5400000"/>
                <a:arcTo wR="10800" hR="10800" stAng="5400000" swAng="5400000"/>
                <a:close/>
                <a:moveTo>
                  <a:pt x="17402" y="15492"/>
                </a:moveTo>
                <a:arcTo wR="8100" hR="8100" stAng="-19475930" swAng="-9648240"/>
                <a:close/>
                <a:moveTo>
                  <a:pt x="4197" y="6107"/>
                </a:moveTo>
                <a:arcTo wR="8100" hR="8100" stAng="-8675830" swAng="-9648240"/>
                <a:close/>
              </a:path>
            </a:pathLst>
          </a:custGeom>
          <a:solidFill>
            <a:schemeClr val="tx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91166" name="曲线连接符 91165"/>
          <p:cNvCxnSpPr>
            <a:stCxn id="91147" idx="6"/>
            <a:endCxn id="91149" idx="0"/>
          </p:cNvCxnSpPr>
          <p:nvPr/>
        </p:nvCxnSpPr>
        <p:spPr>
          <a:xfrm>
            <a:off x="7315200" y="5448300"/>
            <a:ext cx="647700" cy="419100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triangle" w="lg" len="lg"/>
            <a:tailEnd type="non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92161"/>
          <p:cNvSpPr>
            <a:spLocks noGrp="1"/>
          </p:cNvSpPr>
          <p:nvPr>
            <p:ph type="title"/>
          </p:nvPr>
        </p:nvSpPr>
        <p:spPr>
          <a:xfrm>
            <a:off x="609600" y="93663"/>
            <a:ext cx="7772400" cy="1373187"/>
          </a:xfrm>
          <a:ln/>
        </p:spPr>
        <p:txBody>
          <a:bodyPr anchor="ctr">
            <a:spAutoFit/>
          </a:bodyPr>
          <a:p>
            <a:pPr algn="l"/>
            <a:r>
              <a:rPr lang="en-US" altLang="zh-CN" sz="2800"/>
              <a:t>v1,v5,v2,v3,v4</a:t>
            </a:r>
            <a:r>
              <a:rPr lang="zh-CN" altLang="en-US" sz="2800"/>
              <a:t>都可以上升到高度</a:t>
            </a:r>
            <a:r>
              <a:rPr lang="en-US" altLang="zh-CN" sz="2800"/>
              <a:t>6,</a:t>
            </a:r>
            <a:r>
              <a:rPr lang="zh-CN" altLang="en-US" sz="2800"/>
              <a:t>而不影响</a:t>
            </a:r>
            <a:r>
              <a:rPr lang="en-US" altLang="zh-CN" sz="2800"/>
              <a:t>h</a:t>
            </a:r>
            <a:r>
              <a:rPr lang="zh-CN" altLang="en-US" sz="2800"/>
              <a:t>的合法性和递增性</a:t>
            </a:r>
            <a:r>
              <a:rPr lang="en-US" altLang="zh-CN" sz="2800"/>
              <a:t>.</a:t>
            </a:r>
            <a:r>
              <a:rPr lang="zh-CN" altLang="en-US" sz="2800"/>
              <a:t>重标号操作被大大减少</a:t>
            </a:r>
            <a:r>
              <a:rPr lang="en-US" altLang="zh-CN" sz="2800"/>
              <a:t>.(</a:t>
            </a:r>
            <a:r>
              <a:rPr lang="zh-CN" altLang="en-US" sz="2800"/>
              <a:t>注意</a:t>
            </a:r>
            <a:r>
              <a:rPr lang="en-US" altLang="zh-CN" sz="2800"/>
              <a:t>,(t,v4)</a:t>
            </a:r>
            <a:r>
              <a:rPr lang="zh-CN" altLang="en-US" sz="2800"/>
              <a:t>是从低到高的边</a:t>
            </a:r>
            <a:r>
              <a:rPr lang="en-US" altLang="zh-CN" sz="2800"/>
              <a:t>,</a:t>
            </a:r>
            <a:r>
              <a:rPr lang="zh-CN" altLang="en-US" sz="2800"/>
              <a:t>没有限制作用</a:t>
            </a:r>
            <a:r>
              <a:rPr lang="en-US" altLang="zh-CN" sz="2800"/>
              <a:t>)</a:t>
            </a:r>
            <a:endParaRPr lang="en-US" altLang="zh-CN" sz="2800"/>
          </a:p>
        </p:txBody>
      </p:sp>
      <p:sp>
        <p:nvSpPr>
          <p:cNvPr id="92163" name="直接连接符 92162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2164" name="直接连接符 92163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2165" name="直接连接符 92164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2166" name="直接连接符 92165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2167" name="直接连接符 92166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2168" name="直接连接符 92167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2169" name="椭圆 92168"/>
          <p:cNvSpPr/>
          <p:nvPr/>
        </p:nvSpPr>
        <p:spPr>
          <a:xfrm>
            <a:off x="1066800" y="2133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2170" name="椭圆 92169"/>
          <p:cNvSpPr/>
          <p:nvPr/>
        </p:nvSpPr>
        <p:spPr>
          <a:xfrm>
            <a:off x="2819400" y="1447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v1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2171" name="椭圆 92170"/>
          <p:cNvSpPr/>
          <p:nvPr/>
        </p:nvSpPr>
        <p:spPr>
          <a:xfrm>
            <a:off x="6400800" y="1371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v4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2172" name="椭圆 92171"/>
          <p:cNvSpPr/>
          <p:nvPr/>
        </p:nvSpPr>
        <p:spPr>
          <a:xfrm>
            <a:off x="4724400" y="1447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v3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2173" name="椭圆 92172"/>
          <p:cNvSpPr/>
          <p:nvPr/>
        </p:nvSpPr>
        <p:spPr>
          <a:xfrm>
            <a:off x="7620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2174" name="文本框 92173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6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5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4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3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2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1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0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cxnSp>
        <p:nvCxnSpPr>
          <p:cNvPr id="92175" name="曲线连接符 92174"/>
          <p:cNvCxnSpPr>
            <a:stCxn id="92170" idx="6"/>
            <a:endCxn id="92171" idx="2"/>
          </p:cNvCxnSpPr>
          <p:nvPr/>
        </p:nvCxnSpPr>
        <p:spPr>
          <a:xfrm flipV="1">
            <a:off x="3505200" y="1714500"/>
            <a:ext cx="2895600" cy="762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2176" name="曲线连接符 92175"/>
          <p:cNvCxnSpPr>
            <a:stCxn id="92171" idx="1"/>
            <a:endCxn id="92172" idx="6"/>
          </p:cNvCxnSpPr>
          <p:nvPr/>
        </p:nvCxnSpPr>
        <p:spPr>
          <a:xfrm rot="16200000" flipH="1" flipV="1">
            <a:off x="5795963" y="1085850"/>
            <a:ext cx="319087" cy="1090613"/>
          </a:xfrm>
          <a:prstGeom prst="curvedConnector4">
            <a:avLst>
              <a:gd name="adj1" fmla="val -102986"/>
              <a:gd name="adj2" fmla="val 54583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92177" name="椭圆 92176"/>
          <p:cNvSpPr/>
          <p:nvPr/>
        </p:nvSpPr>
        <p:spPr>
          <a:xfrm>
            <a:off x="3733800" y="1447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92178" name="直接箭头连接符 92177"/>
          <p:cNvCxnSpPr>
            <a:stCxn id="92172" idx="2"/>
            <a:endCxn id="92177" idx="6"/>
          </p:cNvCxnSpPr>
          <p:nvPr/>
        </p:nvCxnSpPr>
        <p:spPr>
          <a:xfrm rot="10800000">
            <a:off x="4419600" y="1790700"/>
            <a:ext cx="3048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2179" name="曲线连接符 92178"/>
          <p:cNvCxnSpPr>
            <a:stCxn id="92171" idx="6"/>
            <a:endCxn id="92169" idx="6"/>
          </p:cNvCxnSpPr>
          <p:nvPr/>
        </p:nvCxnSpPr>
        <p:spPr>
          <a:xfrm flipH="1">
            <a:off x="1752600" y="1714500"/>
            <a:ext cx="5334000" cy="762000"/>
          </a:xfrm>
          <a:prstGeom prst="curvedConnector3">
            <a:avLst>
              <a:gd name="adj1" fmla="val -428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2180" name="曲线连接符 92179"/>
          <p:cNvCxnSpPr>
            <a:stCxn id="92170" idx="0"/>
            <a:endCxn id="92169" idx="4"/>
          </p:cNvCxnSpPr>
          <p:nvPr/>
        </p:nvCxnSpPr>
        <p:spPr>
          <a:xfrm rot="16200000" flipH="1" flipV="1">
            <a:off x="1600200" y="1257300"/>
            <a:ext cx="1371600" cy="1752600"/>
          </a:xfrm>
          <a:prstGeom prst="curvedConnector5">
            <a:avLst>
              <a:gd name="adj1" fmla="val -16667"/>
              <a:gd name="adj2" fmla="val 50000"/>
              <a:gd name="adj3" fmla="val 11666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2181" name="曲线连接符 92180"/>
          <p:cNvCxnSpPr>
            <a:stCxn id="92177" idx="1"/>
            <a:endCxn id="92169" idx="5"/>
          </p:cNvCxnSpPr>
          <p:nvPr/>
        </p:nvCxnSpPr>
        <p:spPr>
          <a:xfrm rot="16200000" flipH="1" flipV="1">
            <a:off x="2157413" y="1042988"/>
            <a:ext cx="1171575" cy="2181225"/>
          </a:xfrm>
          <a:prstGeom prst="curvedConnector5">
            <a:avLst>
              <a:gd name="adj1" fmla="val -28051"/>
              <a:gd name="adj2" fmla="val 50000"/>
              <a:gd name="adj3" fmla="val 128051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92182" name="上箭头 92181"/>
          <p:cNvSpPr/>
          <p:nvPr/>
        </p:nvSpPr>
        <p:spPr>
          <a:xfrm>
            <a:off x="2514600" y="3276600"/>
            <a:ext cx="990600" cy="3352800"/>
          </a:xfrm>
          <a:prstGeom prst="upArrow">
            <a:avLst>
              <a:gd name="adj1" fmla="val 50000"/>
              <a:gd name="adj2" fmla="val 84615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83" name="上箭头 92182"/>
          <p:cNvSpPr/>
          <p:nvPr/>
        </p:nvSpPr>
        <p:spPr>
          <a:xfrm>
            <a:off x="3886200" y="3276600"/>
            <a:ext cx="990600" cy="3352800"/>
          </a:xfrm>
          <a:prstGeom prst="upArrow">
            <a:avLst>
              <a:gd name="adj1" fmla="val 50000"/>
              <a:gd name="adj2" fmla="val 84615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84" name="上箭头 92183"/>
          <p:cNvSpPr/>
          <p:nvPr/>
        </p:nvSpPr>
        <p:spPr>
          <a:xfrm>
            <a:off x="5334000" y="3276600"/>
            <a:ext cx="990600" cy="3352800"/>
          </a:xfrm>
          <a:prstGeom prst="upArrow">
            <a:avLst>
              <a:gd name="adj1" fmla="val 50000"/>
              <a:gd name="adj2" fmla="val 84615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85" name="椭圆 92184"/>
          <p:cNvSpPr/>
          <p:nvPr/>
        </p:nvSpPr>
        <p:spPr>
          <a:xfrm>
            <a:off x="1905000" y="1447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v5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92186" name="曲线连接符 92185"/>
          <p:cNvCxnSpPr>
            <a:stCxn id="92185" idx="2"/>
            <a:endCxn id="92169" idx="4"/>
          </p:cNvCxnSpPr>
          <p:nvPr/>
        </p:nvCxnSpPr>
        <p:spPr>
          <a:xfrm rot="-10800000" flipV="1">
            <a:off x="1409700" y="1790700"/>
            <a:ext cx="495300" cy="1028700"/>
          </a:xfrm>
          <a:prstGeom prst="curvedConnector4">
            <a:avLst>
              <a:gd name="adj1" fmla="val 15384"/>
              <a:gd name="adj2" fmla="val 122222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2187" name="曲线连接符 92186"/>
          <p:cNvCxnSpPr>
            <a:stCxn id="92170" idx="2"/>
            <a:endCxn id="92185" idx="4"/>
          </p:cNvCxnSpPr>
          <p:nvPr/>
        </p:nvCxnSpPr>
        <p:spPr>
          <a:xfrm rot="-10800000" flipV="1">
            <a:off x="2247900" y="1790700"/>
            <a:ext cx="571500" cy="342900"/>
          </a:xfrm>
          <a:prstGeom prst="curvedConnector4">
            <a:avLst>
              <a:gd name="adj1" fmla="val 20000"/>
              <a:gd name="adj2" fmla="val 166667"/>
            </a:avLst>
          </a:prstGeom>
          <a:ln w="28575" cap="flat" cmpd="sng">
            <a:solidFill>
              <a:schemeClr val="tx2"/>
            </a:solidFill>
            <a:prstDash val="solid"/>
            <a:headEnd type="triangle" w="lg" len="lg"/>
            <a:tailEnd type="none" w="med" len="med"/>
          </a:ln>
        </p:spPr>
      </p:cxnSp>
      <p:cxnSp>
        <p:nvCxnSpPr>
          <p:cNvPr id="92188" name="曲线连接符 92187"/>
          <p:cNvCxnSpPr>
            <a:stCxn id="92173" idx="0"/>
            <a:endCxn id="92171" idx="5"/>
          </p:cNvCxnSpPr>
          <p:nvPr/>
        </p:nvCxnSpPr>
        <p:spPr>
          <a:xfrm rot="-16200000" flipH="1">
            <a:off x="5519738" y="3424238"/>
            <a:ext cx="3910012" cy="976312"/>
          </a:xfrm>
          <a:prstGeom prst="curvedConnector3">
            <a:avLst>
              <a:gd name="adj1" fmla="val 48722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标题 93185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800225"/>
          </a:xfrm>
          <a:ln/>
        </p:spPr>
        <p:txBody>
          <a:bodyPr anchor="ctr">
            <a:spAutoFit/>
          </a:bodyPr>
          <a:p>
            <a:pPr algn="l"/>
            <a:r>
              <a:rPr lang="zh-CN" altLang="en-US" sz="2800"/>
              <a:t>间隙优化</a:t>
            </a:r>
            <a:r>
              <a:rPr lang="en-US" altLang="zh-CN" sz="2800"/>
              <a:t>:</a:t>
            </a:r>
            <a:r>
              <a:rPr lang="zh-CN" altLang="en-US" sz="2800"/>
              <a:t>如果</a:t>
            </a:r>
            <a:r>
              <a:rPr lang="en-US" altLang="zh-CN" sz="2800"/>
              <a:t>(0,s)</a:t>
            </a:r>
            <a:r>
              <a:rPr lang="zh-CN" altLang="en-US" sz="2800"/>
              <a:t>之间的某个高度</a:t>
            </a:r>
            <a:r>
              <a:rPr lang="en-US" altLang="zh-CN" sz="2800"/>
              <a:t>l</a:t>
            </a:r>
            <a:r>
              <a:rPr lang="zh-CN" altLang="en-US" sz="2800"/>
              <a:t>不存在任何结点</a:t>
            </a:r>
            <a:r>
              <a:rPr lang="en-US" altLang="zh-CN" sz="2800"/>
              <a:t>,</a:t>
            </a:r>
            <a:r>
              <a:rPr lang="zh-CN" altLang="en-US" sz="2800"/>
              <a:t>那么处在</a:t>
            </a:r>
            <a:r>
              <a:rPr lang="en-US" altLang="zh-CN" sz="2800"/>
              <a:t>(l,s)</a:t>
            </a:r>
            <a:r>
              <a:rPr lang="zh-CN" altLang="en-US" sz="2800"/>
              <a:t>之间的所有结点都失去了原先的限制</a:t>
            </a:r>
            <a:r>
              <a:rPr lang="en-US" altLang="zh-CN" sz="2800"/>
              <a:t>,</a:t>
            </a:r>
            <a:r>
              <a:rPr lang="zh-CN" altLang="en-US" sz="2800"/>
              <a:t>可以让他们全部移到</a:t>
            </a:r>
            <a:r>
              <a:rPr lang="en-US" altLang="zh-CN" sz="2800"/>
              <a:t>s+1</a:t>
            </a:r>
            <a:r>
              <a:rPr lang="zh-CN" altLang="en-US" sz="2800"/>
              <a:t>的高度而不失正确性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93187" name="直接连接符 93186"/>
          <p:cNvSpPr/>
          <p:nvPr/>
        </p:nvSpPr>
        <p:spPr>
          <a:xfrm>
            <a:off x="609600" y="5486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3188" name="直接连接符 93187"/>
          <p:cNvSpPr/>
          <p:nvPr/>
        </p:nvSpPr>
        <p:spPr>
          <a:xfrm>
            <a:off x="609600" y="4724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3189" name="直接连接符 93188"/>
          <p:cNvSpPr/>
          <p:nvPr/>
        </p:nvSpPr>
        <p:spPr>
          <a:xfrm>
            <a:off x="609600" y="1828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3190" name="直接连接符 93189"/>
          <p:cNvSpPr/>
          <p:nvPr/>
        </p:nvSpPr>
        <p:spPr>
          <a:xfrm>
            <a:off x="609600" y="25908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3191" name="直接连接符 93190"/>
          <p:cNvSpPr/>
          <p:nvPr/>
        </p:nvSpPr>
        <p:spPr>
          <a:xfrm>
            <a:off x="609600" y="32766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3192" name="直接连接符 93191"/>
          <p:cNvSpPr/>
          <p:nvPr/>
        </p:nvSpPr>
        <p:spPr>
          <a:xfrm>
            <a:off x="609600" y="3962400"/>
            <a:ext cx="7924800" cy="0"/>
          </a:xfrm>
          <a:prstGeom prst="line">
            <a:avLst/>
          </a:prstGeom>
          <a:ln w="38100" cap="flat" cmpd="sng">
            <a:pattFill prst="dk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93193" name="椭圆 93192"/>
          <p:cNvSpPr/>
          <p:nvPr/>
        </p:nvSpPr>
        <p:spPr>
          <a:xfrm>
            <a:off x="1295400" y="2209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3194" name="椭圆 93193"/>
          <p:cNvSpPr/>
          <p:nvPr/>
        </p:nvSpPr>
        <p:spPr>
          <a:xfrm>
            <a:off x="2667000" y="4419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v1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3195" name="椭圆 93194"/>
          <p:cNvSpPr/>
          <p:nvPr/>
        </p:nvSpPr>
        <p:spPr>
          <a:xfrm>
            <a:off x="6553200" y="14478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v4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3196" name="椭圆 93195"/>
          <p:cNvSpPr/>
          <p:nvPr/>
        </p:nvSpPr>
        <p:spPr>
          <a:xfrm>
            <a:off x="4953000" y="2895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v3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3197" name="椭圆 93196"/>
          <p:cNvSpPr/>
          <p:nvPr/>
        </p:nvSpPr>
        <p:spPr>
          <a:xfrm>
            <a:off x="7620000" y="5867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t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sp>
        <p:nvSpPr>
          <p:cNvPr id="93198" name="文本框 93197"/>
          <p:cNvSpPr txBox="1"/>
          <p:nvPr/>
        </p:nvSpPr>
        <p:spPr>
          <a:xfrm>
            <a:off x="762000" y="1600200"/>
            <a:ext cx="333375" cy="48387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>
                <a:latin typeface="Times New Roman" panose="02020603050405020304" pitchFamily="2" charset="0"/>
              </a:rPr>
              <a:t>6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5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4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3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2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1</a:t>
            </a:r>
            <a:endParaRPr lang="en-US" altLang="zh-CN" b="1">
              <a:latin typeface="Times New Roman" panose="02020603050405020304" pitchFamily="2" charset="0"/>
            </a:endParaRPr>
          </a:p>
          <a:p>
            <a:endParaRPr lang="en-US" altLang="zh-CN" b="1">
              <a:latin typeface="Times New Roman" panose="02020603050405020304" pitchFamily="2" charset="0"/>
            </a:endParaRPr>
          </a:p>
          <a:p>
            <a:r>
              <a:rPr lang="en-US" altLang="zh-CN" b="1">
                <a:latin typeface="Times New Roman" panose="02020603050405020304" pitchFamily="2" charset="0"/>
              </a:rPr>
              <a:t>0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cxnSp>
        <p:nvCxnSpPr>
          <p:cNvPr id="93199" name="曲线连接符 93198"/>
          <p:cNvCxnSpPr>
            <a:stCxn id="93194" idx="6"/>
            <a:endCxn id="93195" idx="2"/>
          </p:cNvCxnSpPr>
          <p:nvPr/>
        </p:nvCxnSpPr>
        <p:spPr>
          <a:xfrm flipV="1">
            <a:off x="3352800" y="1790700"/>
            <a:ext cx="3200400" cy="2971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3200" name="曲线连接符 93199"/>
          <p:cNvCxnSpPr>
            <a:stCxn id="93195" idx="1"/>
            <a:endCxn id="93196" idx="6"/>
          </p:cNvCxnSpPr>
          <p:nvPr/>
        </p:nvCxnSpPr>
        <p:spPr>
          <a:xfrm rot="16200000" flipH="1" flipV="1">
            <a:off x="5300663" y="1885950"/>
            <a:ext cx="1690687" cy="1014413"/>
          </a:xfrm>
          <a:prstGeom prst="curvedConnector4">
            <a:avLst>
              <a:gd name="adj1" fmla="val -19435"/>
              <a:gd name="adj2" fmla="val 54931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93201" name="椭圆 93200"/>
          <p:cNvSpPr/>
          <p:nvPr/>
        </p:nvSpPr>
        <p:spPr>
          <a:xfrm>
            <a:off x="3429000" y="2895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93202" name="直接箭头连接符 93201"/>
          <p:cNvCxnSpPr>
            <a:stCxn id="93196" idx="2"/>
            <a:endCxn id="93201" idx="6"/>
          </p:cNvCxnSpPr>
          <p:nvPr/>
        </p:nvCxnSpPr>
        <p:spPr>
          <a:xfrm rot="10800000">
            <a:off x="4114800" y="3238500"/>
            <a:ext cx="838200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3203" name="曲线连接符 93202"/>
          <p:cNvCxnSpPr>
            <a:stCxn id="93195" idx="6"/>
            <a:endCxn id="93193" idx="6"/>
          </p:cNvCxnSpPr>
          <p:nvPr/>
        </p:nvCxnSpPr>
        <p:spPr>
          <a:xfrm flipH="1">
            <a:off x="1981200" y="1790700"/>
            <a:ext cx="5257800" cy="762000"/>
          </a:xfrm>
          <a:prstGeom prst="curvedConnector3">
            <a:avLst>
              <a:gd name="adj1" fmla="val -434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3204" name="曲线连接符 93203"/>
          <p:cNvCxnSpPr>
            <a:stCxn id="93194" idx="0"/>
            <a:endCxn id="93193" idx="4"/>
          </p:cNvCxnSpPr>
          <p:nvPr/>
        </p:nvCxnSpPr>
        <p:spPr>
          <a:xfrm rot="-16200000" flipH="1">
            <a:off x="1562100" y="2971800"/>
            <a:ext cx="1524000" cy="13716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3205" name="曲线连接符 93204"/>
          <p:cNvCxnSpPr>
            <a:stCxn id="93201" idx="1"/>
            <a:endCxn id="93193" idx="5"/>
          </p:cNvCxnSpPr>
          <p:nvPr/>
        </p:nvCxnSpPr>
        <p:spPr>
          <a:xfrm rot="-16200000" flipH="1">
            <a:off x="2605088" y="2071688"/>
            <a:ext cx="200025" cy="1647825"/>
          </a:xfrm>
          <a:prstGeom prst="curvedConnector5">
            <a:avLst>
              <a:gd name="adj1" fmla="val -39685"/>
              <a:gd name="adj2" fmla="val 50000"/>
              <a:gd name="adj3" fmla="val -64287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93206" name="上箭头 93205"/>
          <p:cNvSpPr/>
          <p:nvPr/>
        </p:nvSpPr>
        <p:spPr>
          <a:xfrm>
            <a:off x="2514600" y="5257800"/>
            <a:ext cx="990600" cy="1371600"/>
          </a:xfrm>
          <a:prstGeom prst="upArrow">
            <a:avLst>
              <a:gd name="adj1" fmla="val 50000"/>
              <a:gd name="adj2" fmla="val 34615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3207" name="上箭头 93206"/>
          <p:cNvSpPr/>
          <p:nvPr/>
        </p:nvSpPr>
        <p:spPr>
          <a:xfrm>
            <a:off x="3886200" y="4267200"/>
            <a:ext cx="990600" cy="2362200"/>
          </a:xfrm>
          <a:prstGeom prst="upArrow">
            <a:avLst>
              <a:gd name="adj1" fmla="val 50000"/>
              <a:gd name="adj2" fmla="val 59615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3208" name="上箭头 93207"/>
          <p:cNvSpPr/>
          <p:nvPr/>
        </p:nvSpPr>
        <p:spPr>
          <a:xfrm>
            <a:off x="5334000" y="4267200"/>
            <a:ext cx="990600" cy="2362200"/>
          </a:xfrm>
          <a:prstGeom prst="upArrow">
            <a:avLst>
              <a:gd name="adj1" fmla="val 50000"/>
              <a:gd name="adj2" fmla="val 59615"/>
            </a:avLst>
          </a:prstGeom>
          <a:solidFill>
            <a:schemeClr val="tx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3209" name="椭圆 93208"/>
          <p:cNvSpPr/>
          <p:nvPr/>
        </p:nvSpPr>
        <p:spPr>
          <a:xfrm>
            <a:off x="1905000" y="36576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solidFill>
                  <a:schemeClr val="bg2"/>
                </a:solidFill>
                <a:latin typeface="Times New Roman" panose="02020603050405020304" pitchFamily="2" charset="0"/>
              </a:rPr>
              <a:t>v5</a:t>
            </a:r>
            <a:endParaRPr lang="en-US" altLang="zh-CN" b="1">
              <a:solidFill>
                <a:schemeClr val="bg2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93210" name="曲线连接符 93209"/>
          <p:cNvCxnSpPr>
            <a:stCxn id="93209" idx="2"/>
            <a:endCxn id="93193" idx="4"/>
          </p:cNvCxnSpPr>
          <p:nvPr/>
        </p:nvCxnSpPr>
        <p:spPr>
          <a:xfrm rot="10800000">
            <a:off x="1638300" y="2895600"/>
            <a:ext cx="266700" cy="1104900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93211" name="曲线连接符 93210"/>
          <p:cNvCxnSpPr>
            <a:stCxn id="93194" idx="2"/>
            <a:endCxn id="93209" idx="4"/>
          </p:cNvCxnSpPr>
          <p:nvPr/>
        </p:nvCxnSpPr>
        <p:spPr>
          <a:xfrm rot="10800000">
            <a:off x="2247900" y="4343400"/>
            <a:ext cx="419100" cy="419100"/>
          </a:xfrm>
          <a:prstGeom prst="curvedConnector2">
            <a:avLst/>
          </a:prstGeom>
          <a:ln w="28575" cap="flat" cmpd="sng">
            <a:solidFill>
              <a:schemeClr val="tx2"/>
            </a:solidFill>
            <a:prstDash val="solid"/>
            <a:headEnd type="triangle" w="lg" len="lg"/>
            <a:tailEnd type="none" w="med" len="med"/>
          </a:ln>
        </p:spPr>
      </p:cxnSp>
      <p:cxnSp>
        <p:nvCxnSpPr>
          <p:cNvPr id="93212" name="曲线连接符 93211"/>
          <p:cNvCxnSpPr>
            <a:stCxn id="93197" idx="1"/>
            <a:endCxn id="93195" idx="4"/>
          </p:cNvCxnSpPr>
          <p:nvPr/>
        </p:nvCxnSpPr>
        <p:spPr>
          <a:xfrm rot="-16200000" flipH="1">
            <a:off x="5391150" y="3638550"/>
            <a:ext cx="3833813" cy="823913"/>
          </a:xfrm>
          <a:prstGeom prst="curvedConnector3">
            <a:avLst>
              <a:gd name="adj1" fmla="val 51306"/>
            </a:avLst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标题 94209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ln/>
        </p:spPr>
        <p:txBody>
          <a:bodyPr anchor="ctr">
            <a:spAutoFit/>
          </a:bodyPr>
          <a:p>
            <a:r>
              <a:rPr lang="zh-CN" altLang="en-US"/>
              <a:t>间隙优化</a:t>
            </a:r>
            <a:endParaRPr lang="zh-CN" altLang="en-US"/>
          </a:p>
        </p:txBody>
      </p:sp>
      <p:sp>
        <p:nvSpPr>
          <p:cNvPr id="94211" name="文本占位符 94210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7772400" cy="5562600"/>
          </a:xfrm>
          <a:ln/>
        </p:spPr>
        <p:txBody>
          <a:bodyPr/>
          <a:p>
            <a:r>
              <a:rPr lang="zh-CN" altLang="en-US"/>
              <a:t>间隙优化十分有用。在具体实现时有惊人的效果。</a:t>
            </a:r>
            <a:endParaRPr lang="zh-CN" altLang="en-US"/>
          </a:p>
          <a:p>
            <a:r>
              <a:rPr lang="zh-CN" altLang="en-US"/>
              <a:t>正好，在</a:t>
            </a:r>
            <a:r>
              <a:rPr lang="en-US" altLang="zh-CN"/>
              <a:t>Highest-relabel</a:t>
            </a:r>
            <a:r>
              <a:rPr lang="zh-CN" altLang="en-US"/>
              <a:t>算法中，我们按结点的高度分成了</a:t>
            </a:r>
            <a:r>
              <a:rPr lang="en-US" altLang="zh-CN"/>
              <a:t>2n</a:t>
            </a:r>
            <a:r>
              <a:rPr lang="zh-CN" altLang="en-US"/>
              <a:t>个块，只要顺便观察一下，如果有某个块为空了，那么立即应用间隙优化即可。</a:t>
            </a:r>
            <a:endParaRPr lang="zh-CN" altLang="en-US"/>
          </a:p>
          <a:p>
            <a:r>
              <a:rPr lang="zh-CN" altLang="en-US"/>
              <a:t>在某次</a:t>
            </a:r>
            <a:r>
              <a:rPr lang="en-US" altLang="zh-CN"/>
              <a:t>Check</a:t>
            </a:r>
            <a:r>
              <a:rPr lang="zh-CN" altLang="en-US"/>
              <a:t>操作结束后查看被检查的结点原先所在的块是否为空。</a:t>
            </a:r>
            <a:endParaRPr lang="zh-CN" altLang="en-US"/>
          </a:p>
          <a:p>
            <a:r>
              <a:rPr lang="zh-CN" altLang="en-US"/>
              <a:t>备注中为我的</a:t>
            </a:r>
            <a:r>
              <a:rPr lang="en-US" altLang="zh-CN"/>
              <a:t>Highest-relabel</a:t>
            </a:r>
            <a:r>
              <a:rPr lang="zh-CN" altLang="en-US"/>
              <a:t>算法的代码</a:t>
            </a:r>
            <a:r>
              <a:rPr lang="en-US" altLang="zh-CN"/>
              <a:t>(</a:t>
            </a:r>
            <a:r>
              <a:rPr lang="zh-CN" altLang="en-US"/>
              <a:t>带</a:t>
            </a:r>
            <a:r>
              <a:rPr lang="en-US" altLang="zh-CN"/>
              <a:t>BFS</a:t>
            </a:r>
            <a:r>
              <a:rPr lang="zh-CN" altLang="en-US"/>
              <a:t>预处理和间隙优化</a:t>
            </a:r>
            <a:r>
              <a:rPr lang="en-US" altLang="zh-CN"/>
              <a:t>) (150</a:t>
            </a:r>
            <a:r>
              <a:rPr lang="zh-CN" altLang="en-US"/>
              <a:t>行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96257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ln/>
        </p:spPr>
        <p:txBody>
          <a:bodyPr anchor="ctr">
            <a:spAutoFit/>
          </a:bodyPr>
          <a:p>
            <a:r>
              <a:rPr lang="zh-CN" altLang="en-US"/>
              <a:t>效率测试</a:t>
            </a:r>
            <a:r>
              <a:rPr lang="en-US" altLang="zh-CN"/>
              <a:t>(</a:t>
            </a:r>
            <a:r>
              <a:rPr lang="zh-CN" altLang="en-US"/>
              <a:t>时间单位</a:t>
            </a:r>
            <a:r>
              <a:rPr lang="en-US" altLang="zh-CN"/>
              <a:t>:s)(</a:t>
            </a:r>
            <a:r>
              <a:rPr lang="zh-CN" altLang="en-US"/>
              <a:t>忽略了读数据的时间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96259" name="表格 96258"/>
          <p:cNvGraphicFramePr/>
          <p:nvPr/>
        </p:nvGraphicFramePr>
        <p:xfrm>
          <a:off x="304800" y="1981200"/>
          <a:ext cx="8458200" cy="4238625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1870075"/>
                <a:gridCol w="2359025"/>
              </a:tblGrid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n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m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/>
                        <a:t>未加优化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/>
                        <a:t>加了两个优化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500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3000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0.60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0.06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500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30000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1.32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0.06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500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100000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1.43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0.06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800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100000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Too long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Blip>
                          <a:blip r:embed="rId1"/>
                        </a:buBlip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1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0.06</a:t>
                      </a:r>
                      <a:r>
                        <a:rPr lang="zh-CN" altLang="en-US"/>
                        <a:t>（根本测不出来</a:t>
                      </a:r>
                      <a:r>
                        <a:rPr lang="en-US" altLang="zh-CN"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marL="90000" marR="90000" marT="46800" marB="46800" vert="horz" anchor="t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>
            <a:spAutoFit/>
          </a:bodyPr>
          <a:p>
            <a:r>
              <a:rPr lang="zh-CN" altLang="en-US"/>
              <a:t>后向弧</a:t>
            </a:r>
            <a:endParaRPr lang="zh-CN" altLang="en-US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4427538" y="1700213"/>
            <a:ext cx="4248150" cy="4968875"/>
          </a:xfrm>
          <a:ln/>
        </p:spPr>
        <p:txBody>
          <a:bodyPr/>
          <a:p>
            <a:r>
              <a:rPr lang="zh-CN" altLang="en-US" sz="2800"/>
              <a:t>其中像</a:t>
            </a:r>
            <a:r>
              <a:rPr lang="en-US" altLang="zh-CN" sz="2800"/>
              <a:t>(v1,s)</a:t>
            </a:r>
            <a:r>
              <a:rPr lang="zh-CN" altLang="en-US" sz="2800"/>
              <a:t>这样的边称为后向弧</a:t>
            </a:r>
            <a:r>
              <a:rPr lang="en-US" altLang="zh-CN" sz="2800"/>
              <a:t>,</a:t>
            </a:r>
            <a:r>
              <a:rPr lang="zh-CN" altLang="en-US" sz="2800"/>
              <a:t>它表示从</a:t>
            </a:r>
            <a:r>
              <a:rPr lang="en-US" altLang="zh-CN" sz="2800"/>
              <a:t>v1</a:t>
            </a:r>
            <a:r>
              <a:rPr lang="zh-CN" altLang="en-US" sz="2800"/>
              <a:t>到</a:t>
            </a:r>
            <a:r>
              <a:rPr lang="en-US" altLang="zh-CN" sz="2800"/>
              <a:t>s</a:t>
            </a:r>
            <a:r>
              <a:rPr lang="zh-CN" altLang="en-US" sz="2800"/>
              <a:t>还可以增加</a:t>
            </a:r>
            <a:r>
              <a:rPr lang="en-US" altLang="zh-CN" sz="2800"/>
              <a:t>4</a:t>
            </a:r>
            <a:r>
              <a:rPr lang="zh-CN" altLang="en-US" sz="2800"/>
              <a:t>单位的流量。</a:t>
            </a:r>
            <a:endParaRPr lang="zh-CN" altLang="en-US" sz="2800"/>
          </a:p>
          <a:p>
            <a:r>
              <a:rPr lang="zh-CN" altLang="en-US" sz="2800"/>
              <a:t>但是从</a:t>
            </a:r>
            <a:r>
              <a:rPr lang="en-US" altLang="zh-CN" sz="2800"/>
              <a:t>v1</a:t>
            </a:r>
            <a:r>
              <a:rPr lang="zh-CN" altLang="en-US" sz="2800"/>
              <a:t>到</a:t>
            </a:r>
            <a:r>
              <a:rPr lang="en-US" altLang="zh-CN" sz="2800"/>
              <a:t>s</a:t>
            </a:r>
            <a:r>
              <a:rPr lang="zh-CN" altLang="en-US" sz="2800"/>
              <a:t>不是和原网络中的弧的方向相反吗？显然“从</a:t>
            </a:r>
            <a:r>
              <a:rPr lang="en-US" altLang="zh-CN" sz="2800"/>
              <a:t>v1</a:t>
            </a:r>
            <a:r>
              <a:rPr lang="zh-CN" altLang="en-US" sz="2800"/>
              <a:t>到</a:t>
            </a:r>
            <a:r>
              <a:rPr lang="en-US" altLang="zh-CN" sz="2800"/>
              <a:t>s</a:t>
            </a:r>
            <a:r>
              <a:rPr lang="zh-CN" altLang="en-US" sz="2800"/>
              <a:t>还可以增加</a:t>
            </a:r>
            <a:r>
              <a:rPr lang="en-US" altLang="zh-CN" sz="2800"/>
              <a:t>4</a:t>
            </a:r>
            <a:r>
              <a:rPr lang="zh-CN" altLang="en-US" sz="2800"/>
              <a:t>单位流量”这条信息毫无意义。那么，有必要建立这些后向弧吗？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2292" name="椭圆 12291"/>
          <p:cNvSpPr/>
          <p:nvPr/>
        </p:nvSpPr>
        <p:spPr>
          <a:xfrm>
            <a:off x="265113" y="3163888"/>
            <a:ext cx="619125" cy="619125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v1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2293" name="椭圆 12292"/>
          <p:cNvSpPr/>
          <p:nvPr/>
        </p:nvSpPr>
        <p:spPr>
          <a:xfrm>
            <a:off x="1733550" y="4865688"/>
            <a:ext cx="619125" cy="617537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t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2294" name="椭圆 12293"/>
          <p:cNvSpPr/>
          <p:nvPr/>
        </p:nvSpPr>
        <p:spPr>
          <a:xfrm>
            <a:off x="1889125" y="1541463"/>
            <a:ext cx="617538" cy="617537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s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2295" name="椭圆 12294"/>
          <p:cNvSpPr/>
          <p:nvPr/>
        </p:nvSpPr>
        <p:spPr>
          <a:xfrm>
            <a:off x="3665538" y="3241675"/>
            <a:ext cx="619125" cy="619125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r>
              <a:rPr lang="en-US" altLang="zh-CN" b="1">
                <a:latin typeface="Times New Roman" panose="02020603050405020304" pitchFamily="2" charset="0"/>
              </a:rPr>
              <a:t>v2</a:t>
            </a:r>
            <a:endParaRPr lang="en-US" altLang="zh-CN" b="1">
              <a:latin typeface="Times New Roman" panose="02020603050405020304" pitchFamily="2" charset="0"/>
            </a:endParaRPr>
          </a:p>
        </p:txBody>
      </p:sp>
      <p:sp>
        <p:nvSpPr>
          <p:cNvPr id="12296" name="文本框 12295"/>
          <p:cNvSpPr txBox="1"/>
          <p:nvPr/>
        </p:nvSpPr>
        <p:spPr>
          <a:xfrm>
            <a:off x="250825" y="4211638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2297" name="文本框 12296"/>
          <p:cNvSpPr txBox="1"/>
          <p:nvPr/>
        </p:nvSpPr>
        <p:spPr>
          <a:xfrm>
            <a:off x="3187700" y="2159000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3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2298" name="文本框 12297"/>
          <p:cNvSpPr txBox="1"/>
          <p:nvPr/>
        </p:nvSpPr>
        <p:spPr>
          <a:xfrm>
            <a:off x="3111500" y="4443413"/>
            <a:ext cx="331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2299" name="曲线连接符 12298"/>
          <p:cNvCxnSpPr>
            <a:stCxn id="12292" idx="7"/>
            <a:endCxn id="12294" idx="3"/>
          </p:cNvCxnSpPr>
          <p:nvPr/>
        </p:nvCxnSpPr>
        <p:spPr>
          <a:xfrm rot="16200000">
            <a:off x="793750" y="2068513"/>
            <a:ext cx="1185863" cy="1185862"/>
          </a:xfrm>
          <a:prstGeom prst="curvedConnector3">
            <a:avLst>
              <a:gd name="adj1" fmla="val 85139"/>
            </a:avLst>
          </a:prstGeom>
          <a:ln w="25400" cap="flat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2300" name="文本框 12299"/>
          <p:cNvSpPr txBox="1"/>
          <p:nvPr/>
        </p:nvSpPr>
        <p:spPr>
          <a:xfrm>
            <a:off x="1254125" y="2624138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4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2301" name="曲线连接符 12300"/>
          <p:cNvCxnSpPr>
            <a:stCxn id="12295" idx="2"/>
            <a:endCxn id="12292" idx="6"/>
          </p:cNvCxnSpPr>
          <p:nvPr/>
        </p:nvCxnSpPr>
        <p:spPr>
          <a:xfrm rot="10800000">
            <a:off x="884238" y="3473450"/>
            <a:ext cx="2781300" cy="77788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2302" name="文本框 12301"/>
          <p:cNvSpPr txBox="1"/>
          <p:nvPr/>
        </p:nvSpPr>
        <p:spPr>
          <a:xfrm>
            <a:off x="2168525" y="3051175"/>
            <a:ext cx="420688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2303" name="曲线连接符 12302"/>
          <p:cNvCxnSpPr>
            <a:stCxn id="12292" idx="3"/>
            <a:endCxn id="12293" idx="2"/>
          </p:cNvCxnSpPr>
          <p:nvPr/>
        </p:nvCxnSpPr>
        <p:spPr>
          <a:xfrm rot="-5400000" flipH="1">
            <a:off x="303213" y="3743325"/>
            <a:ext cx="1481137" cy="1377950"/>
          </a:xfrm>
          <a:prstGeom prst="curvedConnector2">
            <a:avLst/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12304" name="曲线连接符 12303"/>
          <p:cNvCxnSpPr>
            <a:stCxn id="12293" idx="0"/>
            <a:endCxn id="12292" idx="5"/>
          </p:cNvCxnSpPr>
          <p:nvPr/>
        </p:nvCxnSpPr>
        <p:spPr>
          <a:xfrm rot="-16200000" flipH="1">
            <a:off x="831850" y="3654425"/>
            <a:ext cx="1173163" cy="1249363"/>
          </a:xfrm>
          <a:prstGeom prst="curvedConnector3">
            <a:avLst>
              <a:gd name="adj1" fmla="val 46153"/>
            </a:avLst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sp>
        <p:nvSpPr>
          <p:cNvPr id="12305" name="文本框 12304"/>
          <p:cNvSpPr txBox="1"/>
          <p:nvPr/>
        </p:nvSpPr>
        <p:spPr>
          <a:xfrm>
            <a:off x="1165225" y="3902075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>
                <a:latin typeface="Times New Roman" panose="02020603050405020304" pitchFamily="2" charset="0"/>
              </a:rPr>
              <a:t>2</a:t>
            </a:r>
            <a:endParaRPr lang="en-US" altLang="zh-CN">
              <a:latin typeface="Times New Roman" panose="02020603050405020304" pitchFamily="2" charset="0"/>
            </a:endParaRPr>
          </a:p>
        </p:txBody>
      </p:sp>
      <p:cxnSp>
        <p:nvCxnSpPr>
          <p:cNvPr id="12306" name="曲线连接符 12305"/>
          <p:cNvCxnSpPr>
            <a:stCxn id="12293" idx="6"/>
            <a:endCxn id="12295" idx="4"/>
          </p:cNvCxnSpPr>
          <p:nvPr/>
        </p:nvCxnSpPr>
        <p:spPr>
          <a:xfrm flipV="1">
            <a:off x="2352675" y="3860800"/>
            <a:ext cx="1622425" cy="1314450"/>
          </a:xfrm>
          <a:prstGeom prst="curvedConnector2">
            <a:avLst/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  <p:cxnSp>
        <p:nvCxnSpPr>
          <p:cNvPr id="12307" name="曲线连接符 12306"/>
          <p:cNvCxnSpPr>
            <a:stCxn id="12294" idx="6"/>
            <a:endCxn id="12295" idx="0"/>
          </p:cNvCxnSpPr>
          <p:nvPr/>
        </p:nvCxnSpPr>
        <p:spPr>
          <a:xfrm>
            <a:off x="2506663" y="1851025"/>
            <a:ext cx="1468437" cy="1390650"/>
          </a:xfrm>
          <a:prstGeom prst="curvedConnector2">
            <a:avLst/>
          </a:prstGeom>
          <a:ln w="9525" cap="flat" cmpd="sng">
            <a:solidFill>
              <a:srgbClr val="CC99FF"/>
            </a:solidFill>
            <a:prstDash val="solid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 Blitz">
  <a:themeElements>
    <a:clrScheme name="">
      <a:dk1>
        <a:srgbClr val="FFFFFF"/>
      </a:dk1>
      <a:lt1>
        <a:srgbClr val="000066"/>
      </a:lt1>
      <a:dk2>
        <a:srgbClr val="FFCC00"/>
      </a:dk2>
      <a:lt2>
        <a:srgbClr val="000044"/>
      </a:lt2>
      <a:accent1>
        <a:srgbClr val="9CE157"/>
      </a:accent1>
      <a:accent2>
        <a:srgbClr val="2663A0"/>
      </a:accent2>
      <a:accent3>
        <a:srgbClr val="AAAAB9"/>
      </a:accent3>
      <a:accent4>
        <a:srgbClr val="DCDCDC"/>
      </a:accent4>
      <a:accent5>
        <a:srgbClr val="CBEDB5"/>
      </a:accent5>
      <a:accent6>
        <a:srgbClr val="21588F"/>
      </a:accent6>
      <a:hlink>
        <a:srgbClr val="F98D43"/>
      </a:hlink>
      <a:folHlink>
        <a:srgbClr val="CC3300"/>
      </a:folHlink>
    </a:clrScheme>
    <a:fontScheme name="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CC00"/>
        </a:dk2>
        <a:lt2>
          <a:srgbClr val="000044"/>
        </a:lt2>
        <a:accent1>
          <a:srgbClr val="9CE157"/>
        </a:accent1>
        <a:accent2>
          <a:srgbClr val="2663A0"/>
        </a:accent2>
        <a:accent3>
          <a:srgbClr val="AAAAB9"/>
        </a:accent3>
        <a:accent4>
          <a:srgbClr val="DCDCDC"/>
        </a:accent4>
        <a:accent5>
          <a:srgbClr val="CBEDB5"/>
        </a:accent5>
        <a:accent6>
          <a:srgbClr val="21588F"/>
        </a:accent6>
        <a:hlink>
          <a:srgbClr val="F98D4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1"/>
        </a:accent3>
        <a:accent4>
          <a:srgbClr val="000057"/>
        </a:accent4>
        <a:accent5>
          <a:srgbClr val="ABE5EF"/>
        </a:accent5>
        <a:accent6>
          <a:srgbClr val="BACADB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2F2F2"/>
        </a:accent3>
        <a:accent4>
          <a:srgbClr val="000000"/>
        </a:accent4>
        <a:accent5>
          <a:srgbClr val="DCDCDC"/>
        </a:accent5>
        <a:accent6>
          <a:srgbClr val="E5E5E5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5250"/>
        </a:lt1>
        <a:dk2>
          <a:srgbClr val="FFCC00"/>
        </a:dk2>
        <a:lt2>
          <a:srgbClr val="002E2D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CDCDC"/>
        </a:accent4>
        <a:accent5>
          <a:srgbClr val="CBEDB5"/>
        </a:accent5>
        <a:accent6>
          <a:srgbClr val="007370"/>
        </a:accent6>
        <a:hlink>
          <a:srgbClr val="FFFF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B256B"/>
        </a:lt1>
        <a:dk2>
          <a:srgbClr val="FFCC00"/>
        </a:dk2>
        <a:lt2>
          <a:srgbClr val="291A4C"/>
        </a:lt2>
        <a:accent1>
          <a:srgbClr val="6EBFCA"/>
        </a:accent1>
        <a:accent2>
          <a:srgbClr val="56369C"/>
        </a:accent2>
        <a:accent3>
          <a:srgbClr val="AFABBA"/>
        </a:accent3>
        <a:accent4>
          <a:srgbClr val="DCDCDC"/>
        </a:accent4>
        <a:accent5>
          <a:srgbClr val="BBDBE1"/>
        </a:accent5>
        <a:accent6>
          <a:srgbClr val="4C308B"/>
        </a:accent6>
        <a:hlink>
          <a:srgbClr val="CCCC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D2740"/>
        </a:lt1>
        <a:dk2>
          <a:srgbClr val="FDD409"/>
        </a:dk2>
        <a:lt2>
          <a:srgbClr val="511D30"/>
        </a:lt2>
        <a:accent1>
          <a:srgbClr val="FDB83B"/>
        </a:accent1>
        <a:accent2>
          <a:srgbClr val="9D395D"/>
        </a:accent2>
        <a:accent3>
          <a:srgbClr val="BBABB0"/>
        </a:accent3>
        <a:accent4>
          <a:srgbClr val="DCDCDC"/>
        </a:accent4>
        <a:accent5>
          <a:srgbClr val="FED8AF"/>
        </a:accent5>
        <a:accent6>
          <a:srgbClr val="8C3253"/>
        </a:accent6>
        <a:hlink>
          <a:srgbClr val="FF99CC"/>
        </a:hlink>
        <a:folHlink>
          <a:srgbClr val="D6009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0</TotalTime>
  <Words>12132</Words>
  <Application>WPS 演示</Application>
  <PresentationFormat>在屏幕上显示</PresentationFormat>
  <Paragraphs>1501</Paragraphs>
  <Slides>89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89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Arial Black</vt:lpstr>
      <vt:lpstr>微软雅黑</vt:lpstr>
      <vt:lpstr>Arial Unicode MS</vt:lpstr>
      <vt:lpstr>Network Blitz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Administrator</dc:creator>
  <cp:lastModifiedBy>93178</cp:lastModifiedBy>
  <cp:revision>53</cp:revision>
  <dcterms:created xsi:type="dcterms:W3CDTF">2005-03-19T03:05:40Z</dcterms:created>
  <dcterms:modified xsi:type="dcterms:W3CDTF">2021-07-14T06:48:47Z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2052-11.1.0.9826</vt:lpwstr>
  </property>
</Properties>
</file>