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88" r:id="rId3"/>
    <p:sldId id="287" r:id="rId4"/>
    <p:sldId id="289" r:id="rId5"/>
    <p:sldId id="290" r:id="rId6"/>
    <p:sldId id="313" r:id="rId7"/>
    <p:sldId id="312" r:id="rId8"/>
    <p:sldId id="315" r:id="rId9"/>
    <p:sldId id="293" r:id="rId10"/>
    <p:sldId id="263" r:id="rId11"/>
    <p:sldId id="291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295" r:id="rId25"/>
    <p:sldId id="285" r:id="rId26"/>
    <p:sldId id="296" r:id="rId27"/>
    <p:sldId id="286" r:id="rId28"/>
    <p:sldId id="297" r:id="rId29"/>
    <p:sldId id="298" r:id="rId30"/>
    <p:sldId id="299" r:id="rId31"/>
  </p:sldIdLst>
  <p:sldSz cx="9144000" cy="5143500" type="screen16x9"/>
  <p:notesSz cx="6858000" cy="9144000"/>
  <p:embeddedFontLst>
    <p:embeddedFont>
      <p:font typeface="Oswald" panose="020B0604020202020204" charset="0"/>
      <p:regular r:id="rId33"/>
      <p:bold r:id="rId34"/>
    </p:embeddedFont>
    <p:embeddedFont>
      <p:font typeface="Source Sans Pro" panose="020B0604020202020204" charset="0"/>
      <p:regular r:id="rId35"/>
      <p:bold r:id="rId36"/>
      <p:italic r:id="rId37"/>
      <p:boldItalic r:id="rId38"/>
    </p:embeddedFont>
    <p:embeddedFont>
      <p:font typeface="FC Lamoon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Rg st="1" end="3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D1B33D-0784-4775-BF5C-4D3F6BC23B1F}">
  <a:tblStyle styleId="{BFD1B33D-0784-4775-BF5C-4D3F6BC23B1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9743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140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57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220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524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73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056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116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63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672562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0999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2120566" y="3079748"/>
            <a:ext cx="6203449" cy="154622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-TH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C Lamoon" panose="02000000000000000000" pitchFamily="2" charset="0"/>
                <a:cs typeface="FC Lamoon" panose="02000000000000000000" pitchFamily="2" charset="0"/>
              </a:rPr>
              <a:t>ระบบจองห้องประชุมออนไลน์</a:t>
            </a:r>
            <a:r>
              <a:rPr lang="th-TH" sz="2800" dirty="0">
                <a:latin typeface="FC Lamoon" panose="02000000000000000000" pitchFamily="2" charset="0"/>
                <a:cs typeface="FC Lamoon" panose="02000000000000000000" pitchFamily="2" charset="0"/>
              </a:rPr>
              <a:t/>
            </a:r>
            <a:br>
              <a:rPr lang="th-TH" sz="2800" dirty="0">
                <a:latin typeface="FC Lamoon" panose="02000000000000000000" pitchFamily="2" charset="0"/>
                <a:cs typeface="FC Lamoon" panose="02000000000000000000" pitchFamily="2" charset="0"/>
              </a:rPr>
            </a:br>
            <a:r>
              <a:rPr lang="en-US" sz="2800" dirty="0">
                <a:latin typeface="FC Lamoon" panose="02000000000000000000" pitchFamily="2" charset="0"/>
                <a:cs typeface="FC Lamoon" panose="02000000000000000000" pitchFamily="2" charset="0"/>
              </a:rPr>
              <a:t>Online Meeting Room Reservation System</a:t>
            </a:r>
            <a:endParaRPr lang="en" sz="28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154291D-B438-49AC-ABA4-29627B385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85" y="162381"/>
            <a:ext cx="1725160" cy="32298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1131500" y="1552951"/>
            <a:ext cx="3346982" cy="19176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Programmer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งานเอกสาร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งานวิเคราะห์ระบบ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งานออกแบบหน้าจอผู้ใช้งาน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งานเขียนโปรแกรม</a:t>
            </a:r>
            <a:endParaRPr lang="en" sz="2000" dirty="0">
              <a:solidFill>
                <a:schemeClr val="bg2">
                  <a:lumMod val="75000"/>
                </a:schemeClr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แผนกและตำแหน่งงาน</a:t>
            </a:r>
            <a:endParaRPr lang="en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509" name="Shape 509"/>
          <p:cNvSpPr txBox="1">
            <a:spLocks noGrp="1"/>
          </p:cNvSpPr>
          <p:nvPr>
            <p:ph type="body" idx="2"/>
          </p:nvPr>
        </p:nvSpPr>
        <p:spPr>
          <a:xfrm>
            <a:off x="4672562" y="1552951"/>
            <a:ext cx="3339899" cy="19176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It Support</a:t>
            </a:r>
            <a:endParaRPr lang="th-TH" sz="2800" b="1" dirty="0">
              <a:solidFill>
                <a:schemeClr val="bg2">
                  <a:lumMod val="75000"/>
                </a:schemeClr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งาน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 support </a:t>
            </a:r>
            <a:r>
              <a:rPr lang="th-TH" sz="2000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ผู้ใช้งานที่ร้องขอ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เตรียมความพร้อมอุปกรณ์</a:t>
            </a:r>
            <a:endParaRPr lang="en" sz="2000" dirty="0">
              <a:solidFill>
                <a:schemeClr val="bg2">
                  <a:lumMod val="75000"/>
                </a:schemeClr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grpSp>
        <p:nvGrpSpPr>
          <p:cNvPr id="15" name="Shape 493">
            <a:extLst>
              <a:ext uri="{FF2B5EF4-FFF2-40B4-BE49-F238E27FC236}">
                <a16:creationId xmlns:a16="http://schemas.microsoft.com/office/drawing/2014/main" xmlns="" id="{AD984E73-6254-4672-BD23-1316ED732F8F}"/>
              </a:ext>
            </a:extLst>
          </p:cNvPr>
          <p:cNvGrpSpPr/>
          <p:nvPr/>
        </p:nvGrpSpPr>
        <p:grpSpPr>
          <a:xfrm>
            <a:off x="7429207" y="2982508"/>
            <a:ext cx="1166507" cy="1166538"/>
            <a:chOff x="6654650" y="3665275"/>
            <a:chExt cx="409100" cy="409125"/>
          </a:xfrm>
        </p:grpSpPr>
        <p:sp>
          <p:nvSpPr>
            <p:cNvPr id="16" name="Shape 494">
              <a:extLst>
                <a:ext uri="{FF2B5EF4-FFF2-40B4-BE49-F238E27FC236}">
                  <a16:creationId xmlns:a16="http://schemas.microsoft.com/office/drawing/2014/main" xmlns="" id="{08C9C152-32C0-4E36-AEDA-5AA890084FB5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495">
              <a:extLst>
                <a:ext uri="{FF2B5EF4-FFF2-40B4-BE49-F238E27FC236}">
                  <a16:creationId xmlns:a16="http://schemas.microsoft.com/office/drawing/2014/main" xmlns="" id="{EFE35032-2105-49A4-8B0C-DD7315E5F469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" name="Shape 496">
            <a:extLst>
              <a:ext uri="{FF2B5EF4-FFF2-40B4-BE49-F238E27FC236}">
                <a16:creationId xmlns:a16="http://schemas.microsoft.com/office/drawing/2014/main" xmlns="" id="{AEAD3CB9-0B27-41D7-A8CE-B7990E68BDCA}"/>
              </a:ext>
            </a:extLst>
          </p:cNvPr>
          <p:cNvGrpSpPr/>
          <p:nvPr/>
        </p:nvGrpSpPr>
        <p:grpSpPr>
          <a:xfrm rot="1940693">
            <a:off x="6623941" y="3457839"/>
            <a:ext cx="587625" cy="587659"/>
            <a:chOff x="570875" y="4322250"/>
            <a:chExt cx="443300" cy="443325"/>
          </a:xfrm>
        </p:grpSpPr>
        <p:sp>
          <p:nvSpPr>
            <p:cNvPr id="19" name="Shape 497">
              <a:extLst>
                <a:ext uri="{FF2B5EF4-FFF2-40B4-BE49-F238E27FC236}">
                  <a16:creationId xmlns:a16="http://schemas.microsoft.com/office/drawing/2014/main" xmlns="" id="{97471BBA-A6C8-4CFC-A5FA-B1758186DB46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498">
              <a:extLst>
                <a:ext uri="{FF2B5EF4-FFF2-40B4-BE49-F238E27FC236}">
                  <a16:creationId xmlns:a16="http://schemas.microsoft.com/office/drawing/2014/main" xmlns="" id="{3F24B2B9-3D6D-4418-8608-7BE6BBC7805A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99">
              <a:extLst>
                <a:ext uri="{FF2B5EF4-FFF2-40B4-BE49-F238E27FC236}">
                  <a16:creationId xmlns:a16="http://schemas.microsoft.com/office/drawing/2014/main" xmlns="" id="{D4689C8B-C4A1-4738-AECD-69701C8F6B0A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500">
              <a:extLst>
                <a:ext uri="{FF2B5EF4-FFF2-40B4-BE49-F238E27FC236}">
                  <a16:creationId xmlns:a16="http://schemas.microsoft.com/office/drawing/2014/main" xmlns="" id="{A80D65B2-7FC2-4D0A-8BA0-940D730B76BC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" name="Shape 501">
            <a:extLst>
              <a:ext uri="{FF2B5EF4-FFF2-40B4-BE49-F238E27FC236}">
                <a16:creationId xmlns:a16="http://schemas.microsoft.com/office/drawing/2014/main" xmlns="" id="{03D0CB1F-BB87-4F2F-9F91-2D8B284F175E}"/>
              </a:ext>
            </a:extLst>
          </p:cNvPr>
          <p:cNvSpPr/>
          <p:nvPr/>
        </p:nvSpPr>
        <p:spPr>
          <a:xfrm>
            <a:off x="7112714" y="2982528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502">
            <a:extLst>
              <a:ext uri="{FF2B5EF4-FFF2-40B4-BE49-F238E27FC236}">
                <a16:creationId xmlns:a16="http://schemas.microsoft.com/office/drawing/2014/main" xmlns="" id="{424D2ECB-C1C3-4A95-B021-A5C1570C04DE}"/>
              </a:ext>
            </a:extLst>
          </p:cNvPr>
          <p:cNvSpPr/>
          <p:nvPr/>
        </p:nvSpPr>
        <p:spPr>
          <a:xfrm rot="1793658">
            <a:off x="8601538" y="3644204"/>
            <a:ext cx="225077" cy="2149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Flowchart: Connector 24"/>
          <p:cNvSpPr/>
          <p:nvPr/>
        </p:nvSpPr>
        <p:spPr>
          <a:xfrm>
            <a:off x="4487861" y="876993"/>
            <a:ext cx="45719" cy="45719"/>
          </a:xfrm>
          <a:prstGeom prst="flowChartConnector">
            <a:avLst/>
          </a:prstGeom>
          <a:solidFill>
            <a:srgbClr val="00CEF6"/>
          </a:solidFill>
          <a:ln>
            <a:solidFill>
              <a:srgbClr val="00CEF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3">
            <a:extLst>
              <a:ext uri="{FF2B5EF4-FFF2-40B4-BE49-F238E27FC236}">
                <a16:creationId xmlns:a16="http://schemas.microsoft.com/office/drawing/2014/main" xmlns="" id="{0C368B3F-FCF3-40BE-9C1E-8ABEA93E8C8B}"/>
              </a:ext>
            </a:extLst>
          </p:cNvPr>
          <p:cNvSpPr txBox="1">
            <a:spLocks noGrp="1"/>
          </p:cNvSpPr>
          <p:nvPr/>
        </p:nvSpPr>
        <p:spPr>
          <a:xfrm>
            <a:off x="3096816" y="2935806"/>
            <a:ext cx="52145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th-TH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C Lamoon" panose="02000000000000000000" pitchFamily="2" charset="0"/>
                <a:cs typeface="FC Lamoon" panose="02000000000000000000" pitchFamily="2" charset="0"/>
              </a:rPr>
              <a:t>งานที่ได้รับมอบหมาย</a:t>
            </a:r>
            <a:endParaRPr lang="e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9" name="Shape 474">
            <a:extLst>
              <a:ext uri="{FF2B5EF4-FFF2-40B4-BE49-F238E27FC236}">
                <a16:creationId xmlns:a16="http://schemas.microsoft.com/office/drawing/2014/main" xmlns="" id="{EB75837A-8D60-4C53-832D-7B3DAFC49AAA}"/>
              </a:ext>
            </a:extLst>
          </p:cNvPr>
          <p:cNvSpPr txBox="1">
            <a:spLocks noGrp="1"/>
          </p:cNvSpPr>
          <p:nvPr/>
        </p:nvSpPr>
        <p:spPr>
          <a:xfrm>
            <a:off x="3096815" y="4006437"/>
            <a:ext cx="52145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2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US" sz="2800" b="1" dirty="0">
                <a:latin typeface="FC Lamoon" panose="02000000000000000000" pitchFamily="2" charset="0"/>
                <a:cs typeface="FC Lamoon" panose="02000000000000000000" pitchFamily="2" charset="0"/>
              </a:rPr>
              <a:t>Assignment</a:t>
            </a:r>
            <a:endParaRPr lang="en" sz="2800" b="1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954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08">
            <a:extLst>
              <a:ext uri="{FF2B5EF4-FFF2-40B4-BE49-F238E27FC236}">
                <a16:creationId xmlns:a16="http://schemas.microsoft.com/office/drawing/2014/main" xmlns="" id="{D2EC845C-51F4-4DBC-BF49-4C7E20D9CC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0" y="488651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ระบบจองห้องประชุมออนไลน์</a:t>
            </a:r>
            <a:endParaRPr lang="en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6" name="Shape 507">
            <a:extLst>
              <a:ext uri="{FF2B5EF4-FFF2-40B4-BE49-F238E27FC236}">
                <a16:creationId xmlns:a16="http://schemas.microsoft.com/office/drawing/2014/main" xmlns="" id="{E2F566CC-9B68-4E9C-88B6-AF72A47860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1500" y="1706419"/>
            <a:ext cx="3346982" cy="19176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th-TH" sz="2000" b="1" dirty="0">
                <a:latin typeface="FC Lamoon" panose="02000000000000000000" pitchFamily="2" charset="0"/>
                <a:cs typeface="FC Lamoon" panose="02000000000000000000" pitchFamily="2" charset="0"/>
              </a:rPr>
              <a:t>ด้านฮาร์ดแวร์ (</a:t>
            </a:r>
            <a:r>
              <a:rPr lang="en-US" sz="2000" b="1" dirty="0">
                <a:latin typeface="FC Lamoon" panose="02000000000000000000" pitchFamily="2" charset="0"/>
                <a:cs typeface="FC Lamoon" panose="02000000000000000000" pitchFamily="2" charset="0"/>
              </a:rPr>
              <a:t>Hardware)</a:t>
            </a:r>
            <a:endParaRPr lang="th-TH" sz="2000" b="1" dirty="0">
              <a:latin typeface="FC Lamoon" panose="02000000000000000000" pitchFamily="2" charset="0"/>
              <a:cs typeface="FC Lamoon" panose="02000000000000000000" pitchFamily="2" charset="0"/>
            </a:endParaRPr>
          </a:p>
          <a:p>
            <a:pPr marL="342900" lvl="2" indent="-342900">
              <a:buFontTx/>
              <a:buChar char="-"/>
            </a:pPr>
            <a:r>
              <a:rPr lang="th-TH" sz="2000" dirty="0">
                <a:latin typeface="FC Lamoon" panose="02000000000000000000" pitchFamily="2" charset="0"/>
                <a:cs typeface="FC Lamoon" panose="02000000000000000000" pitchFamily="2" charset="0"/>
              </a:rPr>
              <a:t>คอมพิวเตอร์พกพา (</a:t>
            </a:r>
            <a:r>
              <a:rPr lang="en-US" sz="2000" dirty="0">
                <a:latin typeface="FC Lamoon" panose="02000000000000000000" pitchFamily="2" charset="0"/>
                <a:cs typeface="FC Lamoon" panose="02000000000000000000" pitchFamily="2" charset="0"/>
              </a:rPr>
              <a:t>Notebook) </a:t>
            </a:r>
            <a:r>
              <a:rPr lang="th-TH" sz="2000" dirty="0">
                <a:latin typeface="FC Lamoon" panose="02000000000000000000" pitchFamily="2" charset="0"/>
                <a:cs typeface="FC Lamoon" panose="02000000000000000000" pitchFamily="2" charset="0"/>
              </a:rPr>
              <a:t>จำนวน 2 เครื่อง</a:t>
            </a:r>
          </a:p>
          <a:p>
            <a:pPr lvl="2"/>
            <a:r>
              <a:rPr lang="th-TH" sz="2000" dirty="0">
                <a:latin typeface="FC Lamoon" panose="02000000000000000000" pitchFamily="2" charset="0"/>
                <a:cs typeface="FC Lamoon" panose="02000000000000000000" pitchFamily="2" charset="0"/>
              </a:rPr>
              <a:t>- แฟลชไดร์ฟ (</a:t>
            </a:r>
            <a:r>
              <a:rPr lang="en-US" sz="2000" dirty="0">
                <a:latin typeface="FC Lamoon" panose="02000000000000000000" pitchFamily="2" charset="0"/>
                <a:cs typeface="FC Lamoon" panose="02000000000000000000" pitchFamily="2" charset="0"/>
              </a:rPr>
              <a:t>Flash Drive)</a:t>
            </a:r>
            <a:endParaRPr lang="en" sz="20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8" name="Shape 507">
            <a:extLst>
              <a:ext uri="{FF2B5EF4-FFF2-40B4-BE49-F238E27FC236}">
                <a16:creationId xmlns:a16="http://schemas.microsoft.com/office/drawing/2014/main" xmlns="" id="{2C587A58-82B9-421C-836C-00C053C41674}"/>
              </a:ext>
            </a:extLst>
          </p:cNvPr>
          <p:cNvSpPr txBox="1">
            <a:spLocks/>
          </p:cNvSpPr>
          <p:nvPr/>
        </p:nvSpPr>
        <p:spPr>
          <a:xfrm>
            <a:off x="4665520" y="1706419"/>
            <a:ext cx="4114800" cy="2883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th-TH" sz="2000" b="1" dirty="0">
                <a:latin typeface="FC Lamoon" panose="02000000000000000000" pitchFamily="2" charset="0"/>
                <a:cs typeface="FC Lamoon" panose="02000000000000000000" pitchFamily="2" charset="0"/>
              </a:rPr>
              <a:t> ด้านซอฟต์แวร์ (</a:t>
            </a:r>
            <a:r>
              <a:rPr lang="en-US" sz="2000" b="1" dirty="0">
                <a:latin typeface="FC Lamoon" panose="02000000000000000000" pitchFamily="2" charset="0"/>
                <a:cs typeface="FC Lamoon" panose="02000000000000000000" pitchFamily="2" charset="0"/>
              </a:rPr>
              <a:t>Software)</a:t>
            </a:r>
          </a:p>
          <a:p>
            <a:pPr lvl="2"/>
            <a:r>
              <a:rPr lang="en-US" sz="2000" dirty="0">
                <a:latin typeface="FC Lamoon" panose="02000000000000000000" pitchFamily="2" charset="0"/>
                <a:cs typeface="FC Lamoon" panose="02000000000000000000" pitchFamily="2" charset="0"/>
              </a:rPr>
              <a:t>- </a:t>
            </a:r>
            <a:r>
              <a:rPr lang="th-TH" sz="2000" dirty="0">
                <a:latin typeface="FC Lamoon" panose="02000000000000000000" pitchFamily="2" charset="0"/>
                <a:cs typeface="FC Lamoon" panose="02000000000000000000" pitchFamily="2" charset="0"/>
              </a:rPr>
              <a:t>ภาษาที่ใช้ในการพัฒนาระบบคือ ภาษา </a:t>
            </a:r>
            <a:r>
              <a:rPr lang="en-US" sz="2000" dirty="0">
                <a:latin typeface="FC Lamoon" panose="02000000000000000000" pitchFamily="2" charset="0"/>
                <a:cs typeface="FC Lamoon" panose="02000000000000000000" pitchFamily="2" charset="0"/>
              </a:rPr>
              <a:t>PHP, THML</a:t>
            </a:r>
          </a:p>
          <a:p>
            <a:pPr lvl="2"/>
            <a:r>
              <a:rPr lang="en-US" sz="2000" dirty="0">
                <a:latin typeface="FC Lamoon" panose="02000000000000000000" pitchFamily="2" charset="0"/>
                <a:cs typeface="FC Lamoon" panose="02000000000000000000" pitchFamily="2" charset="0"/>
              </a:rPr>
              <a:t>- </a:t>
            </a:r>
            <a:r>
              <a:rPr lang="th-TH" sz="2000" dirty="0">
                <a:latin typeface="FC Lamoon" panose="02000000000000000000" pitchFamily="2" charset="0"/>
                <a:cs typeface="FC Lamoon" panose="02000000000000000000" pitchFamily="2" charset="0"/>
              </a:rPr>
              <a:t>ระบบจัดการฐานข้อมูลคือ โปรแกรม </a:t>
            </a:r>
            <a:r>
              <a:rPr lang="en-US" sz="2000" dirty="0">
                <a:latin typeface="FC Lamoon" panose="02000000000000000000" pitchFamily="2" charset="0"/>
                <a:cs typeface="FC Lamoon" panose="02000000000000000000" pitchFamily="2" charset="0"/>
              </a:rPr>
              <a:t>My SQL</a:t>
            </a:r>
            <a:endParaRPr lang="th-TH" sz="2000" dirty="0">
              <a:latin typeface="FC Lamoon" panose="02000000000000000000" pitchFamily="2" charset="0"/>
              <a:cs typeface="FC Lamoon" panose="02000000000000000000" pitchFamily="2" charset="0"/>
            </a:endParaRPr>
          </a:p>
          <a:p>
            <a:pPr lvl="2"/>
            <a:r>
              <a:rPr lang="en-US" sz="2000" dirty="0">
                <a:latin typeface="FC Lamoon" panose="02000000000000000000" pitchFamily="2" charset="0"/>
                <a:cs typeface="FC Lamoon" panose="02000000000000000000" pitchFamily="2" charset="0"/>
              </a:rPr>
              <a:t>- </a:t>
            </a:r>
            <a:r>
              <a:rPr lang="th-TH" sz="2000" dirty="0">
                <a:latin typeface="FC Lamoon" panose="02000000000000000000" pitchFamily="2" charset="0"/>
                <a:cs typeface="FC Lamoon" panose="02000000000000000000" pitchFamily="2" charset="0"/>
              </a:rPr>
              <a:t>ภาษาที่ใช้ในการจัดการฐานข้อมูลคือ ภาษา </a:t>
            </a:r>
            <a:r>
              <a:rPr lang="en-US" sz="2000" dirty="0">
                <a:latin typeface="FC Lamoon" panose="02000000000000000000" pitchFamily="2" charset="0"/>
                <a:cs typeface="FC Lamoon" panose="02000000000000000000" pitchFamily="2" charset="0"/>
              </a:rPr>
              <a:t>SQL</a:t>
            </a:r>
            <a:endParaRPr lang="th-TH" sz="2000" dirty="0">
              <a:latin typeface="FC Lamoon" panose="02000000000000000000" pitchFamily="2" charset="0"/>
              <a:cs typeface="FC Lamoon" panose="02000000000000000000" pitchFamily="2" charset="0"/>
            </a:endParaRPr>
          </a:p>
          <a:p>
            <a:pPr lvl="2"/>
            <a:r>
              <a:rPr lang="en-US" sz="2000" dirty="0">
                <a:latin typeface="FC Lamoon" panose="02000000000000000000" pitchFamily="2" charset="0"/>
                <a:cs typeface="FC Lamoon" panose="02000000000000000000" pitchFamily="2" charset="0"/>
              </a:rPr>
              <a:t>- </a:t>
            </a:r>
            <a:r>
              <a:rPr lang="th-TH" sz="2000" dirty="0">
                <a:latin typeface="FC Lamoon" panose="02000000000000000000" pitchFamily="2" charset="0"/>
                <a:cs typeface="FC Lamoon" panose="02000000000000000000" pitchFamily="2" charset="0"/>
              </a:rPr>
              <a:t>โปรแกรมที่ใช้สำหรับพัฒนาระบบคือ โปรแกรม </a:t>
            </a:r>
            <a:r>
              <a:rPr lang="en-US" sz="2000" dirty="0">
                <a:latin typeface="FC Lamoon" panose="02000000000000000000" pitchFamily="2" charset="0"/>
                <a:cs typeface="FC Lamoon" panose="02000000000000000000" pitchFamily="2" charset="0"/>
              </a:rPr>
              <a:t>Visual Studio Code</a:t>
            </a:r>
            <a:endParaRPr lang="en" sz="20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5713931-2889-436F-8C99-493D70AE42F7}"/>
              </a:ext>
            </a:extLst>
          </p:cNvPr>
          <p:cNvSpPr/>
          <p:nvPr/>
        </p:nvSpPr>
        <p:spPr>
          <a:xfrm>
            <a:off x="1131500" y="1124852"/>
            <a:ext cx="2579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400" b="1" u="sng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เทคโนโลยีที่ใช้พัฒนาระบบ</a:t>
            </a:r>
            <a:endParaRPr lang="en-US" sz="2400" b="1" u="sng" dirty="0">
              <a:solidFill>
                <a:schemeClr val="bg2">
                  <a:lumMod val="75000"/>
                </a:schemeClr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00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08">
            <a:extLst>
              <a:ext uri="{FF2B5EF4-FFF2-40B4-BE49-F238E27FC236}">
                <a16:creationId xmlns:a16="http://schemas.microsoft.com/office/drawing/2014/main" xmlns="" id="{01161C7F-9109-4096-8222-45ADE3864E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0" y="488651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ระบบจองห้องประชุมออนไลน์</a:t>
            </a:r>
            <a:endParaRPr lang="en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6" name="Shape 507">
            <a:extLst>
              <a:ext uri="{FF2B5EF4-FFF2-40B4-BE49-F238E27FC236}">
                <a16:creationId xmlns:a16="http://schemas.microsoft.com/office/drawing/2014/main" xmlns="" id="{5369451E-38FB-44C2-B47D-011C5636C7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1500" y="1737754"/>
            <a:ext cx="7077318" cy="19176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th-TH" sz="2000" dirty="0">
                <a:latin typeface="FC Lamoon" panose="02000000000000000000" pitchFamily="2" charset="0"/>
                <a:cs typeface="FC Lamoon" panose="02000000000000000000" pitchFamily="2" charset="0"/>
              </a:rPr>
              <a:t>เพื่อพัฒนาระบบการจองห้องประชุมออนไลน์ ของบริษัท น้้าตาลเอาราวัณ จำกัด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th-TH" sz="2000" dirty="0">
                <a:latin typeface="FC Lamoon" panose="02000000000000000000" pitchFamily="2" charset="0"/>
                <a:cs typeface="FC Lamoon" panose="02000000000000000000" pitchFamily="2" charset="0"/>
              </a:rPr>
              <a:t>เพิ่มประสิทธิภาพในการทำางานและมีความแม่นยำมากยิ่งขึ้น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th-TH" sz="2000" dirty="0">
                <a:latin typeface="FC Lamoon" panose="02000000000000000000" pitchFamily="2" charset="0"/>
                <a:cs typeface="FC Lamoon" panose="02000000000000000000" pitchFamily="2" charset="0"/>
              </a:rPr>
              <a:t>เพื่อให้สะดวกต่อการติดต่อจองห้องประชุม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th-TH" sz="2000" dirty="0">
                <a:latin typeface="FC Lamoon" panose="02000000000000000000" pitchFamily="2" charset="0"/>
                <a:cs typeface="FC Lamoon" panose="02000000000000000000" pitchFamily="2" charset="0"/>
              </a:rPr>
              <a:t>เพื่อให้ผู้ใช้งานสามารถตรวจสอบสถานะของห้องประชุมได้ดีกว่าระบบเดิม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th-TH" sz="2000" dirty="0">
                <a:latin typeface="FC Lamoon" panose="02000000000000000000" pitchFamily="2" charset="0"/>
                <a:cs typeface="FC Lamoon" panose="02000000000000000000" pitchFamily="2" charset="0"/>
              </a:rPr>
              <a:t>เพื่อรองรับเครื่องอำนวยความสะดวก(ตู้กดน้ำหยอกเหรียญอัตโนมัติ) ที่จะมีในอนาคต</a:t>
            </a:r>
            <a:endParaRPr lang="en" sz="20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446E44-E140-4837-B1B9-853642822FCF}"/>
              </a:ext>
            </a:extLst>
          </p:cNvPr>
          <p:cNvSpPr/>
          <p:nvPr/>
        </p:nvSpPr>
        <p:spPr>
          <a:xfrm>
            <a:off x="1131500" y="1026468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400" b="1" u="sng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วัตถุประสงค์</a:t>
            </a:r>
            <a:endParaRPr lang="en-US" sz="2400" b="1" u="sng" dirty="0">
              <a:solidFill>
                <a:schemeClr val="bg2">
                  <a:lumMod val="75000"/>
                </a:schemeClr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54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F0E32A5-2EE1-4347-89F6-5035192981D8}"/>
              </a:ext>
            </a:extLst>
          </p:cNvPr>
          <p:cNvSpPr/>
          <p:nvPr/>
        </p:nvSpPr>
        <p:spPr>
          <a:xfrm>
            <a:off x="860659" y="296872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400" b="1" u="sng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ส่วนของผุ้ดูแลระบบ</a:t>
            </a:r>
            <a:endParaRPr lang="en-US" sz="2400" b="1" u="sng" dirty="0">
              <a:solidFill>
                <a:schemeClr val="bg2">
                  <a:lumMod val="75000"/>
                </a:schemeClr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AD8105-4A75-4735-9A53-652224E2299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912" y="1330036"/>
            <a:ext cx="6380018" cy="30237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DDE55AB-39A9-4EDB-9BB7-B66ADD5EF67E}"/>
              </a:ext>
            </a:extLst>
          </p:cNvPr>
          <p:cNvSpPr/>
          <p:nvPr/>
        </p:nvSpPr>
        <p:spPr>
          <a:xfrm>
            <a:off x="3253370" y="758537"/>
            <a:ext cx="2637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000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เข้าสู่ระบบจองห้องประชุม (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Login) </a:t>
            </a:r>
          </a:p>
        </p:txBody>
      </p:sp>
    </p:spTree>
    <p:extLst>
      <p:ext uri="{BB962C8B-B14F-4D97-AF65-F5344CB8AC3E}">
        <p14:creationId xmlns:p14="http://schemas.microsoft.com/office/powerpoint/2010/main" val="2423491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54FEF09-66E0-4392-A52A-387C7CDF03DE}"/>
              </a:ext>
            </a:extLst>
          </p:cNvPr>
          <p:cNvSpPr/>
          <p:nvPr/>
        </p:nvSpPr>
        <p:spPr>
          <a:xfrm>
            <a:off x="860659" y="296872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400" b="1" u="sng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ส่วนของผุ้ดูแลระบบ</a:t>
            </a:r>
            <a:endParaRPr lang="en-US" sz="2400" b="1" u="sng" dirty="0">
              <a:solidFill>
                <a:schemeClr val="bg2">
                  <a:lumMod val="75000"/>
                </a:schemeClr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3BD0037-2B78-4C53-929C-5AF95D861666}"/>
              </a:ext>
            </a:extLst>
          </p:cNvPr>
          <p:cNvSpPr/>
          <p:nvPr/>
        </p:nvSpPr>
        <p:spPr>
          <a:xfrm>
            <a:off x="3601153" y="800101"/>
            <a:ext cx="2002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000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การจัดการสมาชิกในระบบ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CB02DD8-DFEB-4B40-B926-773A538A756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32" y="1316735"/>
            <a:ext cx="6382512" cy="3026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673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8E4B9BE-DE4A-4D65-9610-3533AE67500B}"/>
              </a:ext>
            </a:extLst>
          </p:cNvPr>
          <p:cNvSpPr/>
          <p:nvPr/>
        </p:nvSpPr>
        <p:spPr>
          <a:xfrm>
            <a:off x="860659" y="296872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400" b="1" u="sng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ส่วนของผุ้ดูแลระบบ</a:t>
            </a:r>
            <a:endParaRPr lang="en-US" sz="2400" b="1" u="sng" dirty="0">
              <a:solidFill>
                <a:schemeClr val="bg2">
                  <a:lumMod val="75000"/>
                </a:schemeClr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E06ED6B-E31B-4EBA-8897-A2A2422DEE2F}"/>
              </a:ext>
            </a:extLst>
          </p:cNvPr>
          <p:cNvSpPr/>
          <p:nvPr/>
        </p:nvSpPr>
        <p:spPr>
          <a:xfrm>
            <a:off x="3601153" y="800101"/>
            <a:ext cx="21355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000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การจัดการข้อมูลห้องประชุม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DC468BD-F8EA-45F4-9596-861297D935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44" y="1316735"/>
            <a:ext cx="6382512" cy="3026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47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8BBBDA5-81D9-4C93-A074-F5B3230DBE1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44" y="1291012"/>
            <a:ext cx="6382512" cy="3026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D799BE0-EFC1-481E-A776-DC59D02016F9}"/>
              </a:ext>
            </a:extLst>
          </p:cNvPr>
          <p:cNvSpPr/>
          <p:nvPr/>
        </p:nvSpPr>
        <p:spPr>
          <a:xfrm>
            <a:off x="860659" y="296872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400" b="1" u="sng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ส่วนของผุ้ดูแลระบบ</a:t>
            </a:r>
            <a:endParaRPr lang="en-US" sz="2400" b="1" u="sng" dirty="0">
              <a:solidFill>
                <a:schemeClr val="bg2">
                  <a:lumMod val="75000"/>
                </a:schemeClr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59C15F-777C-4BB8-A0C5-3CF8E7A9579C}"/>
              </a:ext>
            </a:extLst>
          </p:cNvPr>
          <p:cNvSpPr/>
          <p:nvPr/>
        </p:nvSpPr>
        <p:spPr>
          <a:xfrm>
            <a:off x="3601153" y="800101"/>
            <a:ext cx="2233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000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การอนุมัติการจองห้องประชุม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23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F62A2D9-8088-490D-8D25-1995C5E42147}"/>
              </a:ext>
            </a:extLst>
          </p:cNvPr>
          <p:cNvSpPr/>
          <p:nvPr/>
        </p:nvSpPr>
        <p:spPr>
          <a:xfrm>
            <a:off x="860659" y="296872"/>
            <a:ext cx="1680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400" b="1" u="sng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ส่วนของผุ้ใช้งาน</a:t>
            </a:r>
            <a:endParaRPr lang="en-US" sz="2400" b="1" u="sng" dirty="0">
              <a:solidFill>
                <a:schemeClr val="bg2">
                  <a:lumMod val="75000"/>
                </a:schemeClr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C8A1365-3DC2-4A39-AA28-D7D0B2BE7FF0}"/>
              </a:ext>
            </a:extLst>
          </p:cNvPr>
          <p:cNvSpPr/>
          <p:nvPr/>
        </p:nvSpPr>
        <p:spPr>
          <a:xfrm>
            <a:off x="3601153" y="800101"/>
            <a:ext cx="2637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000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เข้าสู่ระบบจองห้องประชุม (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Login)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E4BD2B3-433F-43D8-A4DC-D3BAEA4894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44" y="1428462"/>
            <a:ext cx="6382512" cy="3026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9773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7978A44-557C-4D0B-8403-80574BBC460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44" y="1311794"/>
            <a:ext cx="6382512" cy="3026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39C150E-114D-4925-8F08-C87903F1D50E}"/>
              </a:ext>
            </a:extLst>
          </p:cNvPr>
          <p:cNvSpPr/>
          <p:nvPr/>
        </p:nvSpPr>
        <p:spPr>
          <a:xfrm>
            <a:off x="860659" y="296872"/>
            <a:ext cx="1680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400" b="1" u="sng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ส่วนของผุ้ใช้งาน</a:t>
            </a:r>
            <a:endParaRPr lang="en-US" sz="2400" b="1" u="sng" dirty="0">
              <a:solidFill>
                <a:schemeClr val="bg2">
                  <a:lumMod val="75000"/>
                </a:schemeClr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19D744C-0A4E-4480-8529-372405BF2AE7}"/>
              </a:ext>
            </a:extLst>
          </p:cNvPr>
          <p:cNvSpPr/>
          <p:nvPr/>
        </p:nvSpPr>
        <p:spPr>
          <a:xfrm>
            <a:off x="3292643" y="794652"/>
            <a:ext cx="2558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000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ยอมรับระเบียบการจองห้องประชุม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13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3">
            <a:extLst>
              <a:ext uri="{FF2B5EF4-FFF2-40B4-BE49-F238E27FC236}">
                <a16:creationId xmlns:a16="http://schemas.microsoft.com/office/drawing/2014/main" xmlns="" id="{0C368B3F-FCF3-40BE-9C1E-8ABEA93E8C8B}"/>
              </a:ext>
            </a:extLst>
          </p:cNvPr>
          <p:cNvSpPr txBox="1">
            <a:spLocks noGrp="1"/>
          </p:cNvSpPr>
          <p:nvPr/>
        </p:nvSpPr>
        <p:spPr>
          <a:xfrm>
            <a:off x="3096816" y="2935806"/>
            <a:ext cx="52145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th-TH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C Lamoon" panose="02000000000000000000" pitchFamily="2" charset="0"/>
                <a:cs typeface="FC Lamoon" panose="02000000000000000000" pitchFamily="2" charset="0"/>
              </a:rPr>
              <a:t>ข้อมูลสถานประกอบการ</a:t>
            </a:r>
            <a:endParaRPr lang="e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9" name="Shape 474">
            <a:extLst>
              <a:ext uri="{FF2B5EF4-FFF2-40B4-BE49-F238E27FC236}">
                <a16:creationId xmlns:a16="http://schemas.microsoft.com/office/drawing/2014/main" xmlns="" id="{EB75837A-8D60-4C53-832D-7B3DAFC49AAA}"/>
              </a:ext>
            </a:extLst>
          </p:cNvPr>
          <p:cNvSpPr txBox="1">
            <a:spLocks noGrp="1"/>
          </p:cNvSpPr>
          <p:nvPr/>
        </p:nvSpPr>
        <p:spPr>
          <a:xfrm>
            <a:off x="3096815" y="4006437"/>
            <a:ext cx="52145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2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US" sz="2800" b="1" dirty="0">
                <a:latin typeface="FC Lamoon" panose="02000000000000000000" pitchFamily="2" charset="0"/>
                <a:cs typeface="FC Lamoon" panose="02000000000000000000" pitchFamily="2" charset="0"/>
              </a:rPr>
              <a:t>Company</a:t>
            </a:r>
            <a:endParaRPr lang="en" sz="2800" b="1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BD03DDA-8D6B-435D-A18B-F8AFFF4A07E9}"/>
              </a:ext>
            </a:extLst>
          </p:cNvPr>
          <p:cNvSpPr/>
          <p:nvPr/>
        </p:nvSpPr>
        <p:spPr>
          <a:xfrm>
            <a:off x="860659" y="296872"/>
            <a:ext cx="1680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400" b="1" u="sng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ส่วนของผุ้ใช้งาน</a:t>
            </a:r>
            <a:endParaRPr lang="en-US" sz="2400" b="1" u="sng" dirty="0">
              <a:solidFill>
                <a:schemeClr val="bg2">
                  <a:lumMod val="75000"/>
                </a:schemeClr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53A74BB-CFB6-4A23-9B34-59B914C72A45}"/>
              </a:ext>
            </a:extLst>
          </p:cNvPr>
          <p:cNvSpPr/>
          <p:nvPr/>
        </p:nvSpPr>
        <p:spPr>
          <a:xfrm>
            <a:off x="3861709" y="794652"/>
            <a:ext cx="1420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000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ข้อมูลห้องประชุม 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CC328E8-8EEE-4436-A5E4-A652254CCB9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44" y="1322184"/>
            <a:ext cx="6382512" cy="3026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04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36598BC-EC57-4547-B0AB-BCDC2FE6122D}"/>
              </a:ext>
            </a:extLst>
          </p:cNvPr>
          <p:cNvSpPr/>
          <p:nvPr/>
        </p:nvSpPr>
        <p:spPr>
          <a:xfrm>
            <a:off x="860659" y="296872"/>
            <a:ext cx="1680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400" b="1" u="sng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ส่วนของผุ้ใช้งาน</a:t>
            </a:r>
            <a:endParaRPr lang="en-US" sz="2400" b="1" u="sng" dirty="0">
              <a:solidFill>
                <a:schemeClr val="bg2">
                  <a:lumMod val="75000"/>
                </a:schemeClr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D9EBB32-9826-42C8-B683-2ED3583598B8}"/>
              </a:ext>
            </a:extLst>
          </p:cNvPr>
          <p:cNvSpPr/>
          <p:nvPr/>
        </p:nvSpPr>
        <p:spPr>
          <a:xfrm>
            <a:off x="3574771" y="763480"/>
            <a:ext cx="1994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000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ข้อมูลการจองห้องประชุม 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DDF260E-ED84-48E3-9230-4CB4D0FD576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43" y="1353356"/>
            <a:ext cx="6382512" cy="3026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6038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F47BB34-DF35-41A3-9D7A-0145A278D0F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44" y="1363749"/>
            <a:ext cx="6382512" cy="3026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075BBDD-8589-4D69-8881-8597AF34E169}"/>
              </a:ext>
            </a:extLst>
          </p:cNvPr>
          <p:cNvSpPr/>
          <p:nvPr/>
        </p:nvSpPr>
        <p:spPr>
          <a:xfrm>
            <a:off x="860659" y="296872"/>
            <a:ext cx="1680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400" b="1" u="sng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ส่วนของผุ้ใช้งาน</a:t>
            </a:r>
            <a:endParaRPr lang="en-US" sz="2400" b="1" u="sng" dirty="0">
              <a:solidFill>
                <a:schemeClr val="bg2">
                  <a:lumMod val="75000"/>
                </a:schemeClr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DCE9D2A-0C25-4299-83F5-2D95BBD3D5B4}"/>
              </a:ext>
            </a:extLst>
          </p:cNvPr>
          <p:cNvSpPr/>
          <p:nvPr/>
        </p:nvSpPr>
        <p:spPr>
          <a:xfrm>
            <a:off x="3574771" y="763480"/>
            <a:ext cx="2002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000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แบบประเมินความพึงพอใจ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4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A428264-0E8A-4DE5-925B-7E5A75B3494E}"/>
              </a:ext>
            </a:extLst>
          </p:cNvPr>
          <p:cNvSpPr/>
          <p:nvPr/>
        </p:nvSpPr>
        <p:spPr>
          <a:xfrm>
            <a:off x="860659" y="296872"/>
            <a:ext cx="1749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400" b="1" u="sng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ส่วนของผุ้บริหาร</a:t>
            </a:r>
            <a:endParaRPr lang="en-US" sz="2400" b="1" u="sng" dirty="0">
              <a:solidFill>
                <a:schemeClr val="bg2">
                  <a:lumMod val="75000"/>
                </a:schemeClr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7C40D2D-8E1E-49AE-BA5F-0E7886562DC5}"/>
              </a:ext>
            </a:extLst>
          </p:cNvPr>
          <p:cNvSpPr/>
          <p:nvPr/>
        </p:nvSpPr>
        <p:spPr>
          <a:xfrm>
            <a:off x="3532292" y="753087"/>
            <a:ext cx="2079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000" dirty="0">
                <a:solidFill>
                  <a:schemeClr val="bg2">
                    <a:lumMod val="75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รายงานการจองห้องประชุม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11BFD89-11DB-4659-BE98-8601008A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722" y="1370987"/>
            <a:ext cx="6298555" cy="3019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1445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3">
            <a:extLst>
              <a:ext uri="{FF2B5EF4-FFF2-40B4-BE49-F238E27FC236}">
                <a16:creationId xmlns:a16="http://schemas.microsoft.com/office/drawing/2014/main" xmlns="" id="{0C368B3F-FCF3-40BE-9C1E-8ABEA93E8C8B}"/>
              </a:ext>
            </a:extLst>
          </p:cNvPr>
          <p:cNvSpPr txBox="1">
            <a:spLocks noGrp="1"/>
          </p:cNvSpPr>
          <p:nvPr/>
        </p:nvSpPr>
        <p:spPr>
          <a:xfrm>
            <a:off x="3096816" y="2935806"/>
            <a:ext cx="52145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th-TH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C Lamoon" panose="02000000000000000000" pitchFamily="2" charset="0"/>
                <a:cs typeface="FC Lamoon" panose="02000000000000000000" pitchFamily="2" charset="0"/>
              </a:rPr>
              <a:t>ปัญหาและอุปสรรค์</a:t>
            </a:r>
            <a:endParaRPr lang="e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9" name="Shape 474">
            <a:extLst>
              <a:ext uri="{FF2B5EF4-FFF2-40B4-BE49-F238E27FC236}">
                <a16:creationId xmlns:a16="http://schemas.microsoft.com/office/drawing/2014/main" xmlns="" id="{EB75837A-8D60-4C53-832D-7B3DAFC49AAA}"/>
              </a:ext>
            </a:extLst>
          </p:cNvPr>
          <p:cNvSpPr txBox="1">
            <a:spLocks noGrp="1"/>
          </p:cNvSpPr>
          <p:nvPr/>
        </p:nvSpPr>
        <p:spPr>
          <a:xfrm>
            <a:off x="3096815" y="4006437"/>
            <a:ext cx="52145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2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/>
            <a:r>
              <a:rPr lang="en-US" sz="2800" b="1" dirty="0">
                <a:latin typeface="FC Lamoon" panose="02000000000000000000" pitchFamily="2" charset="0"/>
                <a:cs typeface="FC Lamoon" panose="02000000000000000000" pitchFamily="2" charset="0"/>
              </a:rPr>
              <a:t>Problem</a:t>
            </a:r>
            <a:endParaRPr lang="en" sz="3600" b="1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61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07">
            <a:extLst>
              <a:ext uri="{FF2B5EF4-FFF2-40B4-BE49-F238E27FC236}">
                <a16:creationId xmlns:a16="http://schemas.microsoft.com/office/drawing/2014/main" xmlns="" id="{CD42E276-E78B-465D-B5E4-20B9A9AB8037}"/>
              </a:ext>
            </a:extLst>
          </p:cNvPr>
          <p:cNvSpPr txBox="1">
            <a:spLocks/>
          </p:cNvSpPr>
          <p:nvPr/>
        </p:nvSpPr>
        <p:spPr>
          <a:xfrm>
            <a:off x="1131500" y="1552951"/>
            <a:ext cx="6912850" cy="19176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ความต้องการของผู้ใช้งานที่เพิ่มขึ้นมาเรื่อย ๆ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ภาษาที่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VB </a:t>
            </a:r>
            <a:r>
              <a:rPr lang="th-TH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และ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C# </a:t>
            </a:r>
            <a:r>
              <a:rPr lang="th-TH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ที่บริษัทใช้เขียนโปรแกรม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ปัญหาในการเขียนโค้ดบางฟังก์ชัน</a:t>
            </a:r>
          </a:p>
        </p:txBody>
      </p:sp>
      <p:sp>
        <p:nvSpPr>
          <p:cNvPr id="8" name="Shape 508">
            <a:extLst>
              <a:ext uri="{FF2B5EF4-FFF2-40B4-BE49-F238E27FC236}">
                <a16:creationId xmlns:a16="http://schemas.microsoft.com/office/drawing/2014/main" xmlns="" id="{2E86506B-7708-4566-904B-14DA9167CE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ปัญหาและอุปสรรค์</a:t>
            </a:r>
            <a:endParaRPr lang="en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grpSp>
        <p:nvGrpSpPr>
          <p:cNvPr id="20" name="Shape 493">
            <a:extLst>
              <a:ext uri="{FF2B5EF4-FFF2-40B4-BE49-F238E27FC236}">
                <a16:creationId xmlns:a16="http://schemas.microsoft.com/office/drawing/2014/main" xmlns="" id="{2BE2E140-47DD-4FEB-9034-706E8C5CFCBF}"/>
              </a:ext>
            </a:extLst>
          </p:cNvPr>
          <p:cNvGrpSpPr/>
          <p:nvPr/>
        </p:nvGrpSpPr>
        <p:grpSpPr>
          <a:xfrm>
            <a:off x="7429207" y="2982508"/>
            <a:ext cx="1166507" cy="1166538"/>
            <a:chOff x="6654650" y="3665275"/>
            <a:chExt cx="409100" cy="409125"/>
          </a:xfrm>
        </p:grpSpPr>
        <p:sp>
          <p:nvSpPr>
            <p:cNvPr id="21" name="Shape 494">
              <a:extLst>
                <a:ext uri="{FF2B5EF4-FFF2-40B4-BE49-F238E27FC236}">
                  <a16:creationId xmlns:a16="http://schemas.microsoft.com/office/drawing/2014/main" xmlns="" id="{021D5C17-B8DB-47B9-8B6D-8F2F475DEEC6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95">
              <a:extLst>
                <a:ext uri="{FF2B5EF4-FFF2-40B4-BE49-F238E27FC236}">
                  <a16:creationId xmlns:a16="http://schemas.microsoft.com/office/drawing/2014/main" xmlns="" id="{C83F28F7-BA3A-4609-BEC0-115C6AC025DA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" name="Shape 496">
            <a:extLst>
              <a:ext uri="{FF2B5EF4-FFF2-40B4-BE49-F238E27FC236}">
                <a16:creationId xmlns:a16="http://schemas.microsoft.com/office/drawing/2014/main" xmlns="" id="{E1A3400B-69B6-4086-A5B2-7788BE95355D}"/>
              </a:ext>
            </a:extLst>
          </p:cNvPr>
          <p:cNvGrpSpPr/>
          <p:nvPr/>
        </p:nvGrpSpPr>
        <p:grpSpPr>
          <a:xfrm rot="1940693">
            <a:off x="6623941" y="3457839"/>
            <a:ext cx="587625" cy="587659"/>
            <a:chOff x="570875" y="4322250"/>
            <a:chExt cx="443300" cy="443325"/>
          </a:xfrm>
        </p:grpSpPr>
        <p:sp>
          <p:nvSpPr>
            <p:cNvPr id="24" name="Shape 497">
              <a:extLst>
                <a:ext uri="{FF2B5EF4-FFF2-40B4-BE49-F238E27FC236}">
                  <a16:creationId xmlns:a16="http://schemas.microsoft.com/office/drawing/2014/main" xmlns="" id="{812803D6-05A7-4A79-A63B-2A9B37A5D480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498">
              <a:extLst>
                <a:ext uri="{FF2B5EF4-FFF2-40B4-BE49-F238E27FC236}">
                  <a16:creationId xmlns:a16="http://schemas.microsoft.com/office/drawing/2014/main" xmlns="" id="{1E27DA1C-5F4F-4257-9BC8-0574C903E206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499">
              <a:extLst>
                <a:ext uri="{FF2B5EF4-FFF2-40B4-BE49-F238E27FC236}">
                  <a16:creationId xmlns:a16="http://schemas.microsoft.com/office/drawing/2014/main" xmlns="" id="{E2AA16E5-559A-4887-B1ED-9E9515A40143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500">
              <a:extLst>
                <a:ext uri="{FF2B5EF4-FFF2-40B4-BE49-F238E27FC236}">
                  <a16:creationId xmlns:a16="http://schemas.microsoft.com/office/drawing/2014/main" xmlns="" id="{E0D06560-2444-4CE5-A21E-C557B3241578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" name="Shape 501">
            <a:extLst>
              <a:ext uri="{FF2B5EF4-FFF2-40B4-BE49-F238E27FC236}">
                <a16:creationId xmlns:a16="http://schemas.microsoft.com/office/drawing/2014/main" xmlns="" id="{0904FCFE-7CA3-4858-AE98-5075A7252FDB}"/>
              </a:ext>
            </a:extLst>
          </p:cNvPr>
          <p:cNvSpPr/>
          <p:nvPr/>
        </p:nvSpPr>
        <p:spPr>
          <a:xfrm>
            <a:off x="7112714" y="2982528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502">
            <a:extLst>
              <a:ext uri="{FF2B5EF4-FFF2-40B4-BE49-F238E27FC236}">
                <a16:creationId xmlns:a16="http://schemas.microsoft.com/office/drawing/2014/main" xmlns="" id="{C3C8C224-4329-4B55-80E4-BF08EFFB57EB}"/>
              </a:ext>
            </a:extLst>
          </p:cNvPr>
          <p:cNvSpPr/>
          <p:nvPr/>
        </p:nvSpPr>
        <p:spPr>
          <a:xfrm rot="1793658">
            <a:off x="8601538" y="3644204"/>
            <a:ext cx="225077" cy="2149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440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3">
            <a:extLst>
              <a:ext uri="{FF2B5EF4-FFF2-40B4-BE49-F238E27FC236}">
                <a16:creationId xmlns:a16="http://schemas.microsoft.com/office/drawing/2014/main" xmlns="" id="{0C368B3F-FCF3-40BE-9C1E-8ABEA93E8C8B}"/>
              </a:ext>
            </a:extLst>
          </p:cNvPr>
          <p:cNvSpPr txBox="1">
            <a:spLocks noGrp="1"/>
          </p:cNvSpPr>
          <p:nvPr/>
        </p:nvSpPr>
        <p:spPr>
          <a:xfrm>
            <a:off x="3096816" y="2935806"/>
            <a:ext cx="52145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th-TH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C Lamoon" panose="02000000000000000000" pitchFamily="2" charset="0"/>
                <a:cs typeface="FC Lamoon" panose="02000000000000000000" pitchFamily="2" charset="0"/>
              </a:rPr>
              <a:t>วิธีการแก้ไขปัญหา</a:t>
            </a:r>
            <a:endParaRPr lang="e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9" name="Shape 474">
            <a:extLst>
              <a:ext uri="{FF2B5EF4-FFF2-40B4-BE49-F238E27FC236}">
                <a16:creationId xmlns:a16="http://schemas.microsoft.com/office/drawing/2014/main" xmlns="" id="{EB75837A-8D60-4C53-832D-7B3DAFC49AAA}"/>
              </a:ext>
            </a:extLst>
          </p:cNvPr>
          <p:cNvSpPr txBox="1">
            <a:spLocks noGrp="1"/>
          </p:cNvSpPr>
          <p:nvPr/>
        </p:nvSpPr>
        <p:spPr>
          <a:xfrm>
            <a:off x="3096815" y="4006437"/>
            <a:ext cx="52145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2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/>
            <a:r>
              <a:rPr lang="en-US" sz="2800" b="1" dirty="0">
                <a:latin typeface="FC Lamoon" panose="02000000000000000000" pitchFamily="2" charset="0"/>
                <a:cs typeface="FC Lamoon" panose="02000000000000000000" pitchFamily="2" charset="0"/>
              </a:rPr>
              <a:t>Solution</a:t>
            </a:r>
            <a:endParaRPr lang="en" sz="2800" b="1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06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07">
            <a:extLst>
              <a:ext uri="{FF2B5EF4-FFF2-40B4-BE49-F238E27FC236}">
                <a16:creationId xmlns:a16="http://schemas.microsoft.com/office/drawing/2014/main" xmlns="" id="{911514E1-877C-478C-AD33-67B577F42CF6}"/>
              </a:ext>
            </a:extLst>
          </p:cNvPr>
          <p:cNvSpPr txBox="1">
            <a:spLocks/>
          </p:cNvSpPr>
          <p:nvPr/>
        </p:nvSpPr>
        <p:spPr>
          <a:xfrm>
            <a:off x="1131500" y="1552951"/>
            <a:ext cx="6912850" cy="19176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000" dirty="0">
                <a:latin typeface="FC Lamoon" panose="02000000000000000000" pitchFamily="2" charset="0"/>
                <a:cs typeface="FC Lamoon" panose="02000000000000000000" pitchFamily="2" charset="0"/>
              </a:rPr>
              <a:t>เก็บข้อมูลความต้องการของผู้ใช้งาน แล้วนำไปปรับใช้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000" dirty="0">
                <a:latin typeface="FC Lamoon" panose="02000000000000000000" pitchFamily="2" charset="0"/>
                <a:cs typeface="FC Lamoon" panose="02000000000000000000" pitchFamily="2" charset="0"/>
              </a:rPr>
              <a:t>ศึกษาหาความรู้เพิ่มเติมของภาษาต่างๆที่ใช้ในการเขียนโปรแกรม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000" dirty="0">
                <a:latin typeface="FC Lamoon" panose="02000000000000000000" pitchFamily="2" charset="0"/>
                <a:cs typeface="FC Lamoon" panose="02000000000000000000" pitchFamily="2" charset="0"/>
              </a:rPr>
              <a:t>ศึกษาการเขียนโค้ดการทำงานของฟังก์ชันที่มีปัญหา </a:t>
            </a:r>
            <a:endParaRPr lang="en-US" sz="20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6" name="Shape 508">
            <a:extLst>
              <a:ext uri="{FF2B5EF4-FFF2-40B4-BE49-F238E27FC236}">
                <a16:creationId xmlns:a16="http://schemas.microsoft.com/office/drawing/2014/main" xmlns="" id="{D824BE03-DB3F-4370-8F5B-09CA622F6D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วิธีการแก้ไขปัญหา</a:t>
            </a:r>
            <a:endParaRPr lang="en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grpSp>
        <p:nvGrpSpPr>
          <p:cNvPr id="7" name="Shape 493">
            <a:extLst>
              <a:ext uri="{FF2B5EF4-FFF2-40B4-BE49-F238E27FC236}">
                <a16:creationId xmlns:a16="http://schemas.microsoft.com/office/drawing/2014/main" xmlns="" id="{2EB3B40A-00C1-4B02-94D6-E01B8F794DF2}"/>
              </a:ext>
            </a:extLst>
          </p:cNvPr>
          <p:cNvGrpSpPr/>
          <p:nvPr/>
        </p:nvGrpSpPr>
        <p:grpSpPr>
          <a:xfrm>
            <a:off x="7429207" y="2982508"/>
            <a:ext cx="1166507" cy="1166538"/>
            <a:chOff x="6654650" y="3665275"/>
            <a:chExt cx="409100" cy="409125"/>
          </a:xfrm>
        </p:grpSpPr>
        <p:sp>
          <p:nvSpPr>
            <p:cNvPr id="8" name="Shape 494">
              <a:extLst>
                <a:ext uri="{FF2B5EF4-FFF2-40B4-BE49-F238E27FC236}">
                  <a16:creationId xmlns:a16="http://schemas.microsoft.com/office/drawing/2014/main" xmlns="" id="{D76CCBD4-1DF2-4E5F-9DB8-88808ECDB95F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95">
              <a:extLst>
                <a:ext uri="{FF2B5EF4-FFF2-40B4-BE49-F238E27FC236}">
                  <a16:creationId xmlns:a16="http://schemas.microsoft.com/office/drawing/2014/main" xmlns="" id="{EA907E02-F51B-4CA8-B4A4-17F2F93CE825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" name="Shape 496">
            <a:extLst>
              <a:ext uri="{FF2B5EF4-FFF2-40B4-BE49-F238E27FC236}">
                <a16:creationId xmlns:a16="http://schemas.microsoft.com/office/drawing/2014/main" xmlns="" id="{AD5062A9-267D-40ED-B056-E6B31C8BDFA5}"/>
              </a:ext>
            </a:extLst>
          </p:cNvPr>
          <p:cNvGrpSpPr/>
          <p:nvPr/>
        </p:nvGrpSpPr>
        <p:grpSpPr>
          <a:xfrm rot="1940693">
            <a:off x="6623941" y="3457839"/>
            <a:ext cx="587625" cy="587659"/>
            <a:chOff x="570875" y="4322250"/>
            <a:chExt cx="443300" cy="443325"/>
          </a:xfrm>
        </p:grpSpPr>
        <p:sp>
          <p:nvSpPr>
            <p:cNvPr id="11" name="Shape 497">
              <a:extLst>
                <a:ext uri="{FF2B5EF4-FFF2-40B4-BE49-F238E27FC236}">
                  <a16:creationId xmlns:a16="http://schemas.microsoft.com/office/drawing/2014/main" xmlns="" id="{DDED57D9-F49C-4BAA-95D0-EBA84801A035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98">
              <a:extLst>
                <a:ext uri="{FF2B5EF4-FFF2-40B4-BE49-F238E27FC236}">
                  <a16:creationId xmlns:a16="http://schemas.microsoft.com/office/drawing/2014/main" xmlns="" id="{91EB866B-548F-45AE-AC61-845D5D5832E4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99">
              <a:extLst>
                <a:ext uri="{FF2B5EF4-FFF2-40B4-BE49-F238E27FC236}">
                  <a16:creationId xmlns:a16="http://schemas.microsoft.com/office/drawing/2014/main" xmlns="" id="{2D5D15F4-6F43-4A94-99F5-5F8E462E987D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00">
              <a:extLst>
                <a:ext uri="{FF2B5EF4-FFF2-40B4-BE49-F238E27FC236}">
                  <a16:creationId xmlns:a16="http://schemas.microsoft.com/office/drawing/2014/main" xmlns="" id="{5421A380-A8EE-4BD4-9808-2A507629968A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501">
            <a:extLst>
              <a:ext uri="{FF2B5EF4-FFF2-40B4-BE49-F238E27FC236}">
                <a16:creationId xmlns:a16="http://schemas.microsoft.com/office/drawing/2014/main" xmlns="" id="{1A32B813-6B28-460A-8D52-E5AFC011B711}"/>
              </a:ext>
            </a:extLst>
          </p:cNvPr>
          <p:cNvSpPr/>
          <p:nvPr/>
        </p:nvSpPr>
        <p:spPr>
          <a:xfrm>
            <a:off x="7112714" y="2982528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502">
            <a:extLst>
              <a:ext uri="{FF2B5EF4-FFF2-40B4-BE49-F238E27FC236}">
                <a16:creationId xmlns:a16="http://schemas.microsoft.com/office/drawing/2014/main" xmlns="" id="{4C906E7B-F586-4CA2-A906-B6726B95B30C}"/>
              </a:ext>
            </a:extLst>
          </p:cNvPr>
          <p:cNvSpPr/>
          <p:nvPr/>
        </p:nvSpPr>
        <p:spPr>
          <a:xfrm rot="1793658">
            <a:off x="8601538" y="3644204"/>
            <a:ext cx="225077" cy="2149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74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3">
            <a:extLst>
              <a:ext uri="{FF2B5EF4-FFF2-40B4-BE49-F238E27FC236}">
                <a16:creationId xmlns:a16="http://schemas.microsoft.com/office/drawing/2014/main" xmlns="" id="{0C368B3F-FCF3-40BE-9C1E-8ABEA93E8C8B}"/>
              </a:ext>
            </a:extLst>
          </p:cNvPr>
          <p:cNvSpPr txBox="1">
            <a:spLocks noGrp="1"/>
          </p:cNvSpPr>
          <p:nvPr/>
        </p:nvSpPr>
        <p:spPr>
          <a:xfrm>
            <a:off x="3096816" y="2935806"/>
            <a:ext cx="52145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th-TH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C Lamoon" panose="02000000000000000000" pitchFamily="2" charset="0"/>
                <a:cs typeface="FC Lamoon" panose="02000000000000000000" pitchFamily="2" charset="0"/>
              </a:rPr>
              <a:t>สิ่งที่ได้รับ</a:t>
            </a:r>
            <a:endParaRPr lang="e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9" name="Shape 474">
            <a:extLst>
              <a:ext uri="{FF2B5EF4-FFF2-40B4-BE49-F238E27FC236}">
                <a16:creationId xmlns:a16="http://schemas.microsoft.com/office/drawing/2014/main" xmlns="" id="{EB75837A-8D60-4C53-832D-7B3DAFC49AAA}"/>
              </a:ext>
            </a:extLst>
          </p:cNvPr>
          <p:cNvSpPr txBox="1">
            <a:spLocks noGrp="1"/>
          </p:cNvSpPr>
          <p:nvPr/>
        </p:nvSpPr>
        <p:spPr>
          <a:xfrm>
            <a:off x="3096815" y="4006437"/>
            <a:ext cx="52145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2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/>
            <a:r>
              <a:rPr lang="en-US" sz="2800" b="1" dirty="0">
                <a:latin typeface="FC Lamoon" panose="02000000000000000000" pitchFamily="2" charset="0"/>
                <a:cs typeface="FC Lamoon" panose="02000000000000000000" pitchFamily="2" charset="0"/>
              </a:rPr>
              <a:t>Receipts</a:t>
            </a:r>
            <a:endParaRPr lang="en" sz="2800" b="1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59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F179E-5D60-44DD-978E-614B90F5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สิ่งที่ได้รับหลังฝึกปฏิบัติงานสหกิจ</a:t>
            </a:r>
            <a:endParaRPr lang="en-US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E34F-7D1B-4B5C-852C-745D2415E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500" y="1552950"/>
            <a:ext cx="6912850" cy="2380421"/>
          </a:xfrm>
        </p:spPr>
        <p:txBody>
          <a:bodyPr/>
          <a:lstStyle/>
          <a:p>
            <a:pPr>
              <a:buNone/>
            </a:pPr>
            <a:r>
              <a:rPr lang="th-TH" sz="2000" b="1" dirty="0">
                <a:latin typeface="FC Lamoon" panose="02000000000000000000" pitchFamily="2" charset="0"/>
                <a:cs typeface="FC Lamoon" panose="02000000000000000000" pitchFamily="2" charset="0"/>
              </a:rPr>
              <a:t>ด้านความรู้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000" dirty="0">
                <a:latin typeface="FC Lamoon" panose="02000000000000000000" pitchFamily="2" charset="0"/>
                <a:cs typeface="FC Lamoon" panose="02000000000000000000" pitchFamily="2" charset="0"/>
              </a:rPr>
              <a:t>ได้เรียนรู้ถึงกระบวนการทำงาน รวมถึงทักษะต่างๆ ที่จะได้รับหลังจากการฝึกงาน เหมือนได้เรียนรู้การทำงานจริง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000" dirty="0">
                <a:latin typeface="FC Lamoon" panose="02000000000000000000" pitchFamily="2" charset="0"/>
                <a:cs typeface="FC Lamoon" panose="02000000000000000000" pitchFamily="2" charset="0"/>
              </a:rPr>
              <a:t>ได้เรียนรู้ถึงโปรแกรมต่างๆ ที่ใช้ในการทำงาน ไม่ว่าจะเป็น </a:t>
            </a:r>
            <a:r>
              <a:rPr lang="en-US" sz="2000" dirty="0">
                <a:latin typeface="FC Lamoon" panose="02000000000000000000" pitchFamily="2" charset="0"/>
                <a:cs typeface="FC Lamoon" panose="02000000000000000000" pitchFamily="2" charset="0"/>
              </a:rPr>
              <a:t>Visual Studio 2017, Microsoft SQL server </a:t>
            </a:r>
            <a:endParaRPr lang="th-TH" sz="2000" dirty="0">
              <a:latin typeface="FC Lamoon" panose="02000000000000000000" pitchFamily="2" charset="0"/>
              <a:cs typeface="FC Lamoon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000" dirty="0">
                <a:latin typeface="FC Lamoon" panose="02000000000000000000" pitchFamily="2" charset="0"/>
                <a:cs typeface="FC Lamoon" panose="02000000000000000000" pitchFamily="2" charset="0"/>
              </a:rPr>
              <a:t>มีความรู้เกี่ยวกับอุปกรณ์สำนักงานเพิ่มมากขึ้นและใช้อุปกรณ์สำนักงานได้อย่างถูกต้อง</a:t>
            </a:r>
          </a:p>
        </p:txBody>
      </p:sp>
    </p:spTree>
    <p:extLst>
      <p:ext uri="{BB962C8B-B14F-4D97-AF65-F5344CB8AC3E}">
        <p14:creationId xmlns:p14="http://schemas.microsoft.com/office/powerpoint/2010/main" val="72012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08">
            <a:extLst>
              <a:ext uri="{FF2B5EF4-FFF2-40B4-BE49-F238E27FC236}">
                <a16:creationId xmlns:a16="http://schemas.microsoft.com/office/drawing/2014/main" xmlns="" id="{86AF6747-FC84-43B6-B1E1-325C5F5B16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บริษัท น้ำตาลเอราวัณ จำกัด</a:t>
            </a:r>
            <a:endParaRPr lang="en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7" name="Shape 507">
            <a:extLst>
              <a:ext uri="{FF2B5EF4-FFF2-40B4-BE49-F238E27FC236}">
                <a16:creationId xmlns:a16="http://schemas.microsoft.com/office/drawing/2014/main" xmlns="" id="{2824132E-2267-4859-8377-CAAD6A1CD183}"/>
              </a:ext>
            </a:extLst>
          </p:cNvPr>
          <p:cNvSpPr txBox="1">
            <a:spLocks/>
          </p:cNvSpPr>
          <p:nvPr/>
        </p:nvSpPr>
        <p:spPr>
          <a:xfrm>
            <a:off x="935182" y="2954633"/>
            <a:ext cx="7252232" cy="16778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None/>
            </a:pPr>
            <a:r>
              <a:rPr lang="th-TH" sz="2000" dirty="0">
                <a:latin typeface="FC Lamoon" panose="02000000000000000000" pitchFamily="2" charset="0"/>
                <a:cs typeface="FC Lamoon" panose="02000000000000000000" pitchFamily="2" charset="0"/>
              </a:rPr>
              <a:t>เริ่มดำเนินการก่อสร้างโรงงานโดยลงเสาเอกเมื่อวันที่ 6 มกราคม 2549 และทำพิธีวางศิลาฤกษ์เมื่อวันที่ 9 มิถุนายน 2549 บนพื้นที่มากกว่า 2,600 ไร่ และเริ่มปรับพื้นที่ ขุดสระน้ำดี บ่อน้ำเสีย และบ่อน้ำวน (ระบบบำบัดน้ำเชิงนิเวศ) เป็นโครงการเริ่มต้น จดทะเบียนก่อตั้งบริษัทด้วยทุนจดทะเบียน 700 ล้านบาท มีวัตถุประสงค์ เพื่อดำเนินธุรกิจการผลิตน้ำตาลทรายจำหน่ายทั้งในประเทศและต่างประเทศ </a:t>
            </a:r>
          </a:p>
        </p:txBody>
      </p:sp>
      <p:pic>
        <p:nvPicPr>
          <p:cNvPr id="4" name="Picture 3" descr="http://www.theccn-news.com/admin/uppic/imgstock/215e2094e1011c5b1aebad110331e687.png">
            <a:extLst>
              <a:ext uri="{FF2B5EF4-FFF2-40B4-BE49-F238E27FC236}">
                <a16:creationId xmlns:a16="http://schemas.microsoft.com/office/drawing/2014/main" xmlns="" id="{56EE9E09-9AD6-405B-83FF-4099D73B0A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365" y="1466902"/>
            <a:ext cx="3955370" cy="14141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959" y="815226"/>
            <a:ext cx="182896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05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950B614D-AEEA-40C1-A87E-2D0568B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</p:spPr>
        <p:txBody>
          <a:bodyPr/>
          <a:lstStyle/>
          <a:p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สิ่งที่ได้รับหลังฝึกปฏิบัติงานสหกิจ</a:t>
            </a:r>
            <a:endParaRPr lang="en-US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3D8F600-3B4A-4AED-8D62-DDA31DA82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500" y="1552950"/>
            <a:ext cx="6912850" cy="2380421"/>
          </a:xfrm>
        </p:spPr>
        <p:txBody>
          <a:bodyPr/>
          <a:lstStyle/>
          <a:p>
            <a:pPr>
              <a:buNone/>
            </a:pPr>
            <a:r>
              <a:rPr lang="th-TH" sz="2000" b="1" dirty="0">
                <a:latin typeface="FC Lamoon" panose="02000000000000000000" pitchFamily="2" charset="0"/>
                <a:cs typeface="FC Lamoon" panose="02000000000000000000" pitchFamily="2" charset="0"/>
              </a:rPr>
              <a:t>ด้านสังคม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000" dirty="0">
                <a:latin typeface="FC Lamoon" panose="02000000000000000000" pitchFamily="2" charset="0"/>
                <a:cs typeface="FC Lamoon" panose="02000000000000000000" pitchFamily="2" charset="0"/>
              </a:rPr>
              <a:t>การสร้างความสัมพันธ์อันดีกับเพื่อนร่วมงาน เข้าสู่สภาพสังคมใหม่ ๆ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000" dirty="0">
                <a:latin typeface="FC Lamoon" panose="02000000000000000000" pitchFamily="2" charset="0"/>
                <a:cs typeface="FC Lamoon" panose="02000000000000000000" pitchFamily="2" charset="0"/>
              </a:rPr>
              <a:t>ได้ฝึกการวางตัวที่เหมาะสม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000" dirty="0">
                <a:latin typeface="FC Lamoon" panose="02000000000000000000" pitchFamily="2" charset="0"/>
                <a:cs typeface="FC Lamoon" panose="02000000000000000000" pitchFamily="2" charset="0"/>
              </a:rPr>
              <a:t>การปรับตัวเข้ากับสภาพแวดล้อมในการทำงาน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000" dirty="0">
                <a:latin typeface="FC Lamoon" panose="02000000000000000000" pitchFamily="2" charset="0"/>
                <a:cs typeface="FC Lamoon" panose="02000000000000000000" pitchFamily="2" charset="0"/>
              </a:rPr>
              <a:t>มีมนุษย์สัมพันธ์ที่ดีมากขึ่น</a:t>
            </a:r>
          </a:p>
        </p:txBody>
      </p:sp>
    </p:spTree>
    <p:extLst>
      <p:ext uri="{BB962C8B-B14F-4D97-AF65-F5344CB8AC3E}">
        <p14:creationId xmlns:p14="http://schemas.microsoft.com/office/powerpoint/2010/main" val="12611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08">
            <a:extLst>
              <a:ext uri="{FF2B5EF4-FFF2-40B4-BE49-F238E27FC236}">
                <a16:creationId xmlns:a16="http://schemas.microsoft.com/office/drawing/2014/main" xmlns="" id="{B44E9630-E512-463D-B2D0-EA6C9241FB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สถานที่ตั้งสถานประกอบการ</a:t>
            </a:r>
            <a:endParaRPr lang="en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pic>
        <p:nvPicPr>
          <p:cNvPr id="6" name="Picture 5" descr="http://www.thaitechno.net/CDA/File/CompanyMap/MAP_48463_352086326_fullsize.jpg">
            <a:extLst>
              <a:ext uri="{FF2B5EF4-FFF2-40B4-BE49-F238E27FC236}">
                <a16:creationId xmlns:a16="http://schemas.microsoft.com/office/drawing/2014/main" xmlns="" id="{CB6CA0DE-BBAF-420C-8A24-B43A91FC63F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19" y="1443766"/>
            <a:ext cx="4836160" cy="18205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60">
            <a:extLst>
              <a:ext uri="{FF2B5EF4-FFF2-40B4-BE49-F238E27FC236}">
                <a16:creationId xmlns:a16="http://schemas.microsoft.com/office/drawing/2014/main" xmlns="" id="{029BBE1A-FDF1-404B-AF4E-8D454148F48A}"/>
              </a:ext>
            </a:extLst>
          </p:cNvPr>
          <p:cNvSpPr txBox="1"/>
          <p:nvPr/>
        </p:nvSpPr>
        <p:spPr>
          <a:xfrm>
            <a:off x="2278828" y="3358152"/>
            <a:ext cx="4586343" cy="10668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th-TH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ea typeface="Source Sans Pro"/>
                <a:cs typeface="FC Lamoon" panose="02000000000000000000" pitchFamily="2" charset="0"/>
                <a:sym typeface="Source Sans Pro"/>
              </a:rPr>
              <a:t>ที่ตั้ง 111 หมู่ 12 ต.นากลาง อ.นากลาง จ.หนองบัวลำภู 39170  </a:t>
            </a:r>
          </a:p>
          <a:p>
            <a:pPr lvl="0"/>
            <a:r>
              <a:rPr lang="th-TH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ea typeface="Source Sans Pro"/>
                <a:cs typeface="FC Lamoon" panose="02000000000000000000" pitchFamily="2" charset="0"/>
                <a:sym typeface="Source Sans Pro"/>
              </a:rPr>
              <a:t>111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ea typeface="Source Sans Pro"/>
                <a:cs typeface="FC Lamoon" panose="02000000000000000000" pitchFamily="2" charset="0"/>
                <a:sym typeface="Source Sans Pro"/>
              </a:rPr>
              <a:t>Moo 12,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ea typeface="Source Sans Pro"/>
                <a:cs typeface="FC Lamoon" panose="02000000000000000000" pitchFamily="2" charset="0"/>
                <a:sym typeface="Source Sans Pro"/>
              </a:rPr>
              <a:t>Nanglang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ea typeface="Source Sans Pro"/>
                <a:cs typeface="FC Lamoon" panose="02000000000000000000" pitchFamily="2" charset="0"/>
                <a:sym typeface="Source Sans Pro"/>
              </a:rPr>
              <a:t> Sub-District,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ea typeface="Source Sans Pro"/>
                <a:cs typeface="FC Lamoon" panose="02000000000000000000" pitchFamily="2" charset="0"/>
                <a:sym typeface="Source Sans Pro"/>
              </a:rPr>
              <a:t>Nanglang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ea typeface="Source Sans Pro"/>
                <a:cs typeface="FC Lamoon" panose="02000000000000000000" pitchFamily="2" charset="0"/>
                <a:sym typeface="Source Sans Pro"/>
              </a:rPr>
              <a:t> District, </a:t>
            </a:r>
          </a:p>
          <a:p>
            <a:pPr lvl="0"/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ea typeface="Source Sans Pro"/>
                <a:cs typeface="FC Lamoon" panose="02000000000000000000" pitchFamily="2" charset="0"/>
                <a:sym typeface="Source Sans Pro"/>
              </a:rPr>
              <a:t>Nongbualamphu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ea typeface="Source Sans Pro"/>
                <a:cs typeface="FC Lamoon" panose="02000000000000000000" pitchFamily="2" charset="0"/>
                <a:sym typeface="Source Sans Pro"/>
              </a:rPr>
              <a:t>, Thailand 39170</a:t>
            </a:r>
          </a:p>
        </p:txBody>
      </p:sp>
    </p:spTree>
    <p:extLst>
      <p:ext uri="{BB962C8B-B14F-4D97-AF65-F5344CB8AC3E}">
        <p14:creationId xmlns:p14="http://schemas.microsoft.com/office/powerpoint/2010/main" val="2475073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08">
            <a:extLst>
              <a:ext uri="{FF2B5EF4-FFF2-40B4-BE49-F238E27FC236}">
                <a16:creationId xmlns:a16="http://schemas.microsoft.com/office/drawing/2014/main" xmlns="" id="{E5093918-BF29-4A70-BF98-52559C57EB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ผลิตภัณฑ์ของสถานประกอบการ</a:t>
            </a:r>
            <a:endParaRPr lang="en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8" name="Shape 460">
            <a:extLst>
              <a:ext uri="{FF2B5EF4-FFF2-40B4-BE49-F238E27FC236}">
                <a16:creationId xmlns:a16="http://schemas.microsoft.com/office/drawing/2014/main" xmlns="" id="{AB40422D-0FB7-48DF-9397-7732A77FD4AC}"/>
              </a:ext>
            </a:extLst>
          </p:cNvPr>
          <p:cNvSpPr txBox="1"/>
          <p:nvPr/>
        </p:nvSpPr>
        <p:spPr>
          <a:xfrm>
            <a:off x="5663100" y="2354038"/>
            <a:ext cx="2381250" cy="4354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th-TH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ea typeface="Source Sans Pro"/>
                <a:cs typeface="FC Lamoon" panose="02000000000000000000" pitchFamily="2" charset="0"/>
                <a:sym typeface="Source Sans Pro"/>
              </a:rPr>
              <a:t>น้ำตาลทรายดิบ(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ea typeface="Source Sans Pro"/>
                <a:cs typeface="FC Lamoon" panose="02000000000000000000" pitchFamily="2" charset="0"/>
                <a:sym typeface="Source Sans Pro"/>
              </a:rPr>
              <a:t>RAW SUGAR)</a:t>
            </a:r>
          </a:p>
        </p:txBody>
      </p:sp>
      <p:pic>
        <p:nvPicPr>
          <p:cNvPr id="1028" name="Picture 4" descr="sugar">
            <a:extLst>
              <a:ext uri="{FF2B5EF4-FFF2-40B4-BE49-F238E27FC236}">
                <a16:creationId xmlns:a16="http://schemas.microsoft.com/office/drawing/2014/main" xmlns="" id="{914A7019-13D9-48F8-80E6-F2912F76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8" y="1349926"/>
            <a:ext cx="3851591" cy="31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651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08">
            <a:extLst>
              <a:ext uri="{FF2B5EF4-FFF2-40B4-BE49-F238E27FC236}">
                <a16:creationId xmlns:a16="http://schemas.microsoft.com/office/drawing/2014/main" xmlns="" id="{7AF6A67A-C806-4BFA-8FC2-E8E5AA14B3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ผลิตภัณฑ์ของสถานประกอบการ</a:t>
            </a:r>
            <a:endParaRPr lang="en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6" name="Shape 460">
            <a:extLst>
              <a:ext uri="{FF2B5EF4-FFF2-40B4-BE49-F238E27FC236}">
                <a16:creationId xmlns:a16="http://schemas.microsoft.com/office/drawing/2014/main" xmlns="" id="{6A0512DA-B914-4A23-9A47-758D2C11C824}"/>
              </a:ext>
            </a:extLst>
          </p:cNvPr>
          <p:cNvSpPr txBox="1"/>
          <p:nvPr/>
        </p:nvSpPr>
        <p:spPr>
          <a:xfrm>
            <a:off x="6122085" y="2158960"/>
            <a:ext cx="1922265" cy="825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th-TH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ea typeface="Source Sans Pro"/>
                <a:cs typeface="FC Lamoon" panose="02000000000000000000" pitchFamily="2" charset="0"/>
                <a:sym typeface="Source Sans Pro"/>
              </a:rPr>
              <a:t>น้ำตาลทรายขาวบริสุทธิ์ </a:t>
            </a:r>
          </a:p>
          <a:p>
            <a:pPr lvl="0"/>
            <a:r>
              <a:rPr lang="th-TH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ea typeface="Source Sans Pro"/>
                <a:cs typeface="FC Lamoon" panose="02000000000000000000" pitchFamily="2" charset="0"/>
                <a:sym typeface="Source Sans Pro"/>
              </a:rPr>
              <a:t>(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ea typeface="Source Sans Pro"/>
                <a:cs typeface="FC Lamoon" panose="02000000000000000000" pitchFamily="2" charset="0"/>
                <a:sym typeface="Source Sans Pro"/>
              </a:rPr>
              <a:t>REFINED SUGAR)</a:t>
            </a:r>
          </a:p>
        </p:txBody>
      </p:sp>
      <p:pic>
        <p:nvPicPr>
          <p:cNvPr id="3074" name="Picture 2" descr="IMG 5005">
            <a:extLst>
              <a:ext uri="{FF2B5EF4-FFF2-40B4-BE49-F238E27FC236}">
                <a16:creationId xmlns:a16="http://schemas.microsoft.com/office/drawing/2014/main" xmlns="" id="{99812C16-142E-4FD5-B598-EF9BDB2E5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50" y="1484894"/>
            <a:ext cx="2298177" cy="15244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G 4982">
            <a:extLst>
              <a:ext uri="{FF2B5EF4-FFF2-40B4-BE49-F238E27FC236}">
                <a16:creationId xmlns:a16="http://schemas.microsoft.com/office/drawing/2014/main" xmlns="" id="{76E14F15-2952-4784-A317-F185DBE25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16" y="2523817"/>
            <a:ext cx="2627400" cy="17995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092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08">
            <a:extLst>
              <a:ext uri="{FF2B5EF4-FFF2-40B4-BE49-F238E27FC236}">
                <a16:creationId xmlns:a16="http://schemas.microsoft.com/office/drawing/2014/main" xmlns="" id="{06597F5E-E16A-4AA2-92F1-63E01CCE69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ผลิตภัณฑ์ของสถานประกอบการ</a:t>
            </a:r>
            <a:endParaRPr lang="en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6" name="Shape 460">
            <a:extLst>
              <a:ext uri="{FF2B5EF4-FFF2-40B4-BE49-F238E27FC236}">
                <a16:creationId xmlns:a16="http://schemas.microsoft.com/office/drawing/2014/main" xmlns="" id="{B52A0FAF-6A22-4D13-80FF-4921BC475ED7}"/>
              </a:ext>
            </a:extLst>
          </p:cNvPr>
          <p:cNvSpPr txBox="1"/>
          <p:nvPr/>
        </p:nvSpPr>
        <p:spPr>
          <a:xfrm>
            <a:off x="1336283" y="3380786"/>
            <a:ext cx="2992527" cy="825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th-TH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ea typeface="Source Sans Pro"/>
                <a:cs typeface="FC Lamoon" panose="02000000000000000000" pitchFamily="2" charset="0"/>
                <a:sym typeface="Source Sans Pro"/>
              </a:rPr>
              <a:t>น้ำตาลทรายดิบคุณภาพสูง </a:t>
            </a:r>
          </a:p>
          <a:p>
            <a:pPr lvl="0"/>
            <a:r>
              <a:rPr lang="th-TH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ea typeface="Source Sans Pro"/>
                <a:cs typeface="FC Lamoon" panose="02000000000000000000" pitchFamily="2" charset="0"/>
                <a:sym typeface="Source Sans Pro"/>
              </a:rPr>
              <a:t>(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ea typeface="Source Sans Pro"/>
                <a:cs typeface="FC Lamoon" panose="02000000000000000000" pitchFamily="2" charset="0"/>
                <a:sym typeface="Source Sans Pro"/>
              </a:rPr>
              <a:t>VERY HIGH POLARIZATION-VHP)</a:t>
            </a:r>
          </a:p>
        </p:txBody>
      </p:sp>
      <p:pic>
        <p:nvPicPr>
          <p:cNvPr id="2050" name="Picture 2" descr="IMG 5563">
            <a:extLst>
              <a:ext uri="{FF2B5EF4-FFF2-40B4-BE49-F238E27FC236}">
                <a16:creationId xmlns:a16="http://schemas.microsoft.com/office/drawing/2014/main" xmlns="" id="{9CDA800A-7222-458A-88CE-8C789685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74" y="1762713"/>
            <a:ext cx="2124729" cy="14758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G 5633">
            <a:extLst>
              <a:ext uri="{FF2B5EF4-FFF2-40B4-BE49-F238E27FC236}">
                <a16:creationId xmlns:a16="http://schemas.microsoft.com/office/drawing/2014/main" xmlns="" id="{2EE01B78-0224-4D3C-86D6-0CD400C19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298" y="1762714"/>
            <a:ext cx="2124729" cy="14758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hape 460">
            <a:extLst>
              <a:ext uri="{FF2B5EF4-FFF2-40B4-BE49-F238E27FC236}">
                <a16:creationId xmlns:a16="http://schemas.microsoft.com/office/drawing/2014/main" xmlns="" id="{C11FDAD1-04E3-4F9F-872C-BAD61E395CEB}"/>
              </a:ext>
            </a:extLst>
          </p:cNvPr>
          <p:cNvSpPr txBox="1"/>
          <p:nvPr/>
        </p:nvSpPr>
        <p:spPr>
          <a:xfrm>
            <a:off x="5457068" y="3380786"/>
            <a:ext cx="2149079" cy="825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th-TH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ea typeface="Source Sans Pro"/>
                <a:cs typeface="FC Lamoon" panose="02000000000000000000" pitchFamily="2" charset="0"/>
                <a:sym typeface="Source Sans Pro"/>
              </a:rPr>
              <a:t>น้ำตาลทรายขาว เกรด 1 (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ea typeface="Source Sans Pro"/>
                <a:cs typeface="FC Lamoon" panose="02000000000000000000" pitchFamily="2" charset="0"/>
                <a:sym typeface="Source Sans Pro"/>
              </a:rPr>
              <a:t>WHITE SUGAR GRADE 1)</a:t>
            </a:r>
          </a:p>
        </p:txBody>
      </p:sp>
    </p:spTree>
    <p:extLst>
      <p:ext uri="{BB962C8B-B14F-4D97-AF65-F5344CB8AC3E}">
        <p14:creationId xmlns:p14="http://schemas.microsoft.com/office/powerpoint/2010/main" val="3976517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08">
            <a:extLst>
              <a:ext uri="{FF2B5EF4-FFF2-40B4-BE49-F238E27FC236}">
                <a16:creationId xmlns:a16="http://schemas.microsoft.com/office/drawing/2014/main" xmlns="" id="{F4270489-E234-41EA-8F3A-F339AEA219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ผลิตภัณฑ์ของสถานประกอบการ</a:t>
            </a:r>
            <a:endParaRPr lang="en" sz="32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6" name="Shape 460">
            <a:extLst>
              <a:ext uri="{FF2B5EF4-FFF2-40B4-BE49-F238E27FC236}">
                <a16:creationId xmlns:a16="http://schemas.microsoft.com/office/drawing/2014/main" xmlns="" id="{8553633D-4DCD-431B-AFD5-D03B620BAC4D}"/>
              </a:ext>
            </a:extLst>
          </p:cNvPr>
          <p:cNvSpPr txBox="1"/>
          <p:nvPr/>
        </p:nvSpPr>
        <p:spPr>
          <a:xfrm>
            <a:off x="1288470" y="3480954"/>
            <a:ext cx="2149079" cy="825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th-TH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ea typeface="Source Sans Pro"/>
                <a:cs typeface="FC Lamoon" panose="02000000000000000000" pitchFamily="2" charset="0"/>
                <a:sym typeface="Source Sans Pro"/>
              </a:rPr>
              <a:t>กากน้ำตาล หรือ โมลาส (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ea typeface="Source Sans Pro"/>
                <a:cs typeface="FC Lamoon" panose="02000000000000000000" pitchFamily="2" charset="0"/>
                <a:sym typeface="Source Sans Pro"/>
              </a:rPr>
              <a:t>MOLASSES)</a:t>
            </a:r>
          </a:p>
        </p:txBody>
      </p:sp>
      <p:pic>
        <p:nvPicPr>
          <p:cNvPr id="5122" name="Picture 2" descr="IMG 5192">
            <a:extLst>
              <a:ext uri="{FF2B5EF4-FFF2-40B4-BE49-F238E27FC236}">
                <a16:creationId xmlns:a16="http://schemas.microsoft.com/office/drawing/2014/main" xmlns="" id="{DB1A2A35-FB71-4997-A9FE-1ABF24D91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44" y="1782257"/>
            <a:ext cx="2335776" cy="15789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460">
            <a:extLst>
              <a:ext uri="{FF2B5EF4-FFF2-40B4-BE49-F238E27FC236}">
                <a16:creationId xmlns:a16="http://schemas.microsoft.com/office/drawing/2014/main" xmlns="" id="{6E15C5C3-C915-45F2-9468-9A79D95CCE46}"/>
              </a:ext>
            </a:extLst>
          </p:cNvPr>
          <p:cNvSpPr txBox="1"/>
          <p:nvPr/>
        </p:nvSpPr>
        <p:spPr>
          <a:xfrm>
            <a:off x="5247463" y="3480954"/>
            <a:ext cx="2149079" cy="825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th-TH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ea typeface="Source Sans Pro"/>
                <a:cs typeface="FC Lamoon" panose="02000000000000000000" pitchFamily="2" charset="0"/>
                <a:sym typeface="Source Sans Pro"/>
              </a:rPr>
              <a:t>กากอ้อย (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FC Lamoon" panose="02000000000000000000" pitchFamily="2" charset="0"/>
                <a:ea typeface="Source Sans Pro"/>
                <a:cs typeface="FC Lamoon" panose="02000000000000000000" pitchFamily="2" charset="0"/>
                <a:sym typeface="Source Sans Pro"/>
              </a:rPr>
              <a:t>BAGASSE)</a:t>
            </a:r>
          </a:p>
        </p:txBody>
      </p:sp>
      <p:pic>
        <p:nvPicPr>
          <p:cNvPr id="5124" name="Picture 4" descr="IMG 5659">
            <a:extLst>
              <a:ext uri="{FF2B5EF4-FFF2-40B4-BE49-F238E27FC236}">
                <a16:creationId xmlns:a16="http://schemas.microsoft.com/office/drawing/2014/main" xmlns="" id="{31049F1E-2B24-45EA-921F-E095D6644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463" y="1782257"/>
            <a:ext cx="2381250" cy="1609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012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3">
            <a:extLst>
              <a:ext uri="{FF2B5EF4-FFF2-40B4-BE49-F238E27FC236}">
                <a16:creationId xmlns:a16="http://schemas.microsoft.com/office/drawing/2014/main" xmlns="" id="{0C368B3F-FCF3-40BE-9C1E-8ABEA93E8C8B}"/>
              </a:ext>
            </a:extLst>
          </p:cNvPr>
          <p:cNvSpPr txBox="1">
            <a:spLocks noGrp="1"/>
          </p:cNvSpPr>
          <p:nvPr/>
        </p:nvSpPr>
        <p:spPr>
          <a:xfrm>
            <a:off x="3096816" y="2935806"/>
            <a:ext cx="52145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th-TH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C Lamoon" panose="02000000000000000000" pitchFamily="2" charset="0"/>
                <a:cs typeface="FC Lamoon" panose="02000000000000000000" pitchFamily="2" charset="0"/>
              </a:rPr>
              <a:t>แผนก</a:t>
            </a:r>
            <a:r>
              <a:rPr lang="th-TH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C Lamoon" panose="02000000000000000000" pitchFamily="2" charset="0"/>
                <a:cs typeface="FC Lamoon" panose="02000000000000000000" pitchFamily="2" charset="0"/>
              </a:rPr>
              <a:t>และตำแหน่ง</a:t>
            </a:r>
            <a:r>
              <a:rPr lang="th-TH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C Lamoon" panose="02000000000000000000" pitchFamily="2" charset="0"/>
                <a:cs typeface="FC Lamoon" panose="02000000000000000000" pitchFamily="2" charset="0"/>
              </a:rPr>
              <a:t>งาน</a:t>
            </a:r>
            <a:endParaRPr lang="e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9" name="Shape 474">
            <a:extLst>
              <a:ext uri="{FF2B5EF4-FFF2-40B4-BE49-F238E27FC236}">
                <a16:creationId xmlns:a16="http://schemas.microsoft.com/office/drawing/2014/main" xmlns="" id="{EB75837A-8D60-4C53-832D-7B3DAFC49AAA}"/>
              </a:ext>
            </a:extLst>
          </p:cNvPr>
          <p:cNvSpPr txBox="1">
            <a:spLocks noGrp="1"/>
          </p:cNvSpPr>
          <p:nvPr/>
        </p:nvSpPr>
        <p:spPr>
          <a:xfrm>
            <a:off x="3096815" y="4006437"/>
            <a:ext cx="52145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2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US" sz="2800" b="1" dirty="0">
                <a:latin typeface="FC Lamoon" panose="02000000000000000000" pitchFamily="2" charset="0"/>
                <a:cs typeface="FC Lamoon" panose="02000000000000000000" pitchFamily="2" charset="0"/>
              </a:rPr>
              <a:t>Department</a:t>
            </a:r>
            <a:r>
              <a:rPr lang="th-TH" sz="2800" b="1" dirty="0">
                <a:latin typeface="FC Lamoon" panose="02000000000000000000" pitchFamily="2" charset="0"/>
                <a:cs typeface="FC Lamoon" panose="02000000000000000000" pitchFamily="2" charset="0"/>
              </a:rPr>
              <a:t> </a:t>
            </a:r>
            <a:r>
              <a:rPr lang="en-US" sz="2800" b="1" dirty="0">
                <a:latin typeface="FC Lamoon" panose="02000000000000000000" pitchFamily="2" charset="0"/>
                <a:cs typeface="FC Lamoon" panose="02000000000000000000" pitchFamily="2" charset="0"/>
              </a:rPr>
              <a:t>and Position</a:t>
            </a:r>
            <a:endParaRPr lang="en" sz="2800" b="1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5877098" y="3383282"/>
            <a:ext cx="66502" cy="6650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157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>
        <p:fade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673</Words>
  <Application>Microsoft Office PowerPoint</Application>
  <PresentationFormat>On-screen Show (16:9)</PresentationFormat>
  <Paragraphs>96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Oswald</vt:lpstr>
      <vt:lpstr>Source Sans Pro</vt:lpstr>
      <vt:lpstr>Arial</vt:lpstr>
      <vt:lpstr>FC Lamoon</vt:lpstr>
      <vt:lpstr>Quince template</vt:lpstr>
      <vt:lpstr>ระบบจองห้องประชุมออนไลน์ Online Meeting Room Reservation System</vt:lpstr>
      <vt:lpstr>PowerPoint Presentation</vt:lpstr>
      <vt:lpstr>บริษัท น้ำตาลเอราวัณ จำกัด</vt:lpstr>
      <vt:lpstr>สถานที่ตั้งสถานประกอบการ</vt:lpstr>
      <vt:lpstr>ผลิตภัณฑ์ของสถานประกอบการ</vt:lpstr>
      <vt:lpstr>ผลิตภัณฑ์ของสถานประกอบการ</vt:lpstr>
      <vt:lpstr>ผลิตภัณฑ์ของสถานประกอบการ</vt:lpstr>
      <vt:lpstr>ผลิตภัณฑ์ของสถานประกอบการ</vt:lpstr>
      <vt:lpstr>PowerPoint Presentation</vt:lpstr>
      <vt:lpstr>แผนกและตำแหน่งงาน</vt:lpstr>
      <vt:lpstr>PowerPoint Presentation</vt:lpstr>
      <vt:lpstr>ระบบจองห้องประชุมออนไลน์</vt:lpstr>
      <vt:lpstr>ระบบจองห้องประชุมออนไลน์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ปัญหาและอุปสรรค์</vt:lpstr>
      <vt:lpstr>PowerPoint Presentation</vt:lpstr>
      <vt:lpstr>วิธีการแก้ไขปัญหา</vt:lpstr>
      <vt:lpstr>PowerPoint Presentation</vt:lpstr>
      <vt:lpstr>สิ่งที่ได้รับหลังฝึกปฏิบัติงานสหกิจ</vt:lpstr>
      <vt:lpstr>สิ่งที่ได้รับหลังฝึกปฏิบัติงานสหกิจ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ระบบจองห้องประชุมออนไลน์ Online Meeting Room Reservation System</dc:title>
  <dc:creator>papha</dc:creator>
  <cp:lastModifiedBy>user</cp:lastModifiedBy>
  <cp:revision>44</cp:revision>
  <dcterms:modified xsi:type="dcterms:W3CDTF">2018-10-31T05:33:23Z</dcterms:modified>
</cp:coreProperties>
</file>