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43200625" cx="32399275"/>
  <p:notesSz cx="6858000" cy="9144000"/>
  <p:embeddedFontLst>
    <p:embeddedFont>
      <p:font typeface="Montserrat"/>
      <p:regular r:id="rId6"/>
      <p:bold r:id="rId7"/>
      <p:italic r:id="rId8"/>
      <p:boldItalic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6" Type="http://schemas.openxmlformats.org/officeDocument/2006/relationships/font" Target="fonts/Montserrat-regular.fntdata"/><Relationship Id="rId7" Type="http://schemas.openxmlformats.org/officeDocument/2006/relationships/font" Target="fonts/Montserrat-bold.fntdata"/><Relationship Id="rId8" Type="http://schemas.openxmlformats.org/officeDocument/2006/relationships/font" Target="fonts/Montserra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2143125" y="685800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2429947" y="7070108"/>
            <a:ext cx="27539395" cy="150402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259"/>
              <a:buFont typeface="Calibri"/>
              <a:buNone/>
              <a:defRPr sz="21259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049911" y="22690338"/>
            <a:ext cx="24299466" cy="104301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8504"/>
              <a:buNone/>
              <a:defRPr sz="8504"/>
            </a:lvl1pPr>
            <a:lvl2pPr lvl="1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None/>
              <a:defRPr sz="7086"/>
            </a:lvl2pPr>
            <a:lvl3pPr lvl="2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None/>
              <a:defRPr sz="6378"/>
            </a:lvl3pPr>
            <a:lvl4pPr lvl="3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4pPr>
            <a:lvl5pPr lvl="4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5pPr>
            <a:lvl6pPr lvl="5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6pPr>
            <a:lvl7pPr lvl="6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7pPr>
            <a:lvl8pPr lvl="7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8pPr>
            <a:lvl9pPr lvl="8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494440" y="11233181"/>
            <a:ext cx="27410408" cy="279443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8373518" y="17112258"/>
            <a:ext cx="36610544" cy="69860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-5801170" y="10328657"/>
            <a:ext cx="36610544" cy="205532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2210578" y="10770172"/>
            <a:ext cx="27944386" cy="17970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259"/>
              <a:buFont typeface="Calibri"/>
              <a:buNone/>
              <a:defRPr sz="21259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2210578" y="28910440"/>
            <a:ext cx="27944386" cy="9450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8504"/>
              <a:buNone/>
              <a:defRPr sz="8504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7086"/>
              <a:buNone/>
              <a:defRPr sz="7086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6378"/>
              <a:buNone/>
              <a:defRPr sz="6378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2227451" y="11500170"/>
            <a:ext cx="13769697" cy="27410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16402140" y="11500170"/>
            <a:ext cx="13769697" cy="27410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2231671" y="2300044"/>
            <a:ext cx="27944386" cy="8350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2231675" y="10590160"/>
            <a:ext cx="13706415" cy="51900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8504"/>
              <a:buNone/>
              <a:defRPr b="1" sz="8504"/>
            </a:lvl1pPr>
            <a:lvl2pPr indent="-228600" lvl="1" marL="914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None/>
              <a:defRPr b="1" sz="7086"/>
            </a:lvl2pPr>
            <a:lvl3pPr indent="-228600" lvl="2" marL="1371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None/>
              <a:defRPr b="1" sz="6378"/>
            </a:lvl3pPr>
            <a:lvl4pPr indent="-228600" lvl="3" marL="1828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b="1" sz="5669"/>
            </a:lvl4pPr>
            <a:lvl5pPr indent="-228600" lvl="4" marL="22860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b="1" sz="5669"/>
            </a:lvl5pPr>
            <a:lvl6pPr indent="-228600" lvl="5" marL="27432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b="1" sz="5669"/>
            </a:lvl6pPr>
            <a:lvl7pPr indent="-228600" lvl="6" marL="3200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b="1" sz="5669"/>
            </a:lvl7pPr>
            <a:lvl8pPr indent="-228600" lvl="7" marL="3657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b="1" sz="5669"/>
            </a:lvl8pPr>
            <a:lvl9pPr indent="-228600" lvl="8" marL="4114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b="1" sz="5669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2231675" y="15780233"/>
            <a:ext cx="13706415" cy="232103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16402142" y="10590160"/>
            <a:ext cx="13773917" cy="51900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8504"/>
              <a:buNone/>
              <a:defRPr b="1" sz="8504"/>
            </a:lvl1pPr>
            <a:lvl2pPr indent="-228600" lvl="1" marL="914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None/>
              <a:defRPr b="1" sz="7086"/>
            </a:lvl2pPr>
            <a:lvl3pPr indent="-228600" lvl="2" marL="1371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None/>
              <a:defRPr b="1" sz="6378"/>
            </a:lvl3pPr>
            <a:lvl4pPr indent="-228600" lvl="3" marL="1828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b="1" sz="5669"/>
            </a:lvl4pPr>
            <a:lvl5pPr indent="-228600" lvl="4" marL="22860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b="1" sz="5669"/>
            </a:lvl5pPr>
            <a:lvl6pPr indent="-228600" lvl="5" marL="27432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b="1" sz="5669"/>
            </a:lvl6pPr>
            <a:lvl7pPr indent="-228600" lvl="6" marL="3200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b="1" sz="5669"/>
            </a:lvl7pPr>
            <a:lvl8pPr indent="-228600" lvl="7" marL="3657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b="1" sz="5669"/>
            </a:lvl8pPr>
            <a:lvl9pPr indent="-228600" lvl="8" marL="4114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b="1" sz="5669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16402142" y="15780233"/>
            <a:ext cx="13773917" cy="232103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2231671" y="2880042"/>
            <a:ext cx="10449614" cy="100801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38"/>
              <a:buFont typeface="Calibri"/>
              <a:buNone/>
              <a:defRPr sz="1133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13773917" y="6220102"/>
            <a:ext cx="16402140" cy="307004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948563" lvl="0" marL="4572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1338"/>
              <a:buChar char="•"/>
              <a:defRPr sz="11338"/>
            </a:lvl1pPr>
            <a:lvl2pPr indent="-858583" lvl="1" marL="914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9921"/>
              <a:buChar char="•"/>
              <a:defRPr sz="9921"/>
            </a:lvl2pPr>
            <a:lvl3pPr indent="-768604" lvl="2" marL="1371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8504"/>
              <a:buChar char="•"/>
              <a:defRPr sz="8504"/>
            </a:lvl3pPr>
            <a:lvl4pPr indent="-678561" lvl="3" marL="1828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6"/>
            </a:lvl4pPr>
            <a:lvl5pPr indent="-678561" lvl="4" marL="22860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6"/>
            </a:lvl5pPr>
            <a:lvl6pPr indent="-678560" lvl="5" marL="27432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6"/>
            </a:lvl6pPr>
            <a:lvl7pPr indent="-678560" lvl="6" marL="3200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6"/>
            </a:lvl7pPr>
            <a:lvl8pPr indent="-678560" lvl="7" marL="3657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6"/>
            </a:lvl8pPr>
            <a:lvl9pPr indent="-678560" lvl="8" marL="4114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6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2231671" y="12960191"/>
            <a:ext cx="10449614" cy="240103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1pPr>
            <a:lvl2pPr indent="-228600" lvl="1" marL="914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4960"/>
              <a:buNone/>
              <a:defRPr sz="4960"/>
            </a:lvl2pPr>
            <a:lvl3pPr indent="-228600" lvl="2" marL="1371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4252"/>
              <a:buNone/>
              <a:defRPr sz="4252"/>
            </a:lvl3pPr>
            <a:lvl4pPr indent="-228600" lvl="3" marL="1828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4pPr>
            <a:lvl5pPr indent="-228600" lvl="4" marL="22860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5pPr>
            <a:lvl6pPr indent="-228600" lvl="5" marL="27432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6pPr>
            <a:lvl7pPr indent="-228600" lvl="6" marL="3200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7pPr>
            <a:lvl8pPr indent="-228600" lvl="7" marL="3657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8pPr>
            <a:lvl9pPr indent="-228600" lvl="8" marL="4114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2231671" y="2880042"/>
            <a:ext cx="10449614" cy="100801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38"/>
              <a:buFont typeface="Calibri"/>
              <a:buNone/>
              <a:defRPr sz="1133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3773917" y="6220102"/>
            <a:ext cx="16402140" cy="30700453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2231671" y="12960191"/>
            <a:ext cx="10449614" cy="240103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1pPr>
            <a:lvl2pPr indent="-228600" lvl="1" marL="914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4960"/>
              <a:buNone/>
              <a:defRPr sz="4960"/>
            </a:lvl2pPr>
            <a:lvl3pPr indent="-228600" lvl="2" marL="1371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4252"/>
              <a:buNone/>
              <a:defRPr sz="4252"/>
            </a:lvl3pPr>
            <a:lvl4pPr indent="-228600" lvl="3" marL="1828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4pPr>
            <a:lvl5pPr indent="-228600" lvl="4" marL="22860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5pPr>
            <a:lvl6pPr indent="-228600" lvl="5" marL="27432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6pPr>
            <a:lvl7pPr indent="-228600" lvl="6" marL="32004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7pPr>
            <a:lvl8pPr indent="-228600" lvl="7" marL="3657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8pPr>
            <a:lvl9pPr indent="-228600" lvl="8" marL="41148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90"/>
              <a:buFont typeface="Calibri"/>
              <a:buNone/>
              <a:defRPr b="0" i="0" sz="1558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858583" lvl="0" marL="457200" marR="0" rtl="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9921"/>
              <a:buFont typeface="Arial"/>
              <a:buChar char="•"/>
              <a:defRPr b="0" i="0" sz="992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68604" lvl="1" marL="914400" marR="0" rtl="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8504"/>
              <a:buFont typeface="Arial"/>
              <a:buChar char="•"/>
              <a:defRPr b="0" i="0" sz="85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78561" lvl="2" marL="1371600" marR="0" rtl="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Font typeface="Arial"/>
              <a:buChar char="•"/>
              <a:defRPr b="0" i="0" sz="708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33603" lvl="3" marL="1828800" marR="0" rtl="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b="0" i="0" sz="637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33603" lvl="4" marL="2286000" marR="0" rtl="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b="0" i="0" sz="637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33603" lvl="5" marL="2743200" marR="0" rtl="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b="0" i="0" sz="637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33603" lvl="6" marL="3200400" marR="0" rtl="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b="0" i="0" sz="637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33603" lvl="7" marL="3657600" marR="0" rtl="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b="0" i="0" sz="637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33603" lvl="8" marL="4114800" marR="0" rtl="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b="0" i="0" sz="637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2"/>
              <a:buFont typeface="Arial"/>
              <a:buNone/>
              <a:defRPr b="0" i="0" sz="4252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jpg"/><Relationship Id="rId5" Type="http://schemas.openxmlformats.org/officeDocument/2006/relationships/image" Target="../media/image4.jpg"/><Relationship Id="rId6" Type="http://schemas.openxmlformats.org/officeDocument/2006/relationships/image" Target="../media/image3.jpg"/><Relationship Id="rId7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30956" y="41160902"/>
            <a:ext cx="32399288" cy="2019050"/>
          </a:xfrm>
          <a:prstGeom prst="rect">
            <a:avLst/>
          </a:prstGeom>
          <a:solidFill>
            <a:srgbClr val="00D2D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843459" y="41605200"/>
            <a:ext cx="151428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pt-BR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CURSO: </a:t>
            </a:r>
            <a:r>
              <a:rPr b="1" i="0" lang="pt-BR" sz="5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</a:t>
            </a:r>
            <a:r>
              <a:rPr b="1" lang="pt-BR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álise e Desenvolvimento de Sistemas</a:t>
            </a:r>
            <a:r>
              <a:rPr b="1" i="0" lang="pt-BR" sz="5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i="0" lang="pt-BR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											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-42466" y="4601357"/>
            <a:ext cx="324303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1" lang="pt-BR" sz="7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TryWear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1" i="0" lang="pt-BR" sz="7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DISCIPLINA:  (</a:t>
            </a:r>
            <a:r>
              <a:rPr b="1" lang="pt-BR" sz="7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ARA0089 | 1016</a:t>
            </a:r>
            <a:r>
              <a:rPr b="1" i="0" lang="pt-BR" sz="7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) – </a:t>
            </a:r>
            <a:r>
              <a:rPr b="1" lang="pt-BR" sz="6200">
                <a:solidFill>
                  <a:srgbClr val="12121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Programação Para Dispositivos Móveis em Android</a:t>
            </a:r>
            <a:endParaRPr b="1" sz="6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546100" y="7692412"/>
            <a:ext cx="31253100" cy="3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pt-BR" sz="4400">
                <a:solidFill>
                  <a:schemeClr val="dk1"/>
                </a:solidFill>
              </a:rPr>
              <a:t>Gabrieel Ramos Michaliszen</a:t>
            </a:r>
            <a:r>
              <a:rPr b="1" i="0" lang="pt-B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pt-B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ORIENTADOR: </a:t>
            </a:r>
            <a:r>
              <a:rPr b="1" lang="pt-BR" sz="4400">
                <a:solidFill>
                  <a:srgbClr val="424242"/>
                </a:solidFill>
                <a:highlight>
                  <a:srgbClr val="FFFFFF"/>
                </a:highlight>
              </a:rPr>
              <a:t>Henrique Mota</a:t>
            </a:r>
            <a:endParaRPr b="1" baseline="30000" sz="44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1" baseline="30000" sz="44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pt-B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CURSO: </a:t>
            </a:r>
            <a:r>
              <a:rPr b="1" lang="pt-BR" sz="4400">
                <a:solidFill>
                  <a:srgbClr val="121212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Análise e Desenvolvimento de Sistemas</a:t>
            </a:r>
            <a:endParaRPr b="1" sz="4400">
              <a:solidFill>
                <a:srgbClr val="121212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1" sz="4400">
              <a:solidFill>
                <a:schemeClr val="dk1"/>
              </a:solidFill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16174649" y="11188700"/>
            <a:ext cx="45719" cy="29429694"/>
          </a:xfrm>
          <a:prstGeom prst="rect">
            <a:avLst/>
          </a:prstGeom>
          <a:solidFill>
            <a:srgbClr val="035540"/>
          </a:solidFill>
          <a:ln>
            <a:noFill/>
          </a:ln>
          <a:effectLst>
            <a:outerShdw blurRad="57150" rotWithShape="0" algn="ctr" dir="5400000" dist="19050">
              <a:srgbClr val="000000">
                <a:alpha val="6235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30956" y="-23610"/>
            <a:ext cx="32399288" cy="4243075"/>
          </a:xfrm>
          <a:prstGeom prst="rect">
            <a:avLst/>
          </a:prstGeom>
          <a:solidFill>
            <a:srgbClr val="00D2D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4290868" y="1103543"/>
            <a:ext cx="267456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pt-BR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 SIMPÓSIO DE DISCIPLINAS EXTENSIONISTAS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pt-BR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CENTRO UNIVERSITÁRIO ESTÁCIO CEARÁ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16568123" y="12649695"/>
            <a:ext cx="15049200" cy="6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4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5000">
                <a:solidFill>
                  <a:schemeClr val="dk1"/>
                </a:solidFill>
              </a:rPr>
              <a:t>O app </a:t>
            </a:r>
            <a:r>
              <a:rPr b="1" lang="pt-BR" sz="5000">
                <a:solidFill>
                  <a:schemeClr val="dk1"/>
                </a:solidFill>
              </a:rPr>
              <a:t>TryWear</a:t>
            </a:r>
            <a:r>
              <a:rPr lang="pt-BR" sz="5000">
                <a:solidFill>
                  <a:schemeClr val="dk1"/>
                </a:solidFill>
              </a:rPr>
              <a:t> encontra-se em fase funcional, permitindo que o usuário selecione uma imagem do corpo e da peça de roupa, desenhe manualmente a máscara de substituição, e visualize o resultado da troca por meio da IA. </a:t>
            </a:r>
            <a:endParaRPr sz="50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4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sz="50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t/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16486610" y="11188700"/>
            <a:ext cx="15440025" cy="1079104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00D2D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16486610" y="11188700"/>
            <a:ext cx="11809413" cy="923330"/>
          </a:xfrm>
          <a:prstGeom prst="rect">
            <a:avLst/>
          </a:prstGeom>
          <a:solidFill>
            <a:srgbClr val="00D2D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pt-BR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RESULTADOS</a:t>
            </a:r>
            <a:endParaRPr b="0" i="0" sz="5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546100" y="11188700"/>
            <a:ext cx="15440025" cy="1079104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00D2D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546100" y="11188700"/>
            <a:ext cx="1180941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pt-BR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  <a:r>
              <a:rPr b="1" i="0" lang="pt-BR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pt-BR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639536" y="12422218"/>
            <a:ext cx="15049200" cy="105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pt-BR" sz="5000">
                <a:solidFill>
                  <a:schemeClr val="dk1"/>
                </a:solidFill>
              </a:rPr>
              <a:t>O projeto </a:t>
            </a:r>
            <a:r>
              <a:rPr b="1" lang="pt-BR" sz="5000">
                <a:solidFill>
                  <a:schemeClr val="dk1"/>
                </a:solidFill>
              </a:rPr>
              <a:t>TryWear</a:t>
            </a:r>
            <a:r>
              <a:rPr lang="pt-BR" sz="5000">
                <a:solidFill>
                  <a:schemeClr val="dk1"/>
                </a:solidFill>
              </a:rPr>
              <a:t> surge da crescente demanda por tecnologias que promovam experiências virtuais mais imersivas no setor de moda. Com a popularização do e-commerce e a limitação de experimentar roupas online, torna-se essencial oferecer soluções que auxiliem o consumidor em sua jornada de compra. O aplicativo proposto utiliza inteligência artificial para permitir que o usuário visualize como uma peça de roupa ficaria em seu corpo, a partir de uma foto, promovendo praticidade, acessibilidade e inovação no processo de escolha de vestuário.</a:t>
            </a:r>
            <a:endParaRPr b="1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472652" y="25447239"/>
            <a:ext cx="15440025" cy="1079104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00D2D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472652" y="25447239"/>
            <a:ext cx="1180941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pt-BR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METODOLOGIA</a:t>
            </a:r>
            <a:endParaRPr b="0" i="0" sz="5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3"/>
          <p:cNvSpPr txBox="1"/>
          <p:nvPr/>
        </p:nvSpPr>
        <p:spPr>
          <a:xfrm>
            <a:off x="566088" y="26680757"/>
            <a:ext cx="150492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pt-BR" sz="5000">
                <a:solidFill>
                  <a:schemeClr val="dk1"/>
                </a:solidFill>
              </a:rPr>
              <a:t>A metodologia do projeto está estruturada nas seguintes etapas:</a:t>
            </a:r>
            <a:endParaRPr i="0" sz="5000" u="none" cap="none" strike="noStrike">
              <a:solidFill>
                <a:schemeClr val="dk1"/>
              </a:solidFill>
            </a:endParaRPr>
          </a:p>
        </p:txBody>
      </p:sp>
      <p:pic>
        <p:nvPicPr>
          <p:cNvPr id="100" name="Google Shape;10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9020" y="494819"/>
            <a:ext cx="3672496" cy="2942382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3"/>
          <p:cNvSpPr txBox="1"/>
          <p:nvPr/>
        </p:nvSpPr>
        <p:spPr>
          <a:xfrm>
            <a:off x="16783969" y="41605200"/>
            <a:ext cx="15142666" cy="3416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pt-BR" sz="7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CAMPUS: 		VIA CORPVS (CE)																					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843450" y="28574550"/>
            <a:ext cx="14772000" cy="103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508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AutoNum type="arabicPeriod"/>
            </a:pPr>
            <a:r>
              <a:rPr b="1" lang="pt-BR" sz="4400">
                <a:solidFill>
                  <a:schemeClr val="dk1"/>
                </a:solidFill>
              </a:rPr>
              <a:t>Levantamento de requisitos</a:t>
            </a:r>
            <a:r>
              <a:rPr lang="pt-BR" sz="4400">
                <a:solidFill>
                  <a:schemeClr val="dk1"/>
                </a:solidFill>
              </a:rPr>
              <a:t>: análise de ferramentas, público-alvo e objetivos principais.</a:t>
            </a:r>
            <a:br>
              <a:rPr lang="pt-BR" sz="4400">
                <a:solidFill>
                  <a:schemeClr val="dk1"/>
                </a:solidFill>
              </a:rPr>
            </a:br>
            <a:endParaRPr sz="4400">
              <a:solidFill>
                <a:schemeClr val="dk1"/>
              </a:solidFill>
            </a:endParaRPr>
          </a:p>
          <a:p>
            <a:pPr indent="-508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AutoNum type="arabicPeriod"/>
            </a:pPr>
            <a:r>
              <a:rPr b="1" lang="pt-BR" sz="4400">
                <a:solidFill>
                  <a:schemeClr val="dk1"/>
                </a:solidFill>
              </a:rPr>
              <a:t>Desenvolvimento da aplicação</a:t>
            </a:r>
            <a:r>
              <a:rPr lang="pt-BR" sz="4400">
                <a:solidFill>
                  <a:schemeClr val="dk1"/>
                </a:solidFill>
              </a:rPr>
              <a:t>:</a:t>
            </a:r>
            <a:endParaRPr sz="4400">
              <a:solidFill>
                <a:schemeClr val="dk1"/>
              </a:solidFill>
            </a:endParaRPr>
          </a:p>
          <a:p>
            <a:pPr indent="-508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AutoNum type="romanLcPeriod"/>
            </a:pPr>
            <a:r>
              <a:rPr lang="pt-BR" sz="4400">
                <a:solidFill>
                  <a:schemeClr val="dk1"/>
                </a:solidFill>
              </a:rPr>
              <a:t>Frontend em </a:t>
            </a:r>
            <a:r>
              <a:rPr b="1" lang="pt-BR" sz="4400">
                <a:solidFill>
                  <a:schemeClr val="dk1"/>
                </a:solidFill>
              </a:rPr>
              <a:t>Expo React Native</a:t>
            </a:r>
            <a:r>
              <a:rPr lang="pt-BR" sz="4400">
                <a:solidFill>
                  <a:schemeClr val="dk1"/>
                </a:solidFill>
              </a:rPr>
              <a:t>;</a:t>
            </a:r>
            <a:endParaRPr sz="4400">
              <a:solidFill>
                <a:schemeClr val="dk1"/>
              </a:solidFill>
            </a:endParaRPr>
          </a:p>
          <a:p>
            <a:pPr indent="-508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AutoNum type="romanLcPeriod"/>
            </a:pPr>
            <a:r>
              <a:rPr lang="pt-BR" sz="4400">
                <a:solidFill>
                  <a:schemeClr val="dk1"/>
                </a:solidFill>
              </a:rPr>
              <a:t>Backend baseado em </a:t>
            </a:r>
            <a:r>
              <a:rPr b="1" lang="pt-BR" sz="4400">
                <a:solidFill>
                  <a:schemeClr val="dk1"/>
                </a:solidFill>
              </a:rPr>
              <a:t>ComfyUI</a:t>
            </a:r>
            <a:r>
              <a:rPr lang="pt-BR" sz="4400">
                <a:solidFill>
                  <a:schemeClr val="dk1"/>
                </a:solidFill>
              </a:rPr>
              <a:t>, utilizando </a:t>
            </a:r>
            <a:r>
              <a:rPr b="1" lang="pt-BR" sz="4400">
                <a:solidFill>
                  <a:schemeClr val="dk1"/>
                </a:solidFill>
              </a:rPr>
              <a:t>Stable Diffusion</a:t>
            </a:r>
            <a:r>
              <a:rPr lang="pt-BR" sz="4400">
                <a:solidFill>
                  <a:schemeClr val="dk1"/>
                </a:solidFill>
              </a:rPr>
              <a:t> e outros modelos de IA para geração de imagens com troca de vestimenta.</a:t>
            </a:r>
            <a:endParaRPr sz="44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</a:endParaRPr>
          </a:p>
          <a:p>
            <a:pPr indent="-508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AutoNum type="arabicPeriod"/>
            </a:pPr>
            <a:r>
              <a:rPr b="1" lang="pt-BR" sz="4400">
                <a:solidFill>
                  <a:schemeClr val="dk1"/>
                </a:solidFill>
              </a:rPr>
              <a:t>Integração com armazenamento (S3)</a:t>
            </a:r>
            <a:r>
              <a:rPr lang="pt-BR" sz="4400">
                <a:solidFill>
                  <a:schemeClr val="dk1"/>
                </a:solidFill>
              </a:rPr>
              <a:t> para envio e recuperação das imagens.</a:t>
            </a:r>
            <a:br>
              <a:rPr lang="pt-BR" sz="4400">
                <a:solidFill>
                  <a:schemeClr val="dk1"/>
                </a:solidFill>
              </a:rPr>
            </a:br>
            <a:endParaRPr sz="4400">
              <a:solidFill>
                <a:schemeClr val="dk1"/>
              </a:solidFill>
            </a:endParaRPr>
          </a:p>
          <a:p>
            <a:pPr indent="-508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AutoNum type="arabicPeriod"/>
            </a:pPr>
            <a:r>
              <a:rPr b="1" lang="pt-BR" sz="4400">
                <a:solidFill>
                  <a:schemeClr val="dk1"/>
                </a:solidFill>
              </a:rPr>
              <a:t>Testes</a:t>
            </a:r>
            <a:r>
              <a:rPr lang="pt-BR" sz="4400">
                <a:solidFill>
                  <a:schemeClr val="dk1"/>
                </a:solidFill>
              </a:rPr>
              <a:t> com diferentes tipos de roupas e corpos para validação da eficácia.</a:t>
            </a:r>
            <a:br>
              <a:rPr lang="pt-BR" sz="4400">
                <a:solidFill>
                  <a:schemeClr val="dk1"/>
                </a:solidFill>
              </a:rPr>
            </a:br>
            <a:endParaRPr sz="4400">
              <a:solidFill>
                <a:schemeClr val="dk1"/>
              </a:solidFill>
            </a:endParaRPr>
          </a:p>
        </p:txBody>
      </p:sp>
      <p:pic>
        <p:nvPicPr>
          <p:cNvPr id="103" name="Google Shape;103;p13" title="ex1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85350" y="17496925"/>
            <a:ext cx="4468118" cy="11289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3" title="ex2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121244" y="17496937"/>
            <a:ext cx="4468118" cy="11289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3" title="ex3.jp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957131" y="17496959"/>
            <a:ext cx="4468118" cy="11289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519986" y="29573499"/>
            <a:ext cx="13373251" cy="6758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