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200625" cx="32399275"/>
  <p:notesSz cx="6858000" cy="9144000"/>
  <p:embeddedFontLst>
    <p:embeddedFont>
      <p:font typeface="Montserrat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494440" y="11233181"/>
            <a:ext cx="27410408" cy="27944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8373518" y="17112258"/>
            <a:ext cx="36610544" cy="6986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5801170" y="10328657"/>
            <a:ext cx="36610544" cy="20553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210578" y="10770172"/>
            <a:ext cx="27944386" cy="1797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210578" y="28910440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6402140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2231675" y="10590160"/>
            <a:ext cx="13706415" cy="5190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b="1" sz="8504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b="1" sz="7086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b="1" sz="6378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2231675" y="15780233"/>
            <a:ext cx="13706415" cy="23210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b="1" sz="8504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b="1" sz="7086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b="1" sz="6378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948563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indent="-858583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indent="-768604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indent="-678561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indent="-678561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indent="-67856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indent="-67856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indent="-67856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indent="-67856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/>
              <a:buNone/>
              <a:defRPr b="0" i="0" sz="155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58583" lvl="0" marL="457200" marR="0" rtl="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Char char="•"/>
              <a:defRPr b="0" i="0" sz="99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8604" lvl="1" marL="9144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b="0" i="0" sz="85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78561" lvl="2" marL="13716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Char char="•"/>
              <a:defRPr b="0" i="0" sz="7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3603" lvl="3" marL="18288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3603" lvl="4" marL="22860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33603" lvl="5" marL="27432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3603" lvl="6" marL="32004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3603" lvl="7" marL="36576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3603" lvl="8" marL="41148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0956" y="41160902"/>
            <a:ext cx="32399288" cy="2019050"/>
          </a:xfrm>
          <a:prstGeom prst="rect">
            <a:avLst/>
          </a:prstGeom>
          <a:solidFill>
            <a:srgbClr val="00D2D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43459" y="41605200"/>
            <a:ext cx="15142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pt-BR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CURSO: </a:t>
            </a:r>
            <a:r>
              <a:rPr b="1" i="0" lang="pt-BR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b="1" lang="pt-B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álise e Desenvolvimento de Sisteemas</a:t>
            </a:r>
            <a:r>
              <a:rPr b="1" i="0" lang="pt-BR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pt-BR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			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-42466" y="4601357"/>
            <a:ext cx="32430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pt-BR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TryWear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DISCIPLINA:  (</a:t>
            </a:r>
            <a:r>
              <a:rPr b="1" lang="pt-BR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ARA0089 | 1016</a:t>
            </a:r>
            <a:r>
              <a:rPr b="1" i="0" lang="pt-BR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– </a:t>
            </a:r>
            <a:r>
              <a:rPr b="1" lang="pt-BR" sz="6200">
                <a:solidFill>
                  <a:srgbClr val="12121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Programação Para Dispositivos Móveis em Android</a:t>
            </a:r>
            <a:endParaRPr b="1" sz="6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46100" y="7692412"/>
            <a:ext cx="312531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pt-BR" sz="4400">
                <a:solidFill>
                  <a:schemeClr val="dk1"/>
                </a:solidFill>
              </a:rPr>
              <a:t>Gabrieel Ramos Michaliszen</a:t>
            </a:r>
            <a:r>
              <a:rPr b="1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ORIENTADOR: </a:t>
            </a:r>
            <a:r>
              <a:rPr b="1" lang="pt-BR" sz="4400">
                <a:solidFill>
                  <a:srgbClr val="424242"/>
                </a:solidFill>
                <a:highlight>
                  <a:srgbClr val="FFFFFF"/>
                </a:highlight>
              </a:rPr>
              <a:t>Henrique Mota</a:t>
            </a:r>
            <a:endParaRPr b="1" baseline="30000" sz="4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baseline="30000" sz="4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</a:t>
            </a:r>
            <a:r>
              <a:rPr b="1" lang="pt-BR" sz="4400">
                <a:solidFill>
                  <a:srgbClr val="12121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Análise e Desenvolvimento de Sistemas</a:t>
            </a:r>
            <a:endParaRPr b="1" sz="4400">
              <a:solidFill>
                <a:srgbClr val="12121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chemeClr val="dk1"/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6174649" y="11188700"/>
            <a:ext cx="45719" cy="29429694"/>
          </a:xfrm>
          <a:prstGeom prst="rect">
            <a:avLst/>
          </a:prstGeom>
          <a:solidFill>
            <a:srgbClr val="03554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0956" y="-23610"/>
            <a:ext cx="32399288" cy="4243075"/>
          </a:xfrm>
          <a:prstGeom prst="rect">
            <a:avLst/>
          </a:prstGeom>
          <a:solidFill>
            <a:srgbClr val="00D2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290868" y="1103543"/>
            <a:ext cx="26745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pt-BR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SIMPÓSIO DE DISCIPLINAS EXTENSIONISTAS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pt-BR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 UNIVERSITÁRIO ESTÁCIO CEARÁ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6568123" y="12649695"/>
            <a:ext cx="15049200" cy="6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5000">
                <a:solidFill>
                  <a:schemeClr val="dk1"/>
                </a:solidFill>
              </a:rPr>
              <a:t>O app </a:t>
            </a:r>
            <a:r>
              <a:rPr b="1" lang="pt-BR" sz="5000">
                <a:solidFill>
                  <a:schemeClr val="dk1"/>
                </a:solidFill>
              </a:rPr>
              <a:t>TryWear</a:t>
            </a:r>
            <a:r>
              <a:rPr lang="pt-BR" sz="5000">
                <a:solidFill>
                  <a:schemeClr val="dk1"/>
                </a:solidFill>
              </a:rPr>
              <a:t> encontra-se em fase funcional, permitindo que o usuário selecione uma imagem do corpo e da peça de roupa, desenhe manualmente a máscara de substituição, e visualize o resultado da troca por meio da IA. </a:t>
            </a:r>
            <a:endParaRPr sz="5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5000">
                <a:solidFill>
                  <a:schemeClr val="dk1"/>
                </a:solidFill>
              </a:rPr>
              <a:t>aL</a:t>
            </a:r>
            <a:endParaRPr sz="5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6486610" y="11188700"/>
            <a:ext cx="15440025" cy="1079104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D2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6486610" y="11188700"/>
            <a:ext cx="11809413" cy="923330"/>
          </a:xfrm>
          <a:prstGeom prst="rect">
            <a:avLst/>
          </a:prstGeom>
          <a:solidFill>
            <a:srgbClr val="00D2D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546100" y="11188700"/>
            <a:ext cx="15440025" cy="1079104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D2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546100" y="11188700"/>
            <a:ext cx="118094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r>
              <a:rPr b="1" i="0" lang="pt-BR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39536" y="12422218"/>
            <a:ext cx="15049200" cy="10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5000">
                <a:solidFill>
                  <a:schemeClr val="dk1"/>
                </a:solidFill>
              </a:rPr>
              <a:t>O projeto </a:t>
            </a:r>
            <a:r>
              <a:rPr b="1" lang="pt-BR" sz="5000">
                <a:solidFill>
                  <a:schemeClr val="dk1"/>
                </a:solidFill>
              </a:rPr>
              <a:t>TryWear</a:t>
            </a:r>
            <a:r>
              <a:rPr lang="pt-BR" sz="5000">
                <a:solidFill>
                  <a:schemeClr val="dk1"/>
                </a:solidFill>
              </a:rPr>
              <a:t> surge da crescente demanda por tecnologias que promovam experiências virtuais mais imersivas no setor de moda. Com a popularização do e-commerce e a limitação de experimentar roupas online, torna-se essencial oferecer soluções que auxiliem o consumidor em sua jornada de compra. O aplicativo proposto utiliza tecnologias móveis e inteligência artificial para permitir que o usuário visualize como uma peça de roupa ficaria em seu corpo, a partir de uma foto, promovendo praticidade, acessibilidade e inovação no processo de escolha de vestuário.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72652" y="25447239"/>
            <a:ext cx="15440025" cy="1079104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D2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72652" y="25447239"/>
            <a:ext cx="118094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566088" y="26680757"/>
            <a:ext cx="150492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5000">
                <a:solidFill>
                  <a:schemeClr val="dk1"/>
                </a:solidFill>
              </a:rPr>
              <a:t>A metodologia do projeto está estruturada nas seguintes etapas:</a:t>
            </a:r>
            <a:endParaRPr i="0" sz="5000" u="none" cap="none" strike="noStrike">
              <a:solidFill>
                <a:schemeClr val="dk1"/>
              </a:solidFill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9020" y="494819"/>
            <a:ext cx="3672496" cy="294238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/>
        </p:nvSpPr>
        <p:spPr>
          <a:xfrm>
            <a:off x="16783969" y="41605200"/>
            <a:ext cx="15142666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pt-BR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CAMPUS: 		VIA CORPVS (CE)																		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843450" y="28574550"/>
            <a:ext cx="14772000" cy="10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AutoNum type="arabicPeriod"/>
            </a:pPr>
            <a:r>
              <a:rPr b="1" lang="pt-BR" sz="4400">
                <a:solidFill>
                  <a:schemeClr val="dk1"/>
                </a:solidFill>
              </a:rPr>
              <a:t>Levantamento de requisitos</a:t>
            </a:r>
            <a:r>
              <a:rPr lang="pt-BR" sz="4400">
                <a:solidFill>
                  <a:schemeClr val="dk1"/>
                </a:solidFill>
              </a:rPr>
              <a:t>: análise de ferramentas, público-alvo e objetivos principais.</a:t>
            </a:r>
            <a:br>
              <a:rPr lang="pt-BR" sz="4400">
                <a:solidFill>
                  <a:schemeClr val="dk1"/>
                </a:solidFill>
              </a:rPr>
            </a:br>
            <a:endParaRPr sz="4400">
              <a:solidFill>
                <a:schemeClr val="dk1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AutoNum type="arabicPeriod"/>
            </a:pPr>
            <a:r>
              <a:rPr b="1" lang="pt-BR" sz="4400">
                <a:solidFill>
                  <a:schemeClr val="dk1"/>
                </a:solidFill>
              </a:rPr>
              <a:t>Desenvolvimento da aplicação</a:t>
            </a:r>
            <a:r>
              <a:rPr lang="pt-BR" sz="4400">
                <a:solidFill>
                  <a:schemeClr val="dk1"/>
                </a:solidFill>
              </a:rPr>
              <a:t>:</a:t>
            </a:r>
            <a:endParaRPr sz="4400">
              <a:solidFill>
                <a:schemeClr val="dk1"/>
              </a:solidFill>
            </a:endParaRPr>
          </a:p>
          <a:p>
            <a:pPr indent="-508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AutoNum type="romanLcPeriod"/>
            </a:pPr>
            <a:r>
              <a:rPr lang="pt-BR" sz="4400">
                <a:solidFill>
                  <a:schemeClr val="dk1"/>
                </a:solidFill>
              </a:rPr>
              <a:t>Frontend em </a:t>
            </a:r>
            <a:r>
              <a:rPr b="1" lang="pt-BR" sz="4400">
                <a:solidFill>
                  <a:schemeClr val="dk1"/>
                </a:solidFill>
              </a:rPr>
              <a:t>Expo React Native</a:t>
            </a:r>
            <a:r>
              <a:rPr lang="pt-BR" sz="4400">
                <a:solidFill>
                  <a:schemeClr val="dk1"/>
                </a:solidFill>
              </a:rPr>
              <a:t>;</a:t>
            </a:r>
            <a:endParaRPr sz="4400">
              <a:solidFill>
                <a:schemeClr val="dk1"/>
              </a:solidFill>
            </a:endParaRPr>
          </a:p>
          <a:p>
            <a:pPr indent="-508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AutoNum type="romanLcPeriod"/>
            </a:pPr>
            <a:r>
              <a:rPr lang="pt-BR" sz="4400">
                <a:solidFill>
                  <a:schemeClr val="dk1"/>
                </a:solidFill>
              </a:rPr>
              <a:t>Backend baseado em </a:t>
            </a:r>
            <a:r>
              <a:rPr b="1" lang="pt-BR" sz="4400">
                <a:solidFill>
                  <a:schemeClr val="dk1"/>
                </a:solidFill>
              </a:rPr>
              <a:t>ComfyUI</a:t>
            </a:r>
            <a:r>
              <a:rPr lang="pt-BR" sz="4400">
                <a:solidFill>
                  <a:schemeClr val="dk1"/>
                </a:solidFill>
              </a:rPr>
              <a:t>, utilizando </a:t>
            </a:r>
            <a:r>
              <a:rPr b="1" lang="pt-BR" sz="4400">
                <a:solidFill>
                  <a:schemeClr val="dk1"/>
                </a:solidFill>
              </a:rPr>
              <a:t>Stable Diffusion</a:t>
            </a:r>
            <a:r>
              <a:rPr lang="pt-BR" sz="4400">
                <a:solidFill>
                  <a:schemeClr val="dk1"/>
                </a:solidFill>
              </a:rPr>
              <a:t> e outros modelos de IA para geração de imagens com troca de vestimenta.</a:t>
            </a:r>
            <a:endParaRPr sz="44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AutoNum type="arabicPeriod"/>
            </a:pPr>
            <a:r>
              <a:rPr b="1" lang="pt-BR" sz="4400">
                <a:solidFill>
                  <a:schemeClr val="dk1"/>
                </a:solidFill>
              </a:rPr>
              <a:t>Integração com armazenamento (S3)</a:t>
            </a:r>
            <a:r>
              <a:rPr lang="pt-BR" sz="4400">
                <a:solidFill>
                  <a:schemeClr val="dk1"/>
                </a:solidFill>
              </a:rPr>
              <a:t> para envio e recuperação das imagens.</a:t>
            </a:r>
            <a:br>
              <a:rPr lang="pt-BR" sz="4400">
                <a:solidFill>
                  <a:schemeClr val="dk1"/>
                </a:solidFill>
              </a:rPr>
            </a:br>
            <a:endParaRPr sz="4400">
              <a:solidFill>
                <a:schemeClr val="dk1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AutoNum type="arabicPeriod"/>
            </a:pPr>
            <a:r>
              <a:rPr b="1" lang="pt-BR" sz="4400">
                <a:solidFill>
                  <a:schemeClr val="dk1"/>
                </a:solidFill>
              </a:rPr>
              <a:t>Testes</a:t>
            </a:r>
            <a:r>
              <a:rPr lang="pt-BR" sz="4400">
                <a:solidFill>
                  <a:schemeClr val="dk1"/>
                </a:solidFill>
              </a:rPr>
              <a:t> com diferentes tipos de roupas e corpos para validação da eficácia.</a:t>
            </a:r>
            <a:br>
              <a:rPr lang="pt-BR" sz="4400">
                <a:solidFill>
                  <a:schemeClr val="dk1"/>
                </a:solidFill>
              </a:rPr>
            </a:b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