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37" r:id="rId9"/>
    <p:sldId id="338" r:id="rId10"/>
    <p:sldId id="343" r:id="rId11"/>
    <p:sldId id="323" r:id="rId12"/>
    <p:sldId id="329" r:id="rId13"/>
    <p:sldId id="339" r:id="rId14"/>
    <p:sldId id="340" r:id="rId15"/>
    <p:sldId id="355" r:id="rId16"/>
    <p:sldId id="356" r:id="rId17"/>
    <p:sldId id="324" r:id="rId18"/>
    <p:sldId id="336" r:id="rId19"/>
    <p:sldId id="341" r:id="rId20"/>
    <p:sldId id="342" r:id="rId21"/>
    <p:sldId id="325" r:id="rId22"/>
    <p:sldId id="335" r:id="rId23"/>
    <p:sldId id="322" r:id="rId24"/>
  </p:sldIdLst>
  <p:sldSz cx="12192000" cy="6858000"/>
  <p:notesSz cx="6858000" cy="9144000"/>
  <p:embeddedFontLst>
    <p:embeddedFont>
      <p:font typeface="微软雅黑" panose="020B0503020204020204" pitchFamily="34" charset="-122"/>
      <p:regular r:id="rId28"/>
    </p:embeddedFont>
    <p:embeddedFont>
      <p:font typeface="等线" panose="02010600030101010101" charset="-122"/>
      <p:regular r:id="rId29"/>
    </p:embeddedFont>
    <p:embeddedFont>
      <p:font typeface="等线 Light" panose="02010600030101010101" charset="-122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font" Target="fonts/font3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cycle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4800"/>
            <a:t>项目亮点</a:t>
          </a:r>
          <a:r>
            <a:rPr lang="zh-CN" altLang="zh-CN" sz="4800"/>
            <a:t/>
          </a:r>
          <a:endParaRPr lang="zh-CN" altLang="zh-CN" sz="4800"/>
        </a:p>
      </dgm:t>
    </dgm:pt>
    <dgm:pt modelId="{C7F2A52F-E9AF-4FE6-B5CD-C166BF0ADD11}" cxnId="{C73AC498-45BD-4BF2-8F69-3097CAEFE95D}" type="parTrans">
      <dgm:prSet/>
      <dgm:spPr/>
      <dgm:t>
        <a:bodyPr/>
        <a:p>
          <a:endParaRPr lang="zh-CN" altLang="en-US"/>
        </a:p>
      </dgm:t>
    </dgm:pt>
    <dgm:pt modelId="{30BC1A13-A670-40BD-AA58-D31C951E8C01}" cxnId="{C73AC498-45BD-4BF2-8F69-3097CAEFE95D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/>
            <a:t>1</a:t>
          </a:r>
          <a:r>
            <a:rPr lang="zh-CN" altLang="en-US" sz="1600"/>
            <a:t>：使用了JDBC以及CRUD工具类并且结合连接池</a:t>
          </a:r>
          <a:r>
            <a:rPr lang="zh-CN" altLang="en-US" sz="1600"/>
            <a:t/>
          </a:r>
          <a:endParaRPr lang="zh-CN" altLang="en-US" sz="1600"/>
        </a:p>
      </dgm:t>
    </dgm:pt>
    <dgm:pt modelId="{BDBB4B8B-EAF7-4324-AC79-B5938C48C343}" cxnId="{A6922DC0-CF42-42A0-95C4-82E836D3AE8C}" type="parTrans">
      <dgm:prSet/>
      <dgm:spPr/>
      <dgm:t>
        <a:bodyPr/>
        <a:p>
          <a:endParaRPr lang="zh-CN" altLang="en-US"/>
        </a:p>
      </dgm:t>
    </dgm:pt>
    <dgm:pt modelId="{33450FBC-DB64-439A-8E3F-E2574AEFCA86}" cxnId="{A6922DC0-CF42-42A0-95C4-82E836D3AE8C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/>
            <a:t>2.</a:t>
          </a:r>
          <a:r>
            <a:rPr lang="zh-CN" altLang="en-US" sz="2400"/>
            <a:t>前端数据实时显示</a:t>
          </a:r>
          <a:r>
            <a:rPr lang="zh-CN" altLang="en-US" sz="2400"/>
            <a:t/>
          </a:r>
          <a:endParaRPr lang="zh-CN" altLang="en-US" sz="2400"/>
        </a:p>
      </dgm:t>
    </dgm:pt>
    <dgm:pt modelId="{42C2D6D1-657F-4D95-8E73-20ABF221F4DE}" cxnId="{ABCEF49F-FE83-481E-AE35-B81056D5D4E4}" type="parTrans">
      <dgm:prSet/>
      <dgm:spPr/>
      <dgm:t>
        <a:bodyPr/>
        <a:p>
          <a:endParaRPr lang="zh-CN" altLang="en-US"/>
        </a:p>
      </dgm:t>
    </dgm:pt>
    <dgm:pt modelId="{2EBAC0DD-319C-4E29-BF39-DF789C3A671B}" cxnId="{ABCEF49F-FE83-481E-AE35-B81056D5D4E4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/>
            <a:t>3.流水可以打印输出txt文件</a:t>
          </a:r>
          <a:r>
            <a:rPr lang="en-US" altLang="zh-CN" sz="2400"/>
            <a:t/>
          </a:r>
          <a:endParaRPr lang="en-US" altLang="zh-CN" sz="2400"/>
        </a:p>
      </dgm:t>
    </dgm:pt>
    <dgm:pt modelId="{2FC43F87-80F9-4689-A911-01FBE8108216}" cxnId="{6E4E56BE-6255-4CBD-B6A6-83509A4A8211}" type="parTrans">
      <dgm:prSet/>
      <dgm:spPr/>
      <dgm:t>
        <a:bodyPr/>
        <a:p>
          <a:endParaRPr lang="zh-CN" altLang="en-US"/>
        </a:p>
      </dgm:t>
    </dgm:pt>
    <dgm:pt modelId="{12DBAD54-938D-421B-8D70-FD589A3A24B7}" cxnId="{6E4E56BE-6255-4CBD-B6A6-83509A4A8211}" type="sibTrans">
      <dgm:prSet/>
      <dgm:spPr/>
      <dgm:t>
        <a:bodyPr/>
        <a:p>
          <a:endParaRPr lang="zh-CN" altLang="en-US"/>
        </a:p>
      </dgm:t>
    </dgm:pt>
    <dgm:pt modelId="{82717C1F-66C6-4A94-9A71-62F2105F77A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4.资金的实时更新</a:t>
          </a:r>
          <a:r>
            <a:rPr lang="en-US" altLang="zh-CN"/>
            <a:t/>
          </a:r>
          <a:endParaRPr lang="en-US" altLang="zh-CN"/>
        </a:p>
      </dgm:t>
    </dgm:pt>
    <dgm:pt modelId="{76E20547-2B14-46FF-8876-56FF1C0E3AD3}" cxnId="{FBED65C2-EDFD-4019-B277-0527B2297C6A}" type="parTrans">
      <dgm:prSet/>
      <dgm:spPr/>
      <dgm:t>
        <a:bodyPr/>
        <a:p>
          <a:endParaRPr lang="zh-CN" altLang="en-US"/>
        </a:p>
      </dgm:t>
    </dgm:pt>
    <dgm:pt modelId="{5D0F8D1F-49D5-4EDC-83FB-B27D620915A5}" cxnId="{FBED65C2-EDFD-4019-B277-0527B2297C6A}" type="sibTrans">
      <dgm:prSet/>
      <dgm:spPr/>
      <dgm:t>
        <a:bodyPr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73AC498-45BD-4BF2-8F69-3097CAEFE95D}" srcId="{08DCCA84-845D-4AFA-B5C9-F6524C28B363}" destId="{3B7D232D-7CD3-4CE8-9F64-CD8AC0A8F086}" srcOrd="0" destOrd="0" parTransId="{C7F2A52F-E9AF-4FE6-B5CD-C166BF0ADD11}" sibTransId="{30BC1A13-A670-40BD-AA58-D31C951E8C01}"/>
    <dgm:cxn modelId="{A6922DC0-CF42-42A0-95C4-82E836D3AE8C}" srcId="{3B7D232D-7CD3-4CE8-9F64-CD8AC0A8F086}" destId="{C7B2594F-967C-49BB-B2B4-428D59DF0E5B}" srcOrd="0" destOrd="0" parTransId="{BDBB4B8B-EAF7-4324-AC79-B5938C48C343}" sibTransId="{33450FBC-DB64-439A-8E3F-E2574AEFCA86}"/>
    <dgm:cxn modelId="{ABCEF49F-FE83-481E-AE35-B81056D5D4E4}" srcId="{3B7D232D-7CD3-4CE8-9F64-CD8AC0A8F086}" destId="{2754153E-2870-4A58-BD98-DAF85237F37A}" srcOrd="1" destOrd="0" parTransId="{42C2D6D1-657F-4D95-8E73-20ABF221F4DE}" sibTransId="{2EBAC0DD-319C-4E29-BF39-DF789C3A671B}"/>
    <dgm:cxn modelId="{6E4E56BE-6255-4CBD-B6A6-83509A4A8211}" srcId="{3B7D232D-7CD3-4CE8-9F64-CD8AC0A8F086}" destId="{958CABDF-7852-497F-8010-4C61E7F717F8}" srcOrd="2" destOrd="0" parTransId="{2FC43F87-80F9-4689-A911-01FBE8108216}" sibTransId="{12DBAD54-938D-421B-8D70-FD589A3A24B7}"/>
    <dgm:cxn modelId="{FBED65C2-EDFD-4019-B277-0527B2297C6A}" srcId="{3B7D232D-7CD3-4CE8-9F64-CD8AC0A8F086}" destId="{82717C1F-66C6-4A94-9A71-62F2105F77AB}" srcOrd="3" destOrd="0" parTransId="{76E20547-2B14-46FF-8876-56FF1C0E3AD3}" sibTransId="{5D0F8D1F-49D5-4EDC-83FB-B27D620915A5}"/>
    <dgm:cxn modelId="{86BBD8DE-AB02-4A43-AEE9-F6A88395FFF4}" type="presOf" srcId="{08DCCA84-845D-4AFA-B5C9-F6524C28B363}" destId="{C397CB15-7790-4F1A-896D-7552F2F7F294}" srcOrd="0" destOrd="0" presId="urn:microsoft.com/office/officeart/2005/8/layout/radial3"/>
    <dgm:cxn modelId="{C365EA26-7FA8-48F8-9D75-D9234F28B993}" type="presParOf" srcId="{C397CB15-7790-4F1A-896D-7552F2F7F294}" destId="{947B5A56-686A-4842-A85E-F213490D2A53}" srcOrd="0" destOrd="0" presId="urn:microsoft.com/office/officeart/2005/8/layout/radial3"/>
    <dgm:cxn modelId="{A70B9540-C237-44B5-B88D-9297715CD5B6}" type="presParOf" srcId="{947B5A56-686A-4842-A85E-F213490D2A53}" destId="{4D249092-DA8C-4681-AA9C-207F2DFD3154}" srcOrd="0" destOrd="0" presId="urn:microsoft.com/office/officeart/2005/8/layout/radial3"/>
    <dgm:cxn modelId="{DC7E8E1B-57F2-4DFF-8DA1-28CF59783DCE}" type="presOf" srcId="{3B7D232D-7CD3-4CE8-9F64-CD8AC0A8F086}" destId="{4D249092-DA8C-4681-AA9C-207F2DFD3154}" srcOrd="0" destOrd="0" presId="urn:microsoft.com/office/officeart/2005/8/layout/radial3"/>
    <dgm:cxn modelId="{E3900EBF-3D54-4FCC-8DA8-3F0BBE6A8B59}" type="presParOf" srcId="{947B5A56-686A-4842-A85E-F213490D2A53}" destId="{0ABA4A14-2574-4777-939A-8A91AE25FBF5}" srcOrd="1" destOrd="0" presId="urn:microsoft.com/office/officeart/2005/8/layout/radial3"/>
    <dgm:cxn modelId="{314001F7-F808-4BB8-80DC-62867DFA04A6}" type="presOf" srcId="{C7B2594F-967C-49BB-B2B4-428D59DF0E5B}" destId="{0ABA4A14-2574-4777-939A-8A91AE25FBF5}" srcOrd="0" destOrd="0" presId="urn:microsoft.com/office/officeart/2005/8/layout/radial3"/>
    <dgm:cxn modelId="{FA76ABC8-D7CC-482E-9023-B40E64986A51}" type="presParOf" srcId="{947B5A56-686A-4842-A85E-F213490D2A53}" destId="{A9981A18-75F3-41F3-9957-B40659E402CE}" srcOrd="2" destOrd="0" presId="urn:microsoft.com/office/officeart/2005/8/layout/radial3"/>
    <dgm:cxn modelId="{149A68CE-74E3-42A5-B517-1D835FF5D9B5}" type="presOf" srcId="{2754153E-2870-4A58-BD98-DAF85237F37A}" destId="{A9981A18-75F3-41F3-9957-B40659E402CE}" srcOrd="0" destOrd="0" presId="urn:microsoft.com/office/officeart/2005/8/layout/radial3"/>
    <dgm:cxn modelId="{B1106E7F-1C4F-4B73-8AE7-2095A45DDEF3}" type="presParOf" srcId="{947B5A56-686A-4842-A85E-F213490D2A53}" destId="{5EBE0206-6FD5-462B-AC34-DF1594CC1BEE}" srcOrd="3" destOrd="0" presId="urn:microsoft.com/office/officeart/2005/8/layout/radial3"/>
    <dgm:cxn modelId="{4363B468-4F6B-49A3-A53E-C16AF848C958}" type="presOf" srcId="{958CABDF-7852-497F-8010-4C61E7F717F8}" destId="{5EBE0206-6FD5-462B-AC34-DF1594CC1BEE}" srcOrd="0" destOrd="0" presId="urn:microsoft.com/office/officeart/2005/8/layout/radial3"/>
    <dgm:cxn modelId="{1A989D2A-D55D-463D-9851-A0BF4F790ABE}" type="presParOf" srcId="{947B5A56-686A-4842-A85E-F213490D2A53}" destId="{5BB31F2C-9F6F-461E-B8AE-DAD63322F779}" srcOrd="4" destOrd="0" presId="urn:microsoft.com/office/officeart/2005/8/layout/radial3"/>
    <dgm:cxn modelId="{0F0752E6-F83B-4F59-A6F0-3604C414BFE2}" type="presOf" srcId="{82717C1F-66C6-4A94-9A71-62F2105F77AB}" destId="{5BB31F2C-9F6F-461E-B8AE-DAD63322F779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cycle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/>
            <a:t>项目亮点</a:t>
          </a:r>
          <a:r>
            <a:rPr lang="zh-CN" altLang="en-US" sz="4800"/>
            <a:t/>
          </a:r>
          <a:endParaRPr lang="zh-CN" altLang="en-US" sz="4800"/>
        </a:p>
      </dgm:t>
    </dgm:pt>
    <dgm:pt modelId="{C7F2A52F-E9AF-4FE6-B5CD-C166BF0ADD11}" cxnId="{5C8A572C-14C7-4AF7-AC63-5AEBE2D64CFB}" type="parTrans">
      <dgm:prSet/>
      <dgm:spPr/>
      <dgm:t>
        <a:bodyPr/>
        <a:p>
          <a:endParaRPr lang="zh-CN" altLang="en-US"/>
        </a:p>
      </dgm:t>
    </dgm:pt>
    <dgm:pt modelId="{30BC1A13-A670-40BD-AA58-D31C951E8C01}" cxnId="{5C8A572C-14C7-4AF7-AC63-5AEBE2D64CFB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5.使用了事务使用了事务保证交易过程的安全性</a:t>
          </a:r>
          <a:r>
            <a:rPr lang="en-US" altLang="zh-CN"/>
            <a:t/>
          </a:r>
          <a:endParaRPr lang="en-US" altLang="zh-CN"/>
        </a:p>
      </dgm:t>
    </dgm:pt>
    <dgm:pt modelId="{BDBB4B8B-EAF7-4324-AC79-B5938C48C343}" cxnId="{7B2EDB13-3EBB-47ED-BADF-131CF235A489}" type="parTrans">
      <dgm:prSet/>
      <dgm:spPr/>
      <dgm:t>
        <a:bodyPr/>
        <a:p>
          <a:endParaRPr lang="zh-CN" altLang="en-US"/>
        </a:p>
      </dgm:t>
    </dgm:pt>
    <dgm:pt modelId="{33450FBC-DB64-439A-8E3F-E2574AEFCA86}" cxnId="{7B2EDB13-3EBB-47ED-BADF-131CF235A489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6.正则表达式数据验证</a:t>
          </a:r>
          <a:r>
            <a:rPr lang="en-US" altLang="zh-CN"/>
            <a:t/>
          </a:r>
          <a:endParaRPr lang="en-US" altLang="zh-CN"/>
        </a:p>
      </dgm:t>
    </dgm:pt>
    <dgm:pt modelId="{42C2D6D1-657F-4D95-8E73-20ABF221F4DE}" cxnId="{2FEA1633-A84C-4E24-9BEC-CED5873BD416}" type="parTrans">
      <dgm:prSet/>
      <dgm:spPr/>
      <dgm:t>
        <a:bodyPr/>
        <a:p>
          <a:endParaRPr lang="zh-CN" altLang="en-US"/>
        </a:p>
      </dgm:t>
    </dgm:pt>
    <dgm:pt modelId="{2EBAC0DD-319C-4E29-BF39-DF789C3A671B}" cxnId="{2FEA1633-A84C-4E24-9BEC-CED5873BD416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7.权限模型</a:t>
          </a:r>
          <a:r>
            <a:rPr lang="en-US" altLang="zh-CN"/>
            <a:t/>
          </a:r>
          <a:endParaRPr lang="en-US" altLang="zh-CN"/>
        </a:p>
      </dgm:t>
    </dgm:pt>
    <dgm:pt modelId="{2FC43F87-80F9-4689-A911-01FBE8108216}" cxnId="{E12B6686-6D3C-4B2C-AFD7-25208019C3DA}" type="parTrans">
      <dgm:prSet/>
      <dgm:spPr/>
      <dgm:t>
        <a:bodyPr/>
        <a:p>
          <a:endParaRPr lang="zh-CN" altLang="en-US"/>
        </a:p>
      </dgm:t>
    </dgm:pt>
    <dgm:pt modelId="{12DBAD54-938D-421B-8D70-FD589A3A24B7}" cxnId="{E12B6686-6D3C-4B2C-AFD7-25208019C3DA}" type="sibTrans">
      <dgm:prSet/>
      <dgm:spPr/>
      <dgm:t>
        <a:bodyPr/>
        <a:p>
          <a:endParaRPr lang="zh-CN" altLang="en-US"/>
        </a:p>
      </dgm:t>
    </dgm:pt>
    <dgm:pt modelId="{82717C1F-66C6-4A94-9A71-62F2105F77A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8.</a:t>
          </a:r>
          <a:r>
            <a:rPr lang="zh-CN" altLang="en-US"/>
            <a:t>防止sql注入</a:t>
          </a:r>
          <a:r>
            <a:rPr lang="zh-CN" altLang="en-US"/>
            <a:t/>
          </a:r>
          <a:endParaRPr lang="zh-CN" altLang="en-US"/>
        </a:p>
      </dgm:t>
    </dgm:pt>
    <dgm:pt modelId="{76E20547-2B14-46FF-8876-56FF1C0E3AD3}" cxnId="{D8AF2DF9-4336-4C69-B142-90085F4D88BD}" type="parTrans">
      <dgm:prSet/>
      <dgm:spPr/>
      <dgm:t>
        <a:bodyPr/>
        <a:p>
          <a:endParaRPr lang="zh-CN" altLang="en-US"/>
        </a:p>
      </dgm:t>
    </dgm:pt>
    <dgm:pt modelId="{5D0F8D1F-49D5-4EDC-83FB-B27D620915A5}" cxnId="{D8AF2DF9-4336-4C69-B142-90085F4D88BD}" type="sibTrans">
      <dgm:prSet/>
      <dgm:spPr/>
      <dgm:t>
        <a:bodyPr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5C8A572C-14C7-4AF7-AC63-5AEBE2D64CFB}" srcId="{08DCCA84-845D-4AFA-B5C9-F6524C28B363}" destId="{3B7D232D-7CD3-4CE8-9F64-CD8AC0A8F086}" srcOrd="0" destOrd="0" parTransId="{C7F2A52F-E9AF-4FE6-B5CD-C166BF0ADD11}" sibTransId="{30BC1A13-A670-40BD-AA58-D31C951E8C01}"/>
    <dgm:cxn modelId="{7B2EDB13-3EBB-47ED-BADF-131CF235A489}" srcId="{3B7D232D-7CD3-4CE8-9F64-CD8AC0A8F086}" destId="{C7B2594F-967C-49BB-B2B4-428D59DF0E5B}" srcOrd="0" destOrd="0" parTransId="{BDBB4B8B-EAF7-4324-AC79-B5938C48C343}" sibTransId="{33450FBC-DB64-439A-8E3F-E2574AEFCA86}"/>
    <dgm:cxn modelId="{2FEA1633-A84C-4E24-9BEC-CED5873BD416}" srcId="{3B7D232D-7CD3-4CE8-9F64-CD8AC0A8F086}" destId="{2754153E-2870-4A58-BD98-DAF85237F37A}" srcOrd="1" destOrd="0" parTransId="{42C2D6D1-657F-4D95-8E73-20ABF221F4DE}" sibTransId="{2EBAC0DD-319C-4E29-BF39-DF789C3A671B}"/>
    <dgm:cxn modelId="{E12B6686-6D3C-4B2C-AFD7-25208019C3DA}" srcId="{3B7D232D-7CD3-4CE8-9F64-CD8AC0A8F086}" destId="{958CABDF-7852-497F-8010-4C61E7F717F8}" srcOrd="2" destOrd="0" parTransId="{2FC43F87-80F9-4689-A911-01FBE8108216}" sibTransId="{12DBAD54-938D-421B-8D70-FD589A3A24B7}"/>
    <dgm:cxn modelId="{D8AF2DF9-4336-4C69-B142-90085F4D88BD}" srcId="{3B7D232D-7CD3-4CE8-9F64-CD8AC0A8F086}" destId="{82717C1F-66C6-4A94-9A71-62F2105F77AB}" srcOrd="3" destOrd="0" parTransId="{76E20547-2B14-46FF-8876-56FF1C0E3AD3}" sibTransId="{5D0F8D1F-49D5-4EDC-83FB-B27D620915A5}"/>
    <dgm:cxn modelId="{C3CC5458-0A4C-4EA5-9F3B-9E1BAF4ADC40}" type="presOf" srcId="{08DCCA84-845D-4AFA-B5C9-F6524C28B363}" destId="{C397CB15-7790-4F1A-896D-7552F2F7F294}" srcOrd="0" destOrd="0" presId="urn:microsoft.com/office/officeart/2005/8/layout/radial3"/>
    <dgm:cxn modelId="{79A30263-38E2-418A-8359-EF92695753A2}" type="presParOf" srcId="{C397CB15-7790-4F1A-896D-7552F2F7F294}" destId="{947B5A56-686A-4842-A85E-F213490D2A53}" srcOrd="0" destOrd="0" presId="urn:microsoft.com/office/officeart/2005/8/layout/radial3"/>
    <dgm:cxn modelId="{1AC3FEA3-1792-410D-BB0F-5ABB8F78F2B8}" type="presParOf" srcId="{947B5A56-686A-4842-A85E-F213490D2A53}" destId="{4D249092-DA8C-4681-AA9C-207F2DFD3154}" srcOrd="0" destOrd="0" presId="urn:microsoft.com/office/officeart/2005/8/layout/radial3"/>
    <dgm:cxn modelId="{F2475D7E-52F9-4A15-9D45-53F837649CFC}" type="presOf" srcId="{3B7D232D-7CD3-4CE8-9F64-CD8AC0A8F086}" destId="{4D249092-DA8C-4681-AA9C-207F2DFD3154}" srcOrd="0" destOrd="0" presId="urn:microsoft.com/office/officeart/2005/8/layout/radial3"/>
    <dgm:cxn modelId="{9031AB5D-ACD0-4FC6-B075-5565E261CDBA}" type="presParOf" srcId="{947B5A56-686A-4842-A85E-F213490D2A53}" destId="{0ABA4A14-2574-4777-939A-8A91AE25FBF5}" srcOrd="1" destOrd="0" presId="urn:microsoft.com/office/officeart/2005/8/layout/radial3"/>
    <dgm:cxn modelId="{84C2F88F-AE8B-47B6-A449-6066801AD08D}" type="presOf" srcId="{C7B2594F-967C-49BB-B2B4-428D59DF0E5B}" destId="{0ABA4A14-2574-4777-939A-8A91AE25FBF5}" srcOrd="0" destOrd="0" presId="urn:microsoft.com/office/officeart/2005/8/layout/radial3"/>
    <dgm:cxn modelId="{B450D70B-79B9-4A3A-9496-8BEF497AD9AA}" type="presParOf" srcId="{947B5A56-686A-4842-A85E-F213490D2A53}" destId="{A9981A18-75F3-41F3-9957-B40659E402CE}" srcOrd="2" destOrd="0" presId="urn:microsoft.com/office/officeart/2005/8/layout/radial3"/>
    <dgm:cxn modelId="{2EBF2A5F-23F5-4E7D-B8BC-6D08B3967B74}" type="presOf" srcId="{2754153E-2870-4A58-BD98-DAF85237F37A}" destId="{A9981A18-75F3-41F3-9957-B40659E402CE}" srcOrd="0" destOrd="0" presId="urn:microsoft.com/office/officeart/2005/8/layout/radial3"/>
    <dgm:cxn modelId="{F4D9F8C0-0B7B-4B1B-836C-343D134D9971}" type="presParOf" srcId="{947B5A56-686A-4842-A85E-F213490D2A53}" destId="{5EBE0206-6FD5-462B-AC34-DF1594CC1BEE}" srcOrd="3" destOrd="0" presId="urn:microsoft.com/office/officeart/2005/8/layout/radial3"/>
    <dgm:cxn modelId="{25EB7318-2A21-4430-B9CB-94E5FF14E6FE}" type="presOf" srcId="{958CABDF-7852-497F-8010-4C61E7F717F8}" destId="{5EBE0206-6FD5-462B-AC34-DF1594CC1BEE}" srcOrd="0" destOrd="0" presId="urn:microsoft.com/office/officeart/2005/8/layout/radial3"/>
    <dgm:cxn modelId="{916A7819-9E70-49DF-8D2B-14A4E06CD995}" type="presParOf" srcId="{947B5A56-686A-4842-A85E-F213490D2A53}" destId="{5BB31F2C-9F6F-461E-B8AE-DAD63322F779}" srcOrd="4" destOrd="0" presId="urn:microsoft.com/office/officeart/2005/8/layout/radial3"/>
    <dgm:cxn modelId="{31706FDE-61AB-44A2-B5F6-246BF1BD0B69}" type="presOf" srcId="{82717C1F-66C6-4A94-9A71-62F2105F77AB}" destId="{5BB31F2C-9F6F-461E-B8AE-DAD63322F779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18455" cy="5418455"/>
        <a:chOff x="0" y="0"/>
        <a:chExt cx="5418455" cy="5418455"/>
      </a:xfrm>
    </dsp:grpSpPr>
    <dsp:sp modelId="{4D249092-DA8C-4681-AA9C-207F2DFD3154}">
      <dsp:nvSpPr>
        <dsp:cNvPr id="3" name="椭圆 2"/>
        <dsp:cNvSpPr/>
      </dsp:nvSpPr>
      <dsp:spPr bwMode="white">
        <a:xfrm>
          <a:off x="2558874" y="1204101"/>
          <a:ext cx="3010253" cy="301025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558874" y="1204101"/>
        <a:ext cx="3010253" cy="3010253"/>
      </dsp:txXfrm>
    </dsp:sp>
    <dsp:sp modelId="{0ABA4A14-2574-4777-939A-8A91AE25FBF5}">
      <dsp:nvSpPr>
        <dsp:cNvPr id="4" name="椭圆 3"/>
        <dsp:cNvSpPr/>
      </dsp:nvSpPr>
      <dsp:spPr bwMode="white">
        <a:xfrm>
          <a:off x="3311437" y="0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11437" y="0"/>
        <a:ext cx="1505126" cy="1505126"/>
      </dsp:txXfrm>
    </dsp:sp>
    <dsp:sp modelId="{A9981A18-75F3-41F3-9957-B40659E402CE}">
      <dsp:nvSpPr>
        <dsp:cNvPr id="5" name="椭圆 4"/>
        <dsp:cNvSpPr/>
      </dsp:nvSpPr>
      <dsp:spPr bwMode="white">
        <a:xfrm>
          <a:off x="5268101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268101" y="1956664"/>
        <a:ext cx="1505126" cy="1505126"/>
      </dsp:txXfrm>
    </dsp:sp>
    <dsp:sp modelId="{5EBE0206-6FD5-462B-AC34-DF1594CC1BEE}">
      <dsp:nvSpPr>
        <dsp:cNvPr id="6" name="椭圆 5"/>
        <dsp:cNvSpPr/>
      </dsp:nvSpPr>
      <dsp:spPr bwMode="white">
        <a:xfrm>
          <a:off x="3311437" y="3913329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11437" y="3913329"/>
        <a:ext cx="1505126" cy="1505126"/>
      </dsp:txXfrm>
    </dsp:sp>
    <dsp:sp modelId="{5BB31F2C-9F6F-461E-B8AE-DAD63322F779}">
      <dsp:nvSpPr>
        <dsp:cNvPr id="7" name="椭圆 6"/>
        <dsp:cNvSpPr/>
      </dsp:nvSpPr>
      <dsp:spPr bwMode="white">
        <a:xfrm>
          <a:off x="1354772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54772" y="1956664"/>
        <a:ext cx="1505126" cy="1505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18455" cy="5418455"/>
        <a:chOff x="0" y="0"/>
        <a:chExt cx="5418455" cy="5418455"/>
      </a:xfrm>
    </dsp:grpSpPr>
    <dsp:sp modelId="{4D249092-DA8C-4681-AA9C-207F2DFD3154}">
      <dsp:nvSpPr>
        <dsp:cNvPr id="3" name="椭圆 2"/>
        <dsp:cNvSpPr/>
      </dsp:nvSpPr>
      <dsp:spPr bwMode="white">
        <a:xfrm>
          <a:off x="2558874" y="1204101"/>
          <a:ext cx="3010253" cy="301025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/>
            <a:t>项目亮点</a:t>
          </a:r>
          <a:endParaRPr lang="zh-CN" altLang="en-US" sz="4800"/>
        </a:p>
      </dsp:txBody>
      <dsp:txXfrm>
        <a:off x="2558874" y="1204101"/>
        <a:ext cx="3010253" cy="3010253"/>
      </dsp:txXfrm>
    </dsp:sp>
    <dsp:sp modelId="{0ABA4A14-2574-4777-939A-8A91AE25FBF5}">
      <dsp:nvSpPr>
        <dsp:cNvPr id="4" name="椭圆 3"/>
        <dsp:cNvSpPr/>
      </dsp:nvSpPr>
      <dsp:spPr bwMode="white">
        <a:xfrm>
          <a:off x="3311437" y="0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5.使用了事务使用了事务保证交易过程的安全性</a:t>
          </a:r>
          <a:endParaRPr lang="en-US" altLang="zh-CN"/>
        </a:p>
      </dsp:txBody>
      <dsp:txXfrm>
        <a:off x="3311437" y="0"/>
        <a:ext cx="1505126" cy="1505126"/>
      </dsp:txXfrm>
    </dsp:sp>
    <dsp:sp modelId="{A9981A18-75F3-41F3-9957-B40659E402CE}">
      <dsp:nvSpPr>
        <dsp:cNvPr id="5" name="椭圆 4"/>
        <dsp:cNvSpPr/>
      </dsp:nvSpPr>
      <dsp:spPr bwMode="white">
        <a:xfrm>
          <a:off x="5268101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6.正则表达式数据验证</a:t>
          </a:r>
          <a:endParaRPr lang="en-US" altLang="zh-CN"/>
        </a:p>
      </dsp:txBody>
      <dsp:txXfrm>
        <a:off x="5268101" y="1956664"/>
        <a:ext cx="1505126" cy="1505126"/>
      </dsp:txXfrm>
    </dsp:sp>
    <dsp:sp modelId="{5EBE0206-6FD5-462B-AC34-DF1594CC1BEE}">
      <dsp:nvSpPr>
        <dsp:cNvPr id="6" name="椭圆 5"/>
        <dsp:cNvSpPr/>
      </dsp:nvSpPr>
      <dsp:spPr bwMode="white">
        <a:xfrm>
          <a:off x="3311437" y="3913329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7.权限模型</a:t>
          </a:r>
          <a:endParaRPr lang="en-US" altLang="zh-CN"/>
        </a:p>
      </dsp:txBody>
      <dsp:txXfrm>
        <a:off x="3311437" y="3913329"/>
        <a:ext cx="1505126" cy="1505126"/>
      </dsp:txXfrm>
    </dsp:sp>
    <dsp:sp modelId="{5BB31F2C-9F6F-461E-B8AE-DAD63322F779}">
      <dsp:nvSpPr>
        <dsp:cNvPr id="7" name="椭圆 6"/>
        <dsp:cNvSpPr/>
      </dsp:nvSpPr>
      <dsp:spPr bwMode="white">
        <a:xfrm>
          <a:off x="1354772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8.</a:t>
          </a:r>
          <a:r>
            <a:rPr lang="zh-CN" altLang="en-US"/>
            <a:t>防止sql注入</a:t>
          </a:r>
          <a:endParaRPr lang="zh-CN" altLang="en-US"/>
        </a:p>
      </dsp:txBody>
      <dsp:txXfrm>
        <a:off x="1354772" y="1956664"/>
        <a:ext cx="1505126" cy="1505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9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25.png"/><Relationship Id="rId2" Type="http://schemas.openxmlformats.org/officeDocument/2006/relationships/image" Target="../media/image3.sv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1210472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后台组答辩报告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汇报人：姚沛鸿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148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45572" y="48687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7315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20891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亮点一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JDBC以及CRUD工具类并且结合连接池，方便后续进行事务操作</a:t>
            </a:r>
            <a:endParaRPr lang="zh-CN" altLang="en-US"/>
          </a:p>
        </p:txBody>
      </p:sp>
      <p:pic>
        <p:nvPicPr>
          <p:cNvPr id="13" name="图片 12" descr="test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405" y="970280"/>
            <a:ext cx="5779770" cy="54114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33013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亮点二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正则表达式数据验证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5" y="2153285"/>
            <a:ext cx="4434840" cy="35204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075" y="1845945"/>
            <a:ext cx="4305300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208915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亮点三</a:t>
            </a:r>
            <a:r>
              <a:rPr lang="zh-CN" altLang="en-US"/>
              <a:t>：流水可以打印成</a:t>
            </a:r>
            <a:r>
              <a:rPr lang="en-US" altLang="zh-CN"/>
              <a:t>txt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05" y="1354455"/>
            <a:ext cx="3040380" cy="2773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005" y="4128135"/>
            <a:ext cx="310134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522730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前端页面展示: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" y="2139950"/>
            <a:ext cx="8044815" cy="27406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46680" y="1526540"/>
            <a:ext cx="587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需要展示的内容较多，前后端发送数据格式的转换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935" y="1485900"/>
            <a:ext cx="2769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资金交易情况的复杂性，以及保证其原子性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195830"/>
            <a:ext cx="4655820" cy="23488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2199640"/>
            <a:ext cx="4627880" cy="2105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4260" y="5127625"/>
            <a:ext cx="303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需要考虑收款对象的不同，以及，付款对象主体的不同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4580" y="1283335"/>
            <a:ext cx="472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数据库表的设计。</a:t>
            </a: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2256155"/>
            <a:ext cx="9364980" cy="2057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" y="2776220"/>
            <a:ext cx="8945880" cy="2667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23620" y="3849370"/>
            <a:ext cx="3307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如果在开发前不定好数据库中表应有的属性，开发时可能就需要不停的改数据库，增加新的元素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0423" y="3078008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377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735" y="1125855"/>
            <a:ext cx="772922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en-US" altLang="zh-CN" b="1" u="sng"/>
              <a:t>:</a:t>
            </a:r>
            <a:r>
              <a:rPr lang="zh-CN" altLang="en-US" sz="2000" b="1" u="sng"/>
              <a:t>学习到了很多新的东西</a:t>
            </a:r>
            <a:r>
              <a:rPr lang="zh-CN" altLang="en-US" b="1" u="sng"/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这次训练营和考核，我学习到了多种数据结构如，栈，队列和树，不仅学习了这些具体的内容，也从中拓宽了思维。后台方面了解到了数据库操作和前后端分离的操作，对于初步了解后台的内容有很大的帮助。在完成这次最终考核的项目当中，我对项目分包，编程规范有了更深刻的认识，通过实践操作，纠正了我之前写代码注释少，代码杂乱，的问题。对前端elementui以及vue的使用也更加熟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735" y="3162935"/>
            <a:ext cx="8622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/>
              <a:t>2</a:t>
            </a:r>
            <a:r>
              <a:rPr lang="zh-CN" altLang="en-US" b="1"/>
              <a:t>：磨炼了我的意志力以及促进了团队协作能力。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次最终考核的时间对于我来说较为紧张，因为训练营时期的基础不够牢固，在完成项目的时候会遇到大大小小的各种问题，时不时因为一个细节的小错误卡了许久。但是在每天遇到的挫折中，我也成功磨练了我的意志力，也提高了我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比较嘈杂的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环境中的专注力。在我完成这个项目的过程中，我有两位舍友也在参与工作室的考核，在一些技术重叠的方面，我们互相帮助，探讨问题，对项目的推进有很大的帮助。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015" y="5127625"/>
            <a:ext cx="8540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/>
              <a:t>3.</a:t>
            </a:r>
            <a:r>
              <a:rPr lang="zh-CN" altLang="en-US" b="1"/>
              <a:t>发现与他人的差距，正视自己的不足：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次项目的中期检查中，我发现有许多的同学已经差不多将项目的基本功能完成，着眼于加分项，健壮性等方面，而当时我只完成了大约一半的内容。现在虽然已经完成了整个项目，但是和其他同学还是有不小得差距。不论结果如何，这一次为期一个多月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训练营以及最终考核都对我帮助很大，我会继续后面的学习，掌握更多的知识，正确做出更好的项目。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22070" y="20969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9371" y="4301659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8819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255" y="1229360"/>
            <a:ext cx="7437120" cy="1353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r>
              <a:rPr lang="en-US" sz="2200" b="1">
                <a:latin typeface="等线" panose="02010600030101010101" charset="-122"/>
              </a:rPr>
              <a:t>1. </a:t>
            </a:r>
            <a:r>
              <a:rPr lang="zh-CN" sz="2200" b="1">
                <a:ea typeface="等线" panose="02010600030101010101" charset="-122"/>
              </a:rPr>
              <a:t>项目简介</a:t>
            </a:r>
            <a:endParaRPr lang="zh-CN" sz="1200" b="0">
              <a:ea typeface="宋体" panose="02010600030101010101" pitchFamily="2" charset="-122"/>
            </a:endParaRPr>
          </a:p>
          <a:p>
            <a:pPr marL="269875" indent="-269875"/>
            <a:r>
              <a:rPr lang="zh-CN" sz="2000" b="0">
                <a:ea typeface="宋体" panose="02010600030101010101" pitchFamily="2" charset="-122"/>
              </a:rPr>
              <a:t>QG资金管理系统 该项目为开发一个资金管理系统，以满足用户对流动资金的管理，旨在提供一个安全高效，功能丰富的 资金管理系统</a:t>
            </a:r>
            <a:r>
              <a:rPr lang="zh-CN" sz="1200" b="0">
                <a:ea typeface="宋体" panose="02010600030101010101" pitchFamily="2" charset="-122"/>
              </a:rPr>
              <a:t>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5520"/>
            <a:ext cx="5846445" cy="4244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60" y="2578100"/>
            <a:ext cx="5093335" cy="28371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370" y="5415280"/>
            <a:ext cx="5457825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139" y="35365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3497" y="42019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15" y="747395"/>
            <a:ext cx="6136640" cy="3332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75" y="4069080"/>
            <a:ext cx="5684520" cy="2788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" descr="tes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631633"/>
            <a:ext cx="5269230" cy="15309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3" descr="test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73" y="3477895"/>
            <a:ext cx="5267325" cy="2932430"/>
          </a:xfrm>
          <a:prstGeom prst="rect">
            <a:avLst/>
          </a:prstGeom>
        </p:spPr>
      </p:pic>
      <p:pic>
        <p:nvPicPr>
          <p:cNvPr id="7" name="图片 4" descr="test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830" y="206058"/>
            <a:ext cx="5269230" cy="1530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程序页面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25" y="814705"/>
            <a:ext cx="6330950" cy="170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53" y="2517458"/>
            <a:ext cx="5271135" cy="210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690" y="4204335"/>
            <a:ext cx="500443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768350" y="97028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宽屏</PresentationFormat>
  <Paragraphs>205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黑体</vt:lpstr>
      <vt:lpstr>华文琥珀</vt:lpstr>
      <vt:lpstr>华文细黑</vt:lpstr>
      <vt:lpstr>华文行楷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y</cp:lastModifiedBy>
  <cp:revision>10</cp:revision>
  <dcterms:created xsi:type="dcterms:W3CDTF">2022-04-30T16:30:00Z</dcterms:created>
  <dcterms:modified xsi:type="dcterms:W3CDTF">2024-04-28T04:45:26Z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