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78"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b8e99db5db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b8e99db5d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8e99db5db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8e99db5d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8e99db5d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8e99db5d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b8e99db5d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b8e99db5d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8e99db5db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8e99db5d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b8e99db5d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b8e99db5d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b8e99db5db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b8e99db5d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955b6683b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955b6683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g"/><Relationship Id="rId18" Type="http://schemas.openxmlformats.org/officeDocument/2006/relationships/image" Target="../media/image28.jpg"/><Relationship Id="rId3" Type="http://schemas.openxmlformats.org/officeDocument/2006/relationships/hyperlink" Target="http://drive.google.com/file/d/1auc3izxbX5CxNmlXy1-4xqmP7XSX5MsH/view" TargetMode="External"/><Relationship Id="rId21" Type="http://schemas.openxmlformats.org/officeDocument/2006/relationships/image" Target="../media/image31.jpg"/><Relationship Id="rId7" Type="http://schemas.openxmlformats.org/officeDocument/2006/relationships/image" Target="../media/image17.jpg"/><Relationship Id="rId12" Type="http://schemas.openxmlformats.org/officeDocument/2006/relationships/image" Target="../media/image22.jpg"/><Relationship Id="rId17" Type="http://schemas.openxmlformats.org/officeDocument/2006/relationships/image" Target="../media/image27.jpg"/><Relationship Id="rId2" Type="http://schemas.openxmlformats.org/officeDocument/2006/relationships/notesSlide" Target="../notesSlides/notesSlide8.xml"/><Relationship Id="rId16" Type="http://schemas.openxmlformats.org/officeDocument/2006/relationships/image" Target="../media/image26.jpg"/><Relationship Id="rId20" Type="http://schemas.openxmlformats.org/officeDocument/2006/relationships/image" Target="../media/image30.jpg"/><Relationship Id="rId1" Type="http://schemas.openxmlformats.org/officeDocument/2006/relationships/slideLayout" Target="../slideLayouts/slideLayout3.xml"/><Relationship Id="rId6" Type="http://schemas.openxmlformats.org/officeDocument/2006/relationships/hyperlink" Target="http://drive.google.com/file/d/1Rry2HppJzm0uPOBCKknZeun--eCeUnj7/view" TargetMode="External"/><Relationship Id="rId11" Type="http://schemas.openxmlformats.org/officeDocument/2006/relationships/image" Target="../media/image21.jpg"/><Relationship Id="rId5" Type="http://schemas.openxmlformats.org/officeDocument/2006/relationships/hyperlink" Target="http://drive.google.com/file/d/1ee0tEvN4UuI9AVauHSBx1pEFbPU1wJkf/view" TargetMode="External"/><Relationship Id="rId15" Type="http://schemas.openxmlformats.org/officeDocument/2006/relationships/image" Target="../media/image25.jpg"/><Relationship Id="rId10" Type="http://schemas.openxmlformats.org/officeDocument/2006/relationships/image" Target="../media/image20.jpg"/><Relationship Id="rId19"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image" Target="../media/image19.jpg"/><Relationship Id="rId14" Type="http://schemas.openxmlformats.org/officeDocument/2006/relationships/image" Target="../media/image24.jpg"/><Relationship Id="rId22" Type="http://schemas.openxmlformats.org/officeDocument/2006/relationships/image" Target="../media/image32.jpg"/></Relationships>
</file>

<file path=ppt/slides/_rels/slide9.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8.jpg"/><Relationship Id="rId7"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Football Match Analysis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Group 3</a:t>
            </a:r>
            <a:endParaRPr/>
          </a:p>
          <a:p>
            <a:pPr marL="0" lvl="0" indent="0" algn="ctr" rtl="0">
              <a:spcBef>
                <a:spcPts val="0"/>
              </a:spcBef>
              <a:spcAft>
                <a:spcPts val="0"/>
              </a:spcAft>
              <a:buNone/>
            </a:pPr>
            <a:r>
              <a:rPr lang="en"/>
              <a:t>Peter Hara, Adelle Housker, Rami Ibrahimi, Sean Patel, Laith Yousif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What insights do these analyses inform?</a:t>
            </a:r>
            <a:endParaRPr/>
          </a:p>
        </p:txBody>
      </p:sp>
      <p:sp>
        <p:nvSpPr>
          <p:cNvPr id="230" name="Google Shape;230;p22"/>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a:bodyPr>
          <a:lstStyle/>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Observed a strong correlation between time held and distance ran, which runs counter to our initial thinking since we had the initial assumption that the team that ran the most was likely chasing the ball more often, rather than holding it longer</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Home team maintained possession on the away team's side of the pitch on average, with more home players being closer to the ball than away players on average</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Successful non-goal events can be a good predictor of impending goals for real time betting - data from more games can lead to more specific predictions</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Overall very few risky passes are made, and of those risky passes the majority are followed by a challenge from the other team</a:t>
            </a:r>
            <a:endParaRPr sz="125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What additional analyses could be performed if more data/time was available?</a:t>
            </a:r>
            <a:endParaRPr/>
          </a:p>
        </p:txBody>
      </p:sp>
      <p:sp>
        <p:nvSpPr>
          <p:cNvPr id="236" name="Google Shape;236;p23"/>
          <p:cNvSpPr txBox="1">
            <a:spLocks noGrp="1"/>
          </p:cNvSpPr>
          <p:nvPr>
            <p:ph type="body" idx="1"/>
          </p:nvPr>
        </p:nvSpPr>
        <p:spPr>
          <a:xfrm>
            <a:off x="819150" y="1900750"/>
            <a:ext cx="7505700" cy="2538000"/>
          </a:xfrm>
          <a:prstGeom prst="rect">
            <a:avLst/>
          </a:prstGeom>
        </p:spPr>
        <p:txBody>
          <a:bodyPr spcFirstLastPara="1" wrap="square" lIns="91425" tIns="91425" rIns="91425" bIns="91425" anchor="t" anchorCtr="0">
            <a:normAutofit/>
          </a:bodyPr>
          <a:lstStyle/>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Calculate average position per player to determine starting and ending formation</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Quantify homefield advantage</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Diagram pitch control (i.e., how much territory can a player cover via various run tactics)</a:t>
            </a:r>
            <a:endParaRPr sz="125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Fin</a:t>
            </a:r>
            <a:endParaRPr/>
          </a:p>
        </p:txBody>
      </p:sp>
      <p:sp>
        <p:nvSpPr>
          <p:cNvPr id="242" name="Google Shape;242;p24"/>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Thank you - go Group 3!</a:t>
            </a:r>
            <a:endParaRPr/>
          </a:p>
        </p:txBody>
      </p:sp>
      <p:pic>
        <p:nvPicPr>
          <p:cNvPr id="243" name="Google Shape;243;p24"/>
          <p:cNvPicPr preferRelativeResize="0"/>
          <p:nvPr/>
        </p:nvPicPr>
        <p:blipFill>
          <a:blip r:embed="rId3">
            <a:alphaModFix/>
          </a:blip>
          <a:stretch>
            <a:fillRect/>
          </a:stretch>
        </p:blipFill>
        <p:spPr>
          <a:xfrm>
            <a:off x="4096012" y="3300075"/>
            <a:ext cx="951975" cy="15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a:t>
            </a:r>
            <a:endParaRPr/>
          </a:p>
        </p:txBody>
      </p:sp>
      <p:sp>
        <p:nvSpPr>
          <p:cNvPr id="135" name="Google Shape;135;p14"/>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050">
                <a:solidFill>
                  <a:srgbClr val="000000"/>
                </a:solidFill>
                <a:latin typeface="Arial"/>
                <a:ea typeface="Arial"/>
                <a:cs typeface="Arial"/>
                <a:sym typeface="Arial"/>
              </a:rPr>
              <a:t>Group 3 set out to analyze a dataset from one football (soccer) match to understand if any key themes or insights could be found. The team began the analysis with some summary statistics, but then delved deeper into various visualizations or correlations that could "bring the match to life". Some key analyses conducted include:</a:t>
            </a:r>
            <a:endParaRPr sz="1050">
              <a:solidFill>
                <a:srgbClr val="000000"/>
              </a:solidFill>
              <a:latin typeface="Arial"/>
              <a:ea typeface="Arial"/>
              <a:cs typeface="Arial"/>
              <a:sym typeface="Arial"/>
            </a:endParaRPr>
          </a:p>
          <a:p>
            <a:pPr marL="457200" lvl="0" indent="-295275" algn="l" rtl="0">
              <a:spcBef>
                <a:spcPts val="1200"/>
              </a:spcBef>
              <a:spcAft>
                <a:spcPts val="0"/>
              </a:spcAft>
              <a:buClr>
                <a:srgbClr val="000000"/>
              </a:buClr>
              <a:buSzPts val="1050"/>
              <a:buFont typeface="Arial"/>
              <a:buChar char="●"/>
            </a:pPr>
            <a:r>
              <a:rPr lang="en" sz="1050" b="1">
                <a:solidFill>
                  <a:srgbClr val="000000"/>
                </a:solidFill>
                <a:latin typeface="Arial"/>
                <a:ea typeface="Arial"/>
                <a:cs typeface="Arial"/>
                <a:sym typeface="Arial"/>
              </a:rPr>
              <a:t>Spatial analysis:</a:t>
            </a:r>
            <a:r>
              <a:rPr lang="en" sz="1050">
                <a:solidFill>
                  <a:srgbClr val="000000"/>
                </a:solidFill>
                <a:latin typeface="Arial"/>
                <a:ea typeface="Arial"/>
                <a:cs typeface="Arial"/>
                <a:sym typeface="Arial"/>
              </a:rPr>
              <a:t> Identify how different players on each team positioned themselves during the game</a:t>
            </a:r>
            <a:endParaRPr sz="1050">
              <a:solidFill>
                <a:srgbClr val="000000"/>
              </a:solidFill>
              <a:latin typeface="Arial"/>
              <a:ea typeface="Arial"/>
              <a:cs typeface="Arial"/>
              <a:sym typeface="Arial"/>
            </a:endParaRPr>
          </a:p>
          <a:p>
            <a:pPr marL="457200" lvl="0" indent="-295275" algn="l" rtl="0">
              <a:spcBef>
                <a:spcPts val="0"/>
              </a:spcBef>
              <a:spcAft>
                <a:spcPts val="0"/>
              </a:spcAft>
              <a:buClr>
                <a:srgbClr val="000000"/>
              </a:buClr>
              <a:buSzPts val="1050"/>
              <a:buFont typeface="Arial"/>
              <a:buChar char="●"/>
            </a:pPr>
            <a:r>
              <a:rPr lang="en" sz="1050" b="1">
                <a:solidFill>
                  <a:srgbClr val="000000"/>
                </a:solidFill>
                <a:latin typeface="Arial"/>
                <a:ea typeface="Arial"/>
                <a:cs typeface="Arial"/>
                <a:sym typeface="Arial"/>
              </a:rPr>
              <a:t>Event analysis:</a:t>
            </a:r>
            <a:r>
              <a:rPr lang="en" sz="1050">
                <a:solidFill>
                  <a:srgbClr val="000000"/>
                </a:solidFill>
                <a:latin typeface="Arial"/>
                <a:ea typeface="Arial"/>
                <a:cs typeface="Arial"/>
                <a:sym typeface="Arial"/>
              </a:rPr>
              <a:t> Determine the success rate of certain "events" and their impact throughout the match</a:t>
            </a:r>
            <a:endParaRPr sz="1050">
              <a:solidFill>
                <a:srgbClr val="000000"/>
              </a:solidFill>
              <a:latin typeface="Arial"/>
              <a:ea typeface="Arial"/>
              <a:cs typeface="Arial"/>
              <a:sym typeface="Arial"/>
            </a:endParaRPr>
          </a:p>
          <a:p>
            <a:pPr marL="457200" lvl="0" indent="-295275" algn="l" rtl="0">
              <a:spcBef>
                <a:spcPts val="0"/>
              </a:spcBef>
              <a:spcAft>
                <a:spcPts val="0"/>
              </a:spcAft>
              <a:buClr>
                <a:srgbClr val="000000"/>
              </a:buClr>
              <a:buSzPts val="1050"/>
              <a:buFont typeface="Arial"/>
              <a:buChar char="●"/>
            </a:pPr>
            <a:r>
              <a:rPr lang="en" sz="1050" b="1">
                <a:solidFill>
                  <a:srgbClr val="000000"/>
                </a:solidFill>
                <a:latin typeface="Arial"/>
                <a:ea typeface="Arial"/>
                <a:cs typeface="Arial"/>
                <a:sym typeface="Arial"/>
              </a:rPr>
              <a:t>Temporal analysis:</a:t>
            </a:r>
            <a:r>
              <a:rPr lang="en" sz="1050">
                <a:solidFill>
                  <a:srgbClr val="000000"/>
                </a:solidFill>
                <a:latin typeface="Arial"/>
                <a:ea typeface="Arial"/>
                <a:cs typeface="Arial"/>
                <a:sym typeface="Arial"/>
              </a:rPr>
              <a:t> Understand how the ball position varied throughout the game</a:t>
            </a:r>
            <a:endParaRPr sz="1050">
              <a:solidFill>
                <a:srgbClr val="000000"/>
              </a:solidFill>
              <a:latin typeface="Arial"/>
              <a:ea typeface="Arial"/>
              <a:cs typeface="Arial"/>
              <a:sym typeface="Arial"/>
            </a:endParaRPr>
          </a:p>
          <a:p>
            <a:pPr marL="457200" lvl="0" indent="-295275" algn="l" rtl="0">
              <a:spcBef>
                <a:spcPts val="0"/>
              </a:spcBef>
              <a:spcAft>
                <a:spcPts val="0"/>
              </a:spcAft>
              <a:buClr>
                <a:srgbClr val="000000"/>
              </a:buClr>
              <a:buSzPts val="1050"/>
              <a:buFont typeface="Arial"/>
              <a:buChar char="●"/>
            </a:pPr>
            <a:r>
              <a:rPr lang="en" sz="1050" b="1">
                <a:solidFill>
                  <a:srgbClr val="000000"/>
                </a:solidFill>
                <a:latin typeface="Arial"/>
                <a:ea typeface="Arial"/>
                <a:cs typeface="Arial"/>
                <a:sym typeface="Arial"/>
              </a:rPr>
              <a:t>Visual analysis:</a:t>
            </a:r>
            <a:r>
              <a:rPr lang="en" sz="1050">
                <a:solidFill>
                  <a:srgbClr val="000000"/>
                </a:solidFill>
                <a:latin typeface="Arial"/>
                <a:ea typeface="Arial"/>
                <a:cs typeface="Arial"/>
                <a:sym typeface="Arial"/>
              </a:rPr>
              <a:t> Build a view that used the raw data to showcase a re-enactment of the match</a:t>
            </a:r>
            <a:endParaRPr sz="1050">
              <a:solidFill>
                <a:srgbClr val="000000"/>
              </a:solidFill>
              <a:latin typeface="Arial"/>
              <a:ea typeface="Arial"/>
              <a:cs typeface="Arial"/>
              <a:sym typeface="Arial"/>
            </a:endParaRPr>
          </a:p>
          <a:p>
            <a:pPr marL="0" lvl="0" indent="0" algn="l" rtl="0">
              <a:spcBef>
                <a:spcPts val="700"/>
              </a:spcBef>
              <a:spcAft>
                <a:spcPts val="0"/>
              </a:spcAft>
              <a:buNone/>
            </a:pPr>
            <a:endParaRPr sz="1050">
              <a:solidFill>
                <a:srgbClr val="000000"/>
              </a:solidFill>
              <a:latin typeface="Arial"/>
              <a:ea typeface="Arial"/>
              <a:cs typeface="Arial"/>
              <a:sym typeface="Arial"/>
            </a:endParaRPr>
          </a:p>
          <a:p>
            <a:pPr marL="0" lvl="0" indent="0" algn="l" rtl="0">
              <a:spcBef>
                <a:spcPts val="0"/>
              </a:spcBef>
              <a:spcAft>
                <a:spcPts val="0"/>
              </a:spcAft>
              <a:buNone/>
            </a:pPr>
            <a:r>
              <a:rPr lang="en" sz="1050">
                <a:solidFill>
                  <a:srgbClr val="000000"/>
                </a:solidFill>
                <a:latin typeface="Arial"/>
                <a:ea typeface="Arial"/>
                <a:cs typeface="Arial"/>
                <a:sym typeface="Arial"/>
              </a:rPr>
              <a:t>The team approached this analysis in the following manner:</a:t>
            </a:r>
            <a:endParaRPr sz="1050">
              <a:solidFill>
                <a:srgbClr val="000000"/>
              </a:solidFill>
              <a:latin typeface="Arial"/>
              <a:ea typeface="Arial"/>
              <a:cs typeface="Arial"/>
              <a:sym typeface="Arial"/>
            </a:endParaRPr>
          </a:p>
          <a:p>
            <a:pPr marL="457200" lvl="0" indent="-295275" algn="l" rtl="0">
              <a:spcBef>
                <a:spcPts val="1200"/>
              </a:spcBef>
              <a:spcAft>
                <a:spcPts val="0"/>
              </a:spcAft>
              <a:buClr>
                <a:srgbClr val="000000"/>
              </a:buClr>
              <a:buSzPts val="1050"/>
              <a:buFont typeface="Arial"/>
              <a:buAutoNum type="arabicPeriod"/>
            </a:pPr>
            <a:r>
              <a:rPr lang="en" sz="1050" i="1">
                <a:solidFill>
                  <a:srgbClr val="000000"/>
                </a:solidFill>
                <a:latin typeface="Arial"/>
                <a:ea typeface="Arial"/>
                <a:cs typeface="Arial"/>
                <a:sym typeface="Arial"/>
              </a:rPr>
              <a:t>What data do we have?</a:t>
            </a:r>
            <a:endParaRPr sz="1050" i="1">
              <a:solidFill>
                <a:srgbClr val="000000"/>
              </a:solidFill>
              <a:latin typeface="Arial"/>
              <a:ea typeface="Arial"/>
              <a:cs typeface="Arial"/>
              <a:sym typeface="Arial"/>
            </a:endParaRPr>
          </a:p>
          <a:p>
            <a:pPr marL="457200" lvl="0" indent="-295275" algn="l" rtl="0">
              <a:spcBef>
                <a:spcPts val="0"/>
              </a:spcBef>
              <a:spcAft>
                <a:spcPts val="0"/>
              </a:spcAft>
              <a:buClr>
                <a:srgbClr val="000000"/>
              </a:buClr>
              <a:buSzPts val="1050"/>
              <a:buFont typeface="Arial"/>
              <a:buAutoNum type="arabicPeriod"/>
            </a:pPr>
            <a:r>
              <a:rPr lang="en" sz="1050" i="1">
                <a:solidFill>
                  <a:srgbClr val="000000"/>
                </a:solidFill>
                <a:latin typeface="Arial"/>
                <a:ea typeface="Arial"/>
                <a:cs typeface="Arial"/>
                <a:sym typeface="Arial"/>
              </a:rPr>
              <a:t>What can we do with this data?</a:t>
            </a:r>
            <a:endParaRPr sz="1050" i="1">
              <a:solidFill>
                <a:srgbClr val="000000"/>
              </a:solidFill>
              <a:latin typeface="Arial"/>
              <a:ea typeface="Arial"/>
              <a:cs typeface="Arial"/>
              <a:sym typeface="Arial"/>
            </a:endParaRPr>
          </a:p>
          <a:p>
            <a:pPr marL="457200" lvl="0" indent="-295275" algn="l" rtl="0">
              <a:spcBef>
                <a:spcPts val="0"/>
              </a:spcBef>
              <a:spcAft>
                <a:spcPts val="0"/>
              </a:spcAft>
              <a:buClr>
                <a:srgbClr val="000000"/>
              </a:buClr>
              <a:buSzPts val="1050"/>
              <a:buFont typeface="Arial"/>
              <a:buAutoNum type="arabicPeriod"/>
            </a:pPr>
            <a:r>
              <a:rPr lang="en" sz="1050" i="1">
                <a:solidFill>
                  <a:srgbClr val="000000"/>
                </a:solidFill>
                <a:latin typeface="Arial"/>
                <a:ea typeface="Arial"/>
                <a:cs typeface="Arial"/>
                <a:sym typeface="Arial"/>
              </a:rPr>
              <a:t>What insights do these analyses inform?</a:t>
            </a:r>
            <a:endParaRPr sz="1050" i="1">
              <a:solidFill>
                <a:srgbClr val="000000"/>
              </a:solidFill>
              <a:latin typeface="Arial"/>
              <a:ea typeface="Arial"/>
              <a:cs typeface="Arial"/>
              <a:sym typeface="Arial"/>
            </a:endParaRPr>
          </a:p>
          <a:p>
            <a:pPr marL="457200" lvl="0" indent="-295275" algn="l" rtl="0">
              <a:spcBef>
                <a:spcPts val="0"/>
              </a:spcBef>
              <a:spcAft>
                <a:spcPts val="0"/>
              </a:spcAft>
              <a:buClr>
                <a:srgbClr val="000000"/>
              </a:buClr>
              <a:buSzPts val="1050"/>
              <a:buFont typeface="Arial"/>
              <a:buAutoNum type="arabicPeriod"/>
            </a:pPr>
            <a:r>
              <a:rPr lang="en" sz="1050" i="1">
                <a:solidFill>
                  <a:srgbClr val="000000"/>
                </a:solidFill>
                <a:latin typeface="Arial"/>
                <a:ea typeface="Arial"/>
                <a:cs typeface="Arial"/>
                <a:sym typeface="Arial"/>
              </a:rPr>
              <a:t>What additional analyses could be performed if more data/time was available?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What data do we have?</a:t>
            </a:r>
            <a:endParaRPr/>
          </a:p>
        </p:txBody>
      </p:sp>
      <p:sp>
        <p:nvSpPr>
          <p:cNvPr id="141" name="Google Shape;141;p15"/>
          <p:cNvSpPr txBox="1">
            <a:spLocks noGrp="1"/>
          </p:cNvSpPr>
          <p:nvPr>
            <p:ph type="body" idx="1"/>
          </p:nvPr>
        </p:nvSpPr>
        <p:spPr>
          <a:xfrm>
            <a:off x="819150" y="1544825"/>
            <a:ext cx="3753000" cy="2893800"/>
          </a:xfrm>
          <a:prstGeom prst="rect">
            <a:avLst/>
          </a:prstGeom>
        </p:spPr>
        <p:txBody>
          <a:bodyPr spcFirstLastPara="1" wrap="square" lIns="91425" tIns="91425" rIns="91425" bIns="91425" anchor="t" anchorCtr="0">
            <a:normAutofit fontScale="92500" lnSpcReduction="20000"/>
          </a:bodyPr>
          <a:lstStyle/>
          <a:p>
            <a:pPr marL="457200" lvl="0"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We had three files to work with (along with corresponding datapoints tracked):</a:t>
            </a:r>
            <a:endParaRPr sz="1050">
              <a:solidFill>
                <a:srgbClr val="000000"/>
              </a:solidFill>
              <a:latin typeface="Arial"/>
              <a:ea typeface="Arial"/>
              <a:cs typeface="Arial"/>
              <a:sym typeface="Arial"/>
            </a:endParaRPr>
          </a:p>
          <a:p>
            <a:pPr marL="914400" lvl="1" indent="-290274" algn="l" rtl="0">
              <a:spcBef>
                <a:spcPts val="0"/>
              </a:spcBef>
              <a:spcAft>
                <a:spcPts val="0"/>
              </a:spcAft>
              <a:buClr>
                <a:srgbClr val="000000"/>
              </a:buClr>
              <a:buSzPct val="100000"/>
              <a:buFont typeface="Arial"/>
              <a:buAutoNum type="alphaLcPeriod"/>
            </a:pPr>
            <a:r>
              <a:rPr lang="en" sz="1050" b="1" i="1">
                <a:solidFill>
                  <a:srgbClr val="000000"/>
                </a:solidFill>
                <a:latin typeface="Arial"/>
                <a:ea typeface="Arial"/>
                <a:cs typeface="Arial"/>
                <a:sym typeface="Arial"/>
              </a:rPr>
              <a:t>Raw Events data</a:t>
            </a:r>
            <a:endParaRPr sz="1050" b="1" i="1">
              <a:solidFill>
                <a:srgbClr val="000000"/>
              </a:solidFill>
              <a:latin typeface="Arial"/>
              <a:ea typeface="Arial"/>
              <a:cs typeface="Arial"/>
              <a:sym typeface="Arial"/>
            </a:endParaRPr>
          </a:p>
          <a:p>
            <a:pPr marL="1371600" lvl="2" indent="-290274" algn="l" rtl="0">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1,746 rows x 14 columns</a:t>
            </a:r>
            <a:endParaRPr sz="1050">
              <a:solidFill>
                <a:srgbClr val="000000"/>
              </a:solidFill>
              <a:latin typeface="Arial"/>
              <a:ea typeface="Arial"/>
              <a:cs typeface="Arial"/>
              <a:sym typeface="Arial"/>
            </a:endParaRPr>
          </a:p>
          <a:p>
            <a:pPr marL="1371600" lvl="2" indent="-290274" algn="l" rtl="0">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Column Names</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Team</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Type</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Subtype</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Period</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Frame</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Time [s]</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Frame</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Time [s]</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From</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To</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X</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Y</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X</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Y</a:t>
            </a:r>
            <a:endParaRPr sz="1050">
              <a:solidFill>
                <a:srgbClr val="000000"/>
              </a:solidFill>
              <a:latin typeface="Arial"/>
              <a:ea typeface="Arial"/>
              <a:cs typeface="Arial"/>
              <a:sym typeface="Arial"/>
            </a:endParaRPr>
          </a:p>
        </p:txBody>
      </p:sp>
      <p:sp>
        <p:nvSpPr>
          <p:cNvPr id="142" name="Google Shape;142;p15"/>
          <p:cNvSpPr txBox="1">
            <a:spLocks noGrp="1"/>
          </p:cNvSpPr>
          <p:nvPr>
            <p:ph type="body" idx="1"/>
          </p:nvPr>
        </p:nvSpPr>
        <p:spPr>
          <a:xfrm>
            <a:off x="3697500" y="1783375"/>
            <a:ext cx="3753000" cy="2655300"/>
          </a:xfrm>
          <a:prstGeom prst="rect">
            <a:avLst/>
          </a:prstGeom>
        </p:spPr>
        <p:txBody>
          <a:bodyPr spcFirstLastPara="1" wrap="square" lIns="91425" tIns="91425" rIns="91425" bIns="91425" anchor="t" anchorCtr="0">
            <a:normAutofit fontScale="92500"/>
          </a:bodyPr>
          <a:lstStyle/>
          <a:p>
            <a:pPr marL="914400" lvl="1" indent="-290274" algn="l" rtl="0">
              <a:spcBef>
                <a:spcPts val="0"/>
              </a:spcBef>
              <a:spcAft>
                <a:spcPts val="0"/>
              </a:spcAft>
              <a:buClr>
                <a:srgbClr val="000000"/>
              </a:buClr>
              <a:buSzPct val="100000"/>
              <a:buFont typeface="Arial"/>
              <a:buAutoNum type="alphaLcPeriod" startAt="2"/>
            </a:pPr>
            <a:r>
              <a:rPr lang="en" sz="1050" b="1" i="1">
                <a:solidFill>
                  <a:srgbClr val="000000"/>
                </a:solidFill>
                <a:latin typeface="Arial"/>
                <a:ea typeface="Arial"/>
                <a:cs typeface="Arial"/>
                <a:sym typeface="Arial"/>
              </a:rPr>
              <a:t>Raw Tracking data for the Home Team</a:t>
            </a:r>
            <a:endParaRPr sz="1050" b="1" i="1">
              <a:solidFill>
                <a:srgbClr val="000000"/>
              </a:solidFill>
              <a:latin typeface="Arial"/>
              <a:ea typeface="Arial"/>
              <a:cs typeface="Arial"/>
              <a:sym typeface="Arial"/>
            </a:endParaRPr>
          </a:p>
          <a:p>
            <a:pPr marL="1371600" lvl="2" indent="-290274" algn="l" rtl="0">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145,007 rows x 33 columns</a:t>
            </a:r>
            <a:endParaRPr sz="1050">
              <a:solidFill>
                <a:srgbClr val="000000"/>
              </a:solidFill>
              <a:latin typeface="Arial"/>
              <a:ea typeface="Arial"/>
              <a:cs typeface="Arial"/>
              <a:sym typeface="Arial"/>
            </a:endParaRPr>
          </a:p>
          <a:p>
            <a:pPr marL="1371600" lvl="2" indent="-290274" algn="l" rtl="0">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Column Names</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X-coordinate positions for 14 home team players and the ball</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Y-coordinate positions for 14 home team players and the ball</a:t>
            </a:r>
            <a:endParaRPr sz="1050">
              <a:solidFill>
                <a:srgbClr val="000000"/>
              </a:solidFill>
              <a:latin typeface="Arial"/>
              <a:ea typeface="Arial"/>
              <a:cs typeface="Arial"/>
              <a:sym typeface="Arial"/>
            </a:endParaRPr>
          </a:p>
          <a:p>
            <a:pPr marL="914400" lvl="1" indent="-290274" algn="l" rtl="0">
              <a:spcBef>
                <a:spcPts val="0"/>
              </a:spcBef>
              <a:spcAft>
                <a:spcPts val="0"/>
              </a:spcAft>
              <a:buClr>
                <a:srgbClr val="000000"/>
              </a:buClr>
              <a:buSzPct val="100000"/>
              <a:buFont typeface="Arial"/>
              <a:buAutoNum type="alphaLcPeriod" startAt="2"/>
            </a:pPr>
            <a:r>
              <a:rPr lang="en" sz="1050" b="1" i="1">
                <a:solidFill>
                  <a:srgbClr val="000000"/>
                </a:solidFill>
                <a:latin typeface="Arial"/>
                <a:ea typeface="Arial"/>
                <a:cs typeface="Arial"/>
                <a:sym typeface="Arial"/>
              </a:rPr>
              <a:t>Raw Tracking data for the Away Team</a:t>
            </a:r>
            <a:endParaRPr sz="1050" b="1" i="1">
              <a:solidFill>
                <a:srgbClr val="000000"/>
              </a:solidFill>
              <a:latin typeface="Arial"/>
              <a:ea typeface="Arial"/>
              <a:cs typeface="Arial"/>
              <a:sym typeface="Arial"/>
            </a:endParaRPr>
          </a:p>
          <a:p>
            <a:pPr marL="1371600" lvl="2" indent="-290274" algn="l" rtl="0">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145,007 rows x 33 columns</a:t>
            </a:r>
            <a:endParaRPr sz="1050">
              <a:solidFill>
                <a:srgbClr val="000000"/>
              </a:solidFill>
              <a:latin typeface="Arial"/>
              <a:ea typeface="Arial"/>
              <a:cs typeface="Arial"/>
              <a:sym typeface="Arial"/>
            </a:endParaRPr>
          </a:p>
          <a:p>
            <a:pPr marL="1371600" lvl="2" indent="-290274" algn="l" rtl="0">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Column Names</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X-coordinate positions for 14 away team players and the ball</a:t>
            </a:r>
            <a:endParaRPr sz="1050">
              <a:solidFill>
                <a:srgbClr val="000000"/>
              </a:solidFill>
              <a:latin typeface="Arial"/>
              <a:ea typeface="Arial"/>
              <a:cs typeface="Arial"/>
              <a:sym typeface="Arial"/>
            </a:endParaRPr>
          </a:p>
          <a:p>
            <a:pPr marL="1828800" lvl="3" indent="-290274" algn="l" rtl="0">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Y-coordinate positions for 14 away team players and the ball</a:t>
            </a:r>
            <a:endParaRPr sz="105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What can we do with this data?</a:t>
            </a:r>
            <a:endParaRPr/>
          </a:p>
        </p:txBody>
      </p:sp>
      <p:sp>
        <p:nvSpPr>
          <p:cNvPr id="148" name="Google Shape;148;p16"/>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a:bodyPr>
          <a:lstStyle/>
          <a:p>
            <a:pPr marL="0" lvl="0" indent="0" algn="l" rtl="0">
              <a:spcBef>
                <a:spcPts val="0"/>
              </a:spcBef>
              <a:spcAft>
                <a:spcPts val="700"/>
              </a:spcAft>
              <a:buNone/>
            </a:pPr>
            <a:r>
              <a:rPr lang="en" sz="1200" b="1" i="1">
                <a:solidFill>
                  <a:srgbClr val="000000"/>
                </a:solidFill>
                <a:latin typeface="Arial"/>
                <a:ea typeface="Arial"/>
                <a:cs typeface="Arial"/>
                <a:sym typeface="Arial"/>
              </a:rPr>
              <a:t>Spatial Analysis</a:t>
            </a:r>
            <a:endParaRPr sz="1200" b="1" i="1">
              <a:solidFill>
                <a:srgbClr val="000000"/>
              </a:solidFill>
            </a:endParaRPr>
          </a:p>
        </p:txBody>
      </p:sp>
      <p:graphicFrame>
        <p:nvGraphicFramePr>
          <p:cNvPr id="149" name="Google Shape;149;p16"/>
          <p:cNvGraphicFramePr/>
          <p:nvPr/>
        </p:nvGraphicFramePr>
        <p:xfrm>
          <a:off x="952500" y="1891875"/>
          <a:ext cx="3657600" cy="1679825"/>
        </p:xfrm>
        <a:graphic>
          <a:graphicData uri="http://schemas.openxmlformats.org/drawingml/2006/table">
            <a:tbl>
              <a:tblPr>
                <a:noFill/>
                <a:tableStyleId>{6A4D24E8-D0A0-4205-ADD3-2E060E5916D9}</a:tableStyleId>
              </a:tblPr>
              <a:tblGrid>
                <a:gridCol w="1507400">
                  <a:extLst>
                    <a:ext uri="{9D8B030D-6E8A-4147-A177-3AD203B41FA5}">
                      <a16:colId xmlns:a16="http://schemas.microsoft.com/office/drawing/2014/main" val="20000"/>
                    </a:ext>
                  </a:extLst>
                </a:gridCol>
                <a:gridCol w="2150200">
                  <a:extLst>
                    <a:ext uri="{9D8B030D-6E8A-4147-A177-3AD203B41FA5}">
                      <a16:colId xmlns:a16="http://schemas.microsoft.com/office/drawing/2014/main" val="20001"/>
                    </a:ext>
                  </a:extLst>
                </a:gridCol>
              </a:tblGrid>
              <a:tr h="385300">
                <a:tc>
                  <a:txBody>
                    <a:bodyPr/>
                    <a:lstStyle/>
                    <a:p>
                      <a:pPr marL="0" lvl="0" indent="0" algn="l" rtl="0">
                        <a:spcBef>
                          <a:spcPts val="0"/>
                        </a:spcBef>
                        <a:spcAft>
                          <a:spcPts val="0"/>
                        </a:spcAft>
                        <a:buNone/>
                      </a:pPr>
                      <a:r>
                        <a:rPr lang="en" sz="1000" b="1"/>
                        <a:t>Analysis Conducted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b="1"/>
                        <a:t>Data Manipulated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01375">
                <a:tc>
                  <a:txBody>
                    <a:bodyPr/>
                    <a:lstStyle/>
                    <a:p>
                      <a:pPr marL="0" lvl="0" indent="0" algn="l" rtl="0">
                        <a:spcBef>
                          <a:spcPts val="0"/>
                        </a:spcBef>
                        <a:spcAft>
                          <a:spcPts val="0"/>
                        </a:spcAft>
                        <a:buNone/>
                      </a:pPr>
                      <a:r>
                        <a:rPr lang="en" sz="1000" i="1"/>
                        <a:t>Average distance to ball per player</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000"/>
                        <a:t>Created new series to calculate each player's average distance to the ball using X-Y coordinates provided</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493150">
                <a:tc>
                  <a:txBody>
                    <a:bodyPr/>
                    <a:lstStyle/>
                    <a:p>
                      <a:pPr marL="0" lvl="0" indent="0" algn="l" rtl="0">
                        <a:spcBef>
                          <a:spcPts val="0"/>
                        </a:spcBef>
                        <a:spcAft>
                          <a:spcPts val="0"/>
                        </a:spcAft>
                        <a:buNone/>
                      </a:pPr>
                      <a:r>
                        <a:rPr lang="en" sz="1000" i="1"/>
                        <a:t>Average field position per player</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tcPr>
                </a:tc>
                <a:tc>
                  <a:txBody>
                    <a:bodyPr/>
                    <a:lstStyle/>
                    <a:p>
                      <a:pPr marL="0" lvl="0" indent="0" algn="l" rtl="0">
                        <a:spcBef>
                          <a:spcPts val="0"/>
                        </a:spcBef>
                        <a:spcAft>
                          <a:spcPts val="0"/>
                        </a:spcAft>
                        <a:buNone/>
                      </a:pPr>
                      <a:r>
                        <a:rPr lang="en" sz="1000"/>
                        <a:t>Calculated average position per player on X and Y axis</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bl>
          </a:graphicData>
        </a:graphic>
      </p:graphicFrame>
      <p:pic>
        <p:nvPicPr>
          <p:cNvPr id="150" name="Google Shape;150;p16"/>
          <p:cNvPicPr preferRelativeResize="0"/>
          <p:nvPr/>
        </p:nvPicPr>
        <p:blipFill>
          <a:blip r:embed="rId3">
            <a:alphaModFix/>
          </a:blip>
          <a:stretch>
            <a:fillRect/>
          </a:stretch>
        </p:blipFill>
        <p:spPr>
          <a:xfrm>
            <a:off x="5699418" y="3330216"/>
            <a:ext cx="1976050" cy="1533375"/>
          </a:xfrm>
          <a:prstGeom prst="rect">
            <a:avLst/>
          </a:prstGeom>
          <a:noFill/>
          <a:ln>
            <a:noFill/>
          </a:ln>
        </p:spPr>
      </p:pic>
      <p:pic>
        <p:nvPicPr>
          <p:cNvPr id="151" name="Google Shape;151;p16"/>
          <p:cNvPicPr preferRelativeResize="0"/>
          <p:nvPr/>
        </p:nvPicPr>
        <p:blipFill>
          <a:blip r:embed="rId4">
            <a:alphaModFix/>
          </a:blip>
          <a:stretch>
            <a:fillRect/>
          </a:stretch>
        </p:blipFill>
        <p:spPr>
          <a:xfrm>
            <a:off x="5051749" y="1590348"/>
            <a:ext cx="1426464" cy="1675666"/>
          </a:xfrm>
          <a:prstGeom prst="rect">
            <a:avLst/>
          </a:prstGeom>
          <a:noFill/>
          <a:ln>
            <a:noFill/>
          </a:ln>
        </p:spPr>
      </p:pic>
      <p:pic>
        <p:nvPicPr>
          <p:cNvPr id="152" name="Google Shape;152;p16"/>
          <p:cNvPicPr preferRelativeResize="0"/>
          <p:nvPr/>
        </p:nvPicPr>
        <p:blipFill>
          <a:blip r:embed="rId5">
            <a:alphaModFix/>
          </a:blip>
          <a:stretch>
            <a:fillRect/>
          </a:stretch>
        </p:blipFill>
        <p:spPr>
          <a:xfrm>
            <a:off x="6896674" y="1590348"/>
            <a:ext cx="1428175" cy="169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What can we do with this data?</a:t>
            </a:r>
            <a:endParaRPr/>
          </a:p>
        </p:txBody>
      </p:sp>
      <p:sp>
        <p:nvSpPr>
          <p:cNvPr id="158" name="Google Shape;158;p17"/>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a:bodyPr>
          <a:lstStyle/>
          <a:p>
            <a:pPr marL="0" lvl="0" indent="0" algn="l" rtl="0">
              <a:spcBef>
                <a:spcPts val="0"/>
              </a:spcBef>
              <a:spcAft>
                <a:spcPts val="700"/>
              </a:spcAft>
              <a:buNone/>
            </a:pPr>
            <a:r>
              <a:rPr lang="en" sz="1200" b="1" i="1">
                <a:solidFill>
                  <a:srgbClr val="000000"/>
                </a:solidFill>
                <a:latin typeface="Arial"/>
                <a:ea typeface="Arial"/>
                <a:cs typeface="Arial"/>
                <a:sym typeface="Arial"/>
              </a:rPr>
              <a:t>Event Analysis (1/2)</a:t>
            </a:r>
            <a:endParaRPr sz="1200" b="1" i="1">
              <a:solidFill>
                <a:srgbClr val="000000"/>
              </a:solidFill>
            </a:endParaRPr>
          </a:p>
        </p:txBody>
      </p:sp>
      <p:graphicFrame>
        <p:nvGraphicFramePr>
          <p:cNvPr id="159" name="Google Shape;159;p17"/>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extLst>
                    <a:ext uri="{9D8B030D-6E8A-4147-A177-3AD203B41FA5}">
                      <a16:colId xmlns:a16="http://schemas.microsoft.com/office/drawing/2014/main" val="20000"/>
                    </a:ext>
                  </a:extLst>
                </a:gridCol>
                <a:gridCol w="2150200">
                  <a:extLst>
                    <a:ext uri="{9D8B030D-6E8A-4147-A177-3AD203B41FA5}">
                      <a16:colId xmlns:a16="http://schemas.microsoft.com/office/drawing/2014/main" val="20001"/>
                    </a:ext>
                  </a:extLst>
                </a:gridCol>
              </a:tblGrid>
              <a:tr h="385300">
                <a:tc>
                  <a:txBody>
                    <a:bodyPr/>
                    <a:lstStyle/>
                    <a:p>
                      <a:pPr marL="0" lvl="0" indent="0" algn="l" rtl="0">
                        <a:spcBef>
                          <a:spcPts val="0"/>
                        </a:spcBef>
                        <a:spcAft>
                          <a:spcPts val="0"/>
                        </a:spcAft>
                        <a:buNone/>
                      </a:pPr>
                      <a:r>
                        <a:rPr lang="en" sz="1000" b="1"/>
                        <a:t>Analysis Conducted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b="1"/>
                        <a:t>Data Manipulated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4700">
                <a:tc>
                  <a:txBody>
                    <a:bodyPr/>
                    <a:lstStyle/>
                    <a:p>
                      <a:pPr marL="0" lvl="0" indent="0" algn="l" rtl="0">
                        <a:spcBef>
                          <a:spcPts val="0"/>
                        </a:spcBef>
                        <a:spcAft>
                          <a:spcPts val="0"/>
                        </a:spcAft>
                        <a:buNone/>
                      </a:pPr>
                      <a:r>
                        <a:rPr lang="en" sz="1000" i="1"/>
                        <a:t>Average distance run per team per half</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Created new series to calculate distance "Z" from (x1,y1) to (x2,y2)</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93150">
                <a:tc>
                  <a:txBody>
                    <a:bodyPr/>
                    <a:lstStyle/>
                    <a:p>
                      <a:pPr marL="0" lvl="0" indent="0" algn="l" rtl="0">
                        <a:spcBef>
                          <a:spcPts val="0"/>
                        </a:spcBef>
                        <a:spcAft>
                          <a:spcPts val="0"/>
                        </a:spcAft>
                        <a:buNone/>
                      </a:pPr>
                      <a:r>
                        <a:rPr lang="en" sz="1000" i="1"/>
                        <a:t>Average time ball held per team per half (per event)</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Created new series to calculate difference between End Time and Start Time to determine amount of possession</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93150">
                <a:tc>
                  <a:txBody>
                    <a:bodyPr/>
                    <a:lstStyle/>
                    <a:p>
                      <a:pPr marL="0" lvl="0" indent="0" algn="l" rtl="0">
                        <a:spcBef>
                          <a:spcPts val="0"/>
                        </a:spcBef>
                        <a:spcAft>
                          <a:spcPts val="0"/>
                        </a:spcAft>
                        <a:buNone/>
                      </a:pPr>
                      <a:r>
                        <a:rPr lang="en" sz="1000" i="1"/>
                        <a:t>Average amount of time ball held by each player (per event)</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Grouped and summed data to determine amount of time each player possessed the ball during game events</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3150">
                <a:tc>
                  <a:txBody>
                    <a:bodyPr/>
                    <a:lstStyle/>
                    <a:p>
                      <a:pPr marL="0" lvl="0" indent="0" algn="l" rtl="0">
                        <a:spcBef>
                          <a:spcPts val="0"/>
                        </a:spcBef>
                        <a:spcAft>
                          <a:spcPts val="0"/>
                        </a:spcAft>
                        <a:buNone/>
                      </a:pPr>
                      <a:r>
                        <a:rPr lang="en" sz="1000" i="1"/>
                        <a:t>Number of passes per player</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Counted number of pass events per player per team</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160" name="Google Shape;160;p17"/>
          <p:cNvPicPr preferRelativeResize="0"/>
          <p:nvPr/>
        </p:nvPicPr>
        <p:blipFill>
          <a:blip r:embed="rId3">
            <a:alphaModFix/>
          </a:blip>
          <a:stretch>
            <a:fillRect/>
          </a:stretch>
        </p:blipFill>
        <p:spPr>
          <a:xfrm>
            <a:off x="5343577" y="3266993"/>
            <a:ext cx="1414145" cy="1430769"/>
          </a:xfrm>
          <a:prstGeom prst="rect">
            <a:avLst/>
          </a:prstGeom>
          <a:noFill/>
          <a:ln>
            <a:noFill/>
          </a:ln>
        </p:spPr>
      </p:pic>
      <p:grpSp>
        <p:nvGrpSpPr>
          <p:cNvPr id="161" name="Google Shape;161;p17"/>
          <p:cNvGrpSpPr/>
          <p:nvPr/>
        </p:nvGrpSpPr>
        <p:grpSpPr>
          <a:xfrm>
            <a:off x="4885735" y="1845229"/>
            <a:ext cx="2496414" cy="1120274"/>
            <a:chOff x="5209852" y="1845200"/>
            <a:chExt cx="2950146" cy="1345997"/>
          </a:xfrm>
        </p:grpSpPr>
        <p:pic>
          <p:nvPicPr>
            <p:cNvPr id="162" name="Google Shape;162;p17"/>
            <p:cNvPicPr preferRelativeResize="0"/>
            <p:nvPr/>
          </p:nvPicPr>
          <p:blipFill>
            <a:blip r:embed="rId4">
              <a:alphaModFix/>
            </a:blip>
            <a:stretch>
              <a:fillRect/>
            </a:stretch>
          </p:blipFill>
          <p:spPr>
            <a:xfrm>
              <a:off x="6717395" y="1845200"/>
              <a:ext cx="1442603" cy="1345984"/>
            </a:xfrm>
            <a:prstGeom prst="rect">
              <a:avLst/>
            </a:prstGeom>
            <a:noFill/>
            <a:ln>
              <a:noFill/>
            </a:ln>
          </p:spPr>
        </p:pic>
        <p:pic>
          <p:nvPicPr>
            <p:cNvPr id="163" name="Google Shape;163;p17"/>
            <p:cNvPicPr preferRelativeResize="0"/>
            <p:nvPr/>
          </p:nvPicPr>
          <p:blipFill>
            <a:blip r:embed="rId5">
              <a:alphaModFix/>
            </a:blip>
            <a:stretch>
              <a:fillRect/>
            </a:stretch>
          </p:blipFill>
          <p:spPr>
            <a:xfrm>
              <a:off x="5209852" y="1845213"/>
              <a:ext cx="1466514" cy="1345984"/>
            </a:xfrm>
            <a:prstGeom prst="rect">
              <a:avLst/>
            </a:prstGeom>
            <a:noFill/>
            <a:ln>
              <a:noFill/>
            </a:ln>
          </p:spPr>
        </p:pic>
      </p:grpSp>
      <p:pic>
        <p:nvPicPr>
          <p:cNvPr id="164" name="Google Shape;164;p17"/>
          <p:cNvPicPr preferRelativeResize="0"/>
          <p:nvPr/>
        </p:nvPicPr>
        <p:blipFill>
          <a:blip r:embed="rId6">
            <a:alphaModFix/>
          </a:blip>
          <a:stretch>
            <a:fillRect/>
          </a:stretch>
        </p:blipFill>
        <p:spPr>
          <a:xfrm>
            <a:off x="7404825" y="1891875"/>
            <a:ext cx="1353312" cy="1053527"/>
          </a:xfrm>
          <a:prstGeom prst="rect">
            <a:avLst/>
          </a:prstGeom>
          <a:noFill/>
          <a:ln>
            <a:noFill/>
          </a:ln>
        </p:spPr>
      </p:pic>
      <p:sp>
        <p:nvSpPr>
          <p:cNvPr id="165" name="Google Shape;165;p17"/>
          <p:cNvSpPr/>
          <p:nvPr/>
        </p:nvSpPr>
        <p:spPr>
          <a:xfrm>
            <a:off x="4823525" y="1747925"/>
            <a:ext cx="3983100" cy="1294200"/>
          </a:xfrm>
          <a:prstGeom prst="roundRect">
            <a:avLst>
              <a:gd name="adj" fmla="val 16667"/>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66" name="Google Shape;166;p17"/>
          <p:cNvPicPr preferRelativeResize="0"/>
          <p:nvPr/>
        </p:nvPicPr>
        <p:blipFill>
          <a:blip r:embed="rId7">
            <a:alphaModFix/>
          </a:blip>
          <a:stretch>
            <a:fillRect/>
          </a:stretch>
        </p:blipFill>
        <p:spPr>
          <a:xfrm>
            <a:off x="6933649" y="3233199"/>
            <a:ext cx="1417320" cy="14645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What can we do with this data?</a:t>
            </a:r>
            <a:endParaRPr/>
          </a:p>
        </p:txBody>
      </p:sp>
      <p:sp>
        <p:nvSpPr>
          <p:cNvPr id="172" name="Google Shape;172;p18"/>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a:bodyPr>
          <a:lstStyle/>
          <a:p>
            <a:pPr marL="0" lvl="0" indent="0" algn="l" rtl="0">
              <a:spcBef>
                <a:spcPts val="0"/>
              </a:spcBef>
              <a:spcAft>
                <a:spcPts val="700"/>
              </a:spcAft>
              <a:buNone/>
            </a:pPr>
            <a:r>
              <a:rPr lang="en" sz="1200" b="1" i="1">
                <a:solidFill>
                  <a:srgbClr val="000000"/>
                </a:solidFill>
                <a:latin typeface="Arial"/>
                <a:ea typeface="Arial"/>
                <a:cs typeface="Arial"/>
                <a:sym typeface="Arial"/>
              </a:rPr>
              <a:t>Event Analysis (2/2)</a:t>
            </a:r>
            <a:endParaRPr sz="1200" b="1" i="1">
              <a:solidFill>
                <a:srgbClr val="000000"/>
              </a:solidFill>
            </a:endParaRPr>
          </a:p>
        </p:txBody>
      </p:sp>
      <p:graphicFrame>
        <p:nvGraphicFramePr>
          <p:cNvPr id="173" name="Google Shape;173;p18"/>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extLst>
                    <a:ext uri="{9D8B030D-6E8A-4147-A177-3AD203B41FA5}">
                      <a16:colId xmlns:a16="http://schemas.microsoft.com/office/drawing/2014/main" val="20000"/>
                    </a:ext>
                  </a:extLst>
                </a:gridCol>
                <a:gridCol w="2150200">
                  <a:extLst>
                    <a:ext uri="{9D8B030D-6E8A-4147-A177-3AD203B41FA5}">
                      <a16:colId xmlns:a16="http://schemas.microsoft.com/office/drawing/2014/main" val="20001"/>
                    </a:ext>
                  </a:extLst>
                </a:gridCol>
              </a:tblGrid>
              <a:tr h="385300">
                <a:tc>
                  <a:txBody>
                    <a:bodyPr/>
                    <a:lstStyle/>
                    <a:p>
                      <a:pPr marL="0" lvl="0" indent="0" algn="l" rtl="0">
                        <a:spcBef>
                          <a:spcPts val="0"/>
                        </a:spcBef>
                        <a:spcAft>
                          <a:spcPts val="0"/>
                        </a:spcAft>
                        <a:buNone/>
                      </a:pPr>
                      <a:r>
                        <a:rPr lang="en" sz="1000" b="1"/>
                        <a:t>Analysis Conducted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b="1"/>
                        <a:t>Data Manipulated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4700">
                <a:tc>
                  <a:txBody>
                    <a:bodyPr/>
                    <a:lstStyle/>
                    <a:p>
                      <a:pPr marL="0" lvl="0" indent="0" algn="l" rtl="0">
                        <a:spcBef>
                          <a:spcPts val="0"/>
                        </a:spcBef>
                        <a:spcAft>
                          <a:spcPts val="0"/>
                        </a:spcAft>
                        <a:buNone/>
                      </a:pPr>
                      <a:r>
                        <a:rPr lang="en" sz="1000" i="1"/>
                        <a:t>Average distance per shot (goal, on-target, off-target)</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000"/>
                        <a:t>Filtered and grouped data to compare success rate per average distance of shot</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493150">
                <a:tc>
                  <a:txBody>
                    <a:bodyPr/>
                    <a:lstStyle/>
                    <a:p>
                      <a:pPr marL="0" lvl="0" indent="0" algn="l" rtl="0">
                        <a:spcBef>
                          <a:spcPts val="0"/>
                        </a:spcBef>
                        <a:spcAft>
                          <a:spcPts val="0"/>
                        </a:spcAft>
                        <a:buNone/>
                      </a:pPr>
                      <a:r>
                        <a:rPr lang="en" sz="1000" i="1"/>
                        <a:t>Average success rate by player and team</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Classified events and player contribution into success, fail, or neutral based on the outcome; this helped chart a post-game picture of individual player and team performance</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74" name="Google Shape;174;p18"/>
          <p:cNvPicPr preferRelativeResize="0"/>
          <p:nvPr/>
        </p:nvPicPr>
        <p:blipFill>
          <a:blip r:embed="rId3">
            <a:alphaModFix/>
          </a:blip>
          <a:stretch>
            <a:fillRect/>
          </a:stretch>
        </p:blipFill>
        <p:spPr>
          <a:xfrm>
            <a:off x="4736595" y="3066050"/>
            <a:ext cx="2148840" cy="1616302"/>
          </a:xfrm>
          <a:prstGeom prst="rect">
            <a:avLst/>
          </a:prstGeom>
          <a:noFill/>
          <a:ln>
            <a:noFill/>
          </a:ln>
        </p:spPr>
      </p:pic>
      <p:pic>
        <p:nvPicPr>
          <p:cNvPr id="175" name="Google Shape;175;p18"/>
          <p:cNvPicPr preferRelativeResize="0"/>
          <p:nvPr/>
        </p:nvPicPr>
        <p:blipFill>
          <a:blip r:embed="rId4">
            <a:alphaModFix/>
          </a:blip>
          <a:stretch>
            <a:fillRect/>
          </a:stretch>
        </p:blipFill>
        <p:spPr>
          <a:xfrm>
            <a:off x="6790567" y="2317806"/>
            <a:ext cx="1796834" cy="1347625"/>
          </a:xfrm>
          <a:prstGeom prst="rect">
            <a:avLst/>
          </a:prstGeom>
          <a:noFill/>
          <a:ln>
            <a:noFill/>
          </a:ln>
        </p:spPr>
      </p:pic>
      <p:pic>
        <p:nvPicPr>
          <p:cNvPr id="176" name="Google Shape;176;p18"/>
          <p:cNvPicPr preferRelativeResize="0"/>
          <p:nvPr/>
        </p:nvPicPr>
        <p:blipFill>
          <a:blip r:embed="rId5">
            <a:alphaModFix/>
          </a:blip>
          <a:stretch>
            <a:fillRect/>
          </a:stretch>
        </p:blipFill>
        <p:spPr>
          <a:xfrm>
            <a:off x="4736595" y="1486415"/>
            <a:ext cx="2150055" cy="14307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What can we do with this data?</a:t>
            </a:r>
            <a:endParaRPr/>
          </a:p>
        </p:txBody>
      </p:sp>
      <p:sp>
        <p:nvSpPr>
          <p:cNvPr id="182" name="Google Shape;182;p19"/>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a:bodyPr>
          <a:lstStyle/>
          <a:p>
            <a:pPr marL="0" lvl="0" indent="0" algn="l" rtl="0">
              <a:spcBef>
                <a:spcPts val="0"/>
              </a:spcBef>
              <a:spcAft>
                <a:spcPts val="700"/>
              </a:spcAft>
              <a:buNone/>
            </a:pPr>
            <a:r>
              <a:rPr lang="en" sz="1200" b="1" i="1">
                <a:solidFill>
                  <a:srgbClr val="000000"/>
                </a:solidFill>
                <a:latin typeface="Arial"/>
                <a:ea typeface="Arial"/>
                <a:cs typeface="Arial"/>
                <a:sym typeface="Arial"/>
              </a:rPr>
              <a:t>Temporal Analysis</a:t>
            </a:r>
            <a:endParaRPr sz="1200" b="1" i="1">
              <a:solidFill>
                <a:srgbClr val="000000"/>
              </a:solidFill>
            </a:endParaRPr>
          </a:p>
        </p:txBody>
      </p:sp>
      <p:graphicFrame>
        <p:nvGraphicFramePr>
          <p:cNvPr id="183" name="Google Shape;183;p19"/>
          <p:cNvGraphicFramePr/>
          <p:nvPr/>
        </p:nvGraphicFramePr>
        <p:xfrm>
          <a:off x="952500" y="1891875"/>
          <a:ext cx="3657600" cy="2915050"/>
        </p:xfrm>
        <a:graphic>
          <a:graphicData uri="http://schemas.openxmlformats.org/drawingml/2006/table">
            <a:tbl>
              <a:tblPr>
                <a:noFill/>
                <a:tableStyleId>{6A4D24E8-D0A0-4205-ADD3-2E060E5916D9}</a:tableStyleId>
              </a:tblPr>
              <a:tblGrid>
                <a:gridCol w="1507400">
                  <a:extLst>
                    <a:ext uri="{9D8B030D-6E8A-4147-A177-3AD203B41FA5}">
                      <a16:colId xmlns:a16="http://schemas.microsoft.com/office/drawing/2014/main" val="20000"/>
                    </a:ext>
                  </a:extLst>
                </a:gridCol>
                <a:gridCol w="2150200">
                  <a:extLst>
                    <a:ext uri="{9D8B030D-6E8A-4147-A177-3AD203B41FA5}">
                      <a16:colId xmlns:a16="http://schemas.microsoft.com/office/drawing/2014/main" val="20001"/>
                    </a:ext>
                  </a:extLst>
                </a:gridCol>
              </a:tblGrid>
              <a:tr h="385300">
                <a:tc>
                  <a:txBody>
                    <a:bodyPr/>
                    <a:lstStyle/>
                    <a:p>
                      <a:pPr marL="0" lvl="0" indent="0" algn="l" rtl="0">
                        <a:spcBef>
                          <a:spcPts val="0"/>
                        </a:spcBef>
                        <a:spcAft>
                          <a:spcPts val="0"/>
                        </a:spcAft>
                        <a:buNone/>
                      </a:pPr>
                      <a:r>
                        <a:rPr lang="en" sz="1000" b="1"/>
                        <a:t>Analysis Conducted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b="1"/>
                        <a:t>Data Manipulated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4700">
                <a:tc>
                  <a:txBody>
                    <a:bodyPr/>
                    <a:lstStyle/>
                    <a:p>
                      <a:pPr marL="0" lvl="0" indent="0" algn="l" rtl="0">
                        <a:spcBef>
                          <a:spcPts val="0"/>
                        </a:spcBef>
                        <a:spcAft>
                          <a:spcPts val="0"/>
                        </a:spcAft>
                        <a:buNone/>
                      </a:pPr>
                      <a:r>
                        <a:rPr lang="en" sz="1000" i="1"/>
                        <a:t>Team success rate trend over time</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000"/>
                        <a:t>Sketched out the average success rate of both teams over time as a measure of stamina over the course of the game</a:t>
                      </a:r>
                      <a:endParaRPr sz="1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493150">
                <a:tc>
                  <a:txBody>
                    <a:bodyPr/>
                    <a:lstStyle/>
                    <a:p>
                      <a:pPr marL="0" lvl="0" indent="0" algn="l" rtl="0">
                        <a:spcBef>
                          <a:spcPts val="0"/>
                        </a:spcBef>
                        <a:spcAft>
                          <a:spcPts val="0"/>
                        </a:spcAft>
                        <a:buNone/>
                      </a:pPr>
                      <a:r>
                        <a:rPr lang="en" sz="1000" i="1"/>
                        <a:t>Ball position throughout match</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dirty="0"/>
                        <a:t>As we can see that both teams had the ball on each other half almost equally, but the home team spent more time</a:t>
                      </a:r>
                      <a:endParaRPr sz="10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5300">
                <a:tc>
                  <a:txBody>
                    <a:bodyPr/>
                    <a:lstStyle/>
                    <a:p>
                      <a:pPr marL="0" lvl="0" indent="0" algn="l" rtl="0">
                        <a:spcBef>
                          <a:spcPts val="0"/>
                        </a:spcBef>
                        <a:spcAft>
                          <a:spcPts val="0"/>
                        </a:spcAft>
                        <a:buNone/>
                      </a:pPr>
                      <a:r>
                        <a:rPr lang="en" sz="1000" i="1"/>
                        <a:t>Player speed start vs. end game</a:t>
                      </a:r>
                      <a:endParaRPr sz="1000"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dirty="0"/>
                        <a:t>As you can see, here we compare 4 players performance at the start of the match vs the end of the match, Its pro level match as we dont see a noticeable difference </a:t>
                      </a:r>
                      <a:endParaRPr sz="10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84" name="Google Shape;184;p19"/>
          <p:cNvPicPr preferRelativeResize="0"/>
          <p:nvPr/>
        </p:nvPicPr>
        <p:blipFill rotWithShape="1">
          <a:blip r:embed="rId3">
            <a:alphaModFix/>
          </a:blip>
          <a:srcRect l="6740" t="6123" r="9006" b="4614"/>
          <a:stretch/>
        </p:blipFill>
        <p:spPr>
          <a:xfrm>
            <a:off x="4747125" y="1921963"/>
            <a:ext cx="2453274" cy="1299575"/>
          </a:xfrm>
          <a:prstGeom prst="rect">
            <a:avLst/>
          </a:prstGeom>
          <a:noFill/>
          <a:ln>
            <a:noFill/>
          </a:ln>
        </p:spPr>
      </p:pic>
      <p:pic>
        <p:nvPicPr>
          <p:cNvPr id="185" name="Google Shape;185;p19"/>
          <p:cNvPicPr preferRelativeResize="0"/>
          <p:nvPr/>
        </p:nvPicPr>
        <p:blipFill>
          <a:blip r:embed="rId4">
            <a:alphaModFix/>
          </a:blip>
          <a:stretch>
            <a:fillRect/>
          </a:stretch>
        </p:blipFill>
        <p:spPr>
          <a:xfrm>
            <a:off x="7286875" y="1995950"/>
            <a:ext cx="1524425" cy="1151600"/>
          </a:xfrm>
          <a:prstGeom prst="rect">
            <a:avLst/>
          </a:prstGeom>
          <a:noFill/>
          <a:ln>
            <a:noFill/>
          </a:ln>
        </p:spPr>
      </p:pic>
      <p:pic>
        <p:nvPicPr>
          <p:cNvPr id="186" name="Google Shape;186;p19"/>
          <p:cNvPicPr preferRelativeResize="0"/>
          <p:nvPr/>
        </p:nvPicPr>
        <p:blipFill>
          <a:blip r:embed="rId5">
            <a:alphaModFix/>
          </a:blip>
          <a:stretch>
            <a:fillRect/>
          </a:stretch>
        </p:blipFill>
        <p:spPr>
          <a:xfrm>
            <a:off x="4995450" y="3374751"/>
            <a:ext cx="1658209" cy="1272610"/>
          </a:xfrm>
          <a:prstGeom prst="rect">
            <a:avLst/>
          </a:prstGeom>
          <a:noFill/>
          <a:ln>
            <a:noFill/>
          </a:ln>
        </p:spPr>
      </p:pic>
      <p:pic>
        <p:nvPicPr>
          <p:cNvPr id="187" name="Google Shape;187;p19"/>
          <p:cNvPicPr preferRelativeResize="0"/>
          <p:nvPr/>
        </p:nvPicPr>
        <p:blipFill>
          <a:blip r:embed="rId6">
            <a:alphaModFix/>
          </a:blip>
          <a:stretch>
            <a:fillRect/>
          </a:stretch>
        </p:blipFill>
        <p:spPr>
          <a:xfrm>
            <a:off x="6869078" y="3374751"/>
            <a:ext cx="1658209" cy="12726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What can we do with this data?</a:t>
            </a:r>
            <a:endParaRPr/>
          </a:p>
        </p:txBody>
      </p:sp>
      <p:sp>
        <p:nvSpPr>
          <p:cNvPr id="193" name="Google Shape;193;p20"/>
          <p:cNvSpPr txBox="1">
            <a:spLocks noGrp="1"/>
          </p:cNvSpPr>
          <p:nvPr>
            <p:ph type="body" idx="1"/>
          </p:nvPr>
        </p:nvSpPr>
        <p:spPr>
          <a:xfrm>
            <a:off x="819150" y="1544825"/>
            <a:ext cx="7505700" cy="2893800"/>
          </a:xfrm>
          <a:prstGeom prst="rect">
            <a:avLst/>
          </a:prstGeom>
        </p:spPr>
        <p:txBody>
          <a:bodyPr spcFirstLastPara="1" wrap="square" lIns="91425" tIns="91425" rIns="91425" bIns="91425" anchor="t" anchorCtr="0">
            <a:normAutofit/>
          </a:bodyPr>
          <a:lstStyle/>
          <a:p>
            <a:pPr marL="0" marR="0" lvl="0" indent="0" algn="l" rtl="0">
              <a:spcBef>
                <a:spcPts val="0"/>
              </a:spcBef>
              <a:spcAft>
                <a:spcPts val="700"/>
              </a:spcAft>
              <a:buNone/>
            </a:pPr>
            <a:r>
              <a:rPr lang="en" sz="1200" b="1" i="1">
                <a:solidFill>
                  <a:srgbClr val="000000"/>
                </a:solidFill>
                <a:latin typeface="Arial"/>
                <a:ea typeface="Arial"/>
                <a:cs typeface="Arial"/>
                <a:sym typeface="Arial"/>
              </a:rPr>
              <a:t>Visual Analysis</a:t>
            </a:r>
            <a:endParaRPr sz="1200" b="1" i="1">
              <a:solidFill>
                <a:srgbClr val="000000"/>
              </a:solidFill>
            </a:endParaRPr>
          </a:p>
        </p:txBody>
      </p:sp>
      <p:graphicFrame>
        <p:nvGraphicFramePr>
          <p:cNvPr id="194" name="Google Shape;194;p20"/>
          <p:cNvGraphicFramePr/>
          <p:nvPr>
            <p:extLst>
              <p:ext uri="{D42A27DB-BD31-4B8C-83A1-F6EECF244321}">
                <p14:modId xmlns:p14="http://schemas.microsoft.com/office/powerpoint/2010/main" val="228694930"/>
              </p:ext>
            </p:extLst>
          </p:nvPr>
        </p:nvGraphicFramePr>
        <p:xfrm>
          <a:off x="952500" y="1891875"/>
          <a:ext cx="3657600" cy="2653250"/>
        </p:xfrm>
        <a:graphic>
          <a:graphicData uri="http://schemas.openxmlformats.org/drawingml/2006/table">
            <a:tbl>
              <a:tblPr>
                <a:noFill/>
                <a:tableStyleId>{6A4D24E8-D0A0-4205-ADD3-2E060E5916D9}</a:tableStyleId>
              </a:tblPr>
              <a:tblGrid>
                <a:gridCol w="1507400">
                  <a:extLst>
                    <a:ext uri="{9D8B030D-6E8A-4147-A177-3AD203B41FA5}">
                      <a16:colId xmlns:a16="http://schemas.microsoft.com/office/drawing/2014/main" val="20000"/>
                    </a:ext>
                  </a:extLst>
                </a:gridCol>
                <a:gridCol w="2150200">
                  <a:extLst>
                    <a:ext uri="{9D8B030D-6E8A-4147-A177-3AD203B41FA5}">
                      <a16:colId xmlns:a16="http://schemas.microsoft.com/office/drawing/2014/main" val="20001"/>
                    </a:ext>
                  </a:extLst>
                </a:gridCol>
              </a:tblGrid>
              <a:tr h="385300">
                <a:tc>
                  <a:txBody>
                    <a:bodyPr/>
                    <a:lstStyle/>
                    <a:p>
                      <a:pPr marL="0" lvl="0" indent="0" algn="l" rtl="0">
                        <a:spcBef>
                          <a:spcPts val="0"/>
                        </a:spcBef>
                        <a:spcAft>
                          <a:spcPts val="0"/>
                        </a:spcAft>
                        <a:buNone/>
                      </a:pPr>
                      <a:r>
                        <a:rPr lang="en" sz="1000" b="1"/>
                        <a:t>Analysis Conducted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b="1"/>
                        <a:t>Data Manipulated</a:t>
                      </a:r>
                      <a:endParaRPr sz="10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4700">
                <a:tc>
                  <a:txBody>
                    <a:bodyPr/>
                    <a:lstStyle/>
                    <a:p>
                      <a:pPr marL="0" lvl="0" indent="0" algn="l" rtl="0">
                        <a:spcBef>
                          <a:spcPts val="0"/>
                        </a:spcBef>
                        <a:spcAft>
                          <a:spcPts val="0"/>
                        </a:spcAft>
                        <a:buNone/>
                      </a:pPr>
                      <a:r>
                        <a:rPr lang="en" sz="1000" i="1" dirty="0"/>
                        <a:t>Plot passes and goals</a:t>
                      </a:r>
                      <a:endParaRPr sz="1000" i="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sz="1000" dirty="0"/>
                        <a:t>Break down event types, filter on goals, find passes leading to goal</a:t>
                      </a:r>
                      <a:endParaRPr sz="10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493150">
                <a:tc>
                  <a:txBody>
                    <a:bodyPr/>
                    <a:lstStyle/>
                    <a:p>
                      <a:pPr marL="0" lvl="0" indent="0" algn="l" rtl="0">
                        <a:spcBef>
                          <a:spcPts val="0"/>
                        </a:spcBef>
                        <a:spcAft>
                          <a:spcPts val="0"/>
                        </a:spcAft>
                        <a:buNone/>
                      </a:pPr>
                      <a:r>
                        <a:rPr lang="en" sz="1000" i="1" dirty="0"/>
                        <a:t>Summarize player performance</a:t>
                      </a:r>
                      <a:endParaRPr sz="1000" i="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dirty="0"/>
                        <a:t>Calculate max speed, acceleration, and distance covered</a:t>
                      </a:r>
                      <a:endParaRPr sz="10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5300">
                <a:tc>
                  <a:txBody>
                    <a:bodyPr/>
                    <a:lstStyle/>
                    <a:p>
                      <a:pPr marL="0" lvl="0" indent="0" algn="l" rtl="0">
                        <a:spcBef>
                          <a:spcPts val="0"/>
                        </a:spcBef>
                        <a:spcAft>
                          <a:spcPts val="0"/>
                        </a:spcAft>
                        <a:buNone/>
                      </a:pPr>
                      <a:r>
                        <a:rPr lang="en" sz="1000" i="1" dirty="0"/>
                        <a:t>Video of time series</a:t>
                      </a:r>
                      <a:endParaRPr sz="1000" i="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dirty="0"/>
                        <a:t>Convert location coordinates to field and map to time frames</a:t>
                      </a:r>
                      <a:endParaRPr sz="10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5300">
                <a:tc>
                  <a:txBody>
                    <a:bodyPr/>
                    <a:lstStyle/>
                    <a:p>
                      <a:pPr marL="0" lvl="0" indent="0" algn="l" rtl="0">
                        <a:spcBef>
                          <a:spcPts val="0"/>
                        </a:spcBef>
                        <a:spcAft>
                          <a:spcPts val="0"/>
                        </a:spcAft>
                        <a:buNone/>
                      </a:pPr>
                      <a:r>
                        <a:rPr lang="en" sz="1000" i="1" dirty="0"/>
                        <a:t>Pitch control and risky passes</a:t>
                      </a:r>
                      <a:endParaRPr sz="1000" i="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000" dirty="0"/>
                        <a:t>Calculate duration for ball to arrive and duration for player to arrive -&gt; probability each team will control ball when it arrives</a:t>
                      </a:r>
                      <a:endParaRPr sz="10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5" name="Google Shape;195;p20" title="home_goal_1.mp4">
            <a:hlinkClick r:id="rId3"/>
          </p:cNvPr>
          <p:cNvPicPr preferRelativeResize="0"/>
          <p:nvPr/>
        </p:nvPicPr>
        <p:blipFill>
          <a:blip r:embed="rId4">
            <a:alphaModFix/>
          </a:blip>
          <a:stretch>
            <a:fillRect/>
          </a:stretch>
        </p:blipFill>
        <p:spPr>
          <a:xfrm>
            <a:off x="4774275" y="1544847"/>
            <a:ext cx="1082788" cy="812101"/>
          </a:xfrm>
          <a:prstGeom prst="rect">
            <a:avLst/>
          </a:prstGeom>
          <a:noFill/>
          <a:ln>
            <a:noFill/>
          </a:ln>
        </p:spPr>
      </p:pic>
      <p:pic>
        <p:nvPicPr>
          <p:cNvPr id="196" name="Google Shape;196;p20" title="home_goal_2.mp4">
            <a:hlinkClick r:id="rId5"/>
          </p:cNvPr>
          <p:cNvPicPr preferRelativeResize="0"/>
          <p:nvPr/>
        </p:nvPicPr>
        <p:blipFill>
          <a:blip r:embed="rId4">
            <a:alphaModFix/>
          </a:blip>
          <a:stretch>
            <a:fillRect/>
          </a:stretch>
        </p:blipFill>
        <p:spPr>
          <a:xfrm>
            <a:off x="5998125" y="1544850"/>
            <a:ext cx="1082800" cy="812111"/>
          </a:xfrm>
          <a:prstGeom prst="rect">
            <a:avLst/>
          </a:prstGeom>
          <a:noFill/>
          <a:ln>
            <a:noFill/>
          </a:ln>
        </p:spPr>
      </p:pic>
      <p:pic>
        <p:nvPicPr>
          <p:cNvPr id="197" name="Google Shape;197;p20" title="home_goal_3.mp4">
            <a:hlinkClick r:id="rId6"/>
          </p:cNvPr>
          <p:cNvPicPr preferRelativeResize="0"/>
          <p:nvPr/>
        </p:nvPicPr>
        <p:blipFill>
          <a:blip r:embed="rId4">
            <a:alphaModFix/>
          </a:blip>
          <a:stretch>
            <a:fillRect/>
          </a:stretch>
        </p:blipFill>
        <p:spPr>
          <a:xfrm>
            <a:off x="7221975" y="1544848"/>
            <a:ext cx="1082800" cy="812090"/>
          </a:xfrm>
          <a:prstGeom prst="rect">
            <a:avLst/>
          </a:prstGeom>
          <a:noFill/>
          <a:ln>
            <a:noFill/>
          </a:ln>
        </p:spPr>
      </p:pic>
      <p:pic>
        <p:nvPicPr>
          <p:cNvPr id="198" name="Google Shape;198;p20"/>
          <p:cNvPicPr preferRelativeResize="0"/>
          <p:nvPr/>
        </p:nvPicPr>
        <p:blipFill>
          <a:blip r:embed="rId7">
            <a:alphaModFix/>
          </a:blip>
          <a:stretch>
            <a:fillRect/>
          </a:stretch>
        </p:blipFill>
        <p:spPr>
          <a:xfrm>
            <a:off x="4774275" y="2510225"/>
            <a:ext cx="3550575" cy="2367040"/>
          </a:xfrm>
          <a:prstGeom prst="rect">
            <a:avLst/>
          </a:prstGeom>
          <a:noFill/>
          <a:ln>
            <a:noFill/>
          </a:ln>
        </p:spPr>
      </p:pic>
      <p:pic>
        <p:nvPicPr>
          <p:cNvPr id="199" name="Google Shape;199;p20"/>
          <p:cNvPicPr preferRelativeResize="0"/>
          <p:nvPr/>
        </p:nvPicPr>
        <p:blipFill>
          <a:blip r:embed="rId8">
            <a:alphaModFix/>
          </a:blip>
          <a:stretch>
            <a:fillRect/>
          </a:stretch>
        </p:blipFill>
        <p:spPr>
          <a:xfrm>
            <a:off x="4774275" y="2510225"/>
            <a:ext cx="3550575" cy="2367040"/>
          </a:xfrm>
          <a:prstGeom prst="rect">
            <a:avLst/>
          </a:prstGeom>
          <a:noFill/>
          <a:ln>
            <a:noFill/>
          </a:ln>
        </p:spPr>
      </p:pic>
      <p:pic>
        <p:nvPicPr>
          <p:cNvPr id="200" name="Google Shape;200;p20"/>
          <p:cNvPicPr preferRelativeResize="0"/>
          <p:nvPr/>
        </p:nvPicPr>
        <p:blipFill>
          <a:blip r:embed="rId9">
            <a:alphaModFix/>
          </a:blip>
          <a:stretch>
            <a:fillRect/>
          </a:stretch>
        </p:blipFill>
        <p:spPr>
          <a:xfrm>
            <a:off x="4774275" y="2510225"/>
            <a:ext cx="3550575" cy="2367040"/>
          </a:xfrm>
          <a:prstGeom prst="rect">
            <a:avLst/>
          </a:prstGeom>
          <a:noFill/>
          <a:ln>
            <a:noFill/>
          </a:ln>
        </p:spPr>
      </p:pic>
      <p:pic>
        <p:nvPicPr>
          <p:cNvPr id="201" name="Google Shape;201;p20"/>
          <p:cNvPicPr preferRelativeResize="0"/>
          <p:nvPr/>
        </p:nvPicPr>
        <p:blipFill>
          <a:blip r:embed="rId10">
            <a:alphaModFix/>
          </a:blip>
          <a:stretch>
            <a:fillRect/>
          </a:stretch>
        </p:blipFill>
        <p:spPr>
          <a:xfrm>
            <a:off x="4774275" y="2510225"/>
            <a:ext cx="3550575" cy="2367040"/>
          </a:xfrm>
          <a:prstGeom prst="rect">
            <a:avLst/>
          </a:prstGeom>
          <a:noFill/>
          <a:ln>
            <a:noFill/>
          </a:ln>
        </p:spPr>
      </p:pic>
      <p:pic>
        <p:nvPicPr>
          <p:cNvPr id="202" name="Google Shape;202;p20"/>
          <p:cNvPicPr preferRelativeResize="0"/>
          <p:nvPr/>
        </p:nvPicPr>
        <p:blipFill>
          <a:blip r:embed="rId11">
            <a:alphaModFix/>
          </a:blip>
          <a:stretch>
            <a:fillRect/>
          </a:stretch>
        </p:blipFill>
        <p:spPr>
          <a:xfrm>
            <a:off x="4774275" y="2510225"/>
            <a:ext cx="3550575" cy="2367040"/>
          </a:xfrm>
          <a:prstGeom prst="rect">
            <a:avLst/>
          </a:prstGeom>
          <a:noFill/>
          <a:ln>
            <a:noFill/>
          </a:ln>
        </p:spPr>
      </p:pic>
      <p:pic>
        <p:nvPicPr>
          <p:cNvPr id="203" name="Google Shape;203;p20"/>
          <p:cNvPicPr preferRelativeResize="0"/>
          <p:nvPr/>
        </p:nvPicPr>
        <p:blipFill>
          <a:blip r:embed="rId12">
            <a:alphaModFix/>
          </a:blip>
          <a:stretch>
            <a:fillRect/>
          </a:stretch>
        </p:blipFill>
        <p:spPr>
          <a:xfrm>
            <a:off x="5146866" y="2641727"/>
            <a:ext cx="2805392" cy="2104037"/>
          </a:xfrm>
          <a:prstGeom prst="rect">
            <a:avLst/>
          </a:prstGeom>
          <a:noFill/>
          <a:ln>
            <a:noFill/>
          </a:ln>
        </p:spPr>
      </p:pic>
      <p:pic>
        <p:nvPicPr>
          <p:cNvPr id="204" name="Google Shape;204;p20"/>
          <p:cNvPicPr preferRelativeResize="0"/>
          <p:nvPr/>
        </p:nvPicPr>
        <p:blipFill>
          <a:blip r:embed="rId13">
            <a:alphaModFix/>
          </a:blip>
          <a:stretch>
            <a:fillRect/>
          </a:stretch>
        </p:blipFill>
        <p:spPr>
          <a:xfrm>
            <a:off x="4774275" y="2510225"/>
            <a:ext cx="3550575" cy="2367040"/>
          </a:xfrm>
          <a:prstGeom prst="rect">
            <a:avLst/>
          </a:prstGeom>
          <a:noFill/>
          <a:ln>
            <a:noFill/>
          </a:ln>
        </p:spPr>
      </p:pic>
      <p:pic>
        <p:nvPicPr>
          <p:cNvPr id="205" name="Google Shape;205;p20"/>
          <p:cNvPicPr preferRelativeResize="0"/>
          <p:nvPr/>
        </p:nvPicPr>
        <p:blipFill>
          <a:blip r:embed="rId14">
            <a:alphaModFix/>
          </a:blip>
          <a:stretch>
            <a:fillRect/>
          </a:stretch>
        </p:blipFill>
        <p:spPr>
          <a:xfrm>
            <a:off x="4774275" y="2510225"/>
            <a:ext cx="3550575" cy="2367040"/>
          </a:xfrm>
          <a:prstGeom prst="rect">
            <a:avLst/>
          </a:prstGeom>
          <a:noFill/>
          <a:ln>
            <a:noFill/>
          </a:ln>
        </p:spPr>
      </p:pic>
      <p:pic>
        <p:nvPicPr>
          <p:cNvPr id="206" name="Google Shape;206;p20"/>
          <p:cNvPicPr preferRelativeResize="0"/>
          <p:nvPr/>
        </p:nvPicPr>
        <p:blipFill>
          <a:blip r:embed="rId15">
            <a:alphaModFix/>
          </a:blip>
          <a:stretch>
            <a:fillRect/>
          </a:stretch>
        </p:blipFill>
        <p:spPr>
          <a:xfrm>
            <a:off x="4774275" y="2510225"/>
            <a:ext cx="3550575" cy="2367040"/>
          </a:xfrm>
          <a:prstGeom prst="rect">
            <a:avLst/>
          </a:prstGeom>
          <a:noFill/>
          <a:ln>
            <a:noFill/>
          </a:ln>
        </p:spPr>
      </p:pic>
      <p:pic>
        <p:nvPicPr>
          <p:cNvPr id="207" name="Google Shape;207;p20"/>
          <p:cNvPicPr preferRelativeResize="0"/>
          <p:nvPr/>
        </p:nvPicPr>
        <p:blipFill>
          <a:blip r:embed="rId16">
            <a:alphaModFix/>
          </a:blip>
          <a:stretch>
            <a:fillRect/>
          </a:stretch>
        </p:blipFill>
        <p:spPr>
          <a:xfrm>
            <a:off x="4774275" y="2510225"/>
            <a:ext cx="3550575" cy="2367040"/>
          </a:xfrm>
          <a:prstGeom prst="rect">
            <a:avLst/>
          </a:prstGeom>
          <a:noFill/>
          <a:ln>
            <a:noFill/>
          </a:ln>
        </p:spPr>
      </p:pic>
      <p:pic>
        <p:nvPicPr>
          <p:cNvPr id="208" name="Google Shape;208;p20"/>
          <p:cNvPicPr preferRelativeResize="0"/>
          <p:nvPr/>
        </p:nvPicPr>
        <p:blipFill>
          <a:blip r:embed="rId17">
            <a:alphaModFix/>
          </a:blip>
          <a:stretch>
            <a:fillRect/>
          </a:stretch>
        </p:blipFill>
        <p:spPr>
          <a:xfrm>
            <a:off x="5146866" y="2641727"/>
            <a:ext cx="2805392" cy="2104037"/>
          </a:xfrm>
          <a:prstGeom prst="rect">
            <a:avLst/>
          </a:prstGeom>
          <a:noFill/>
          <a:ln>
            <a:noFill/>
          </a:ln>
        </p:spPr>
      </p:pic>
      <p:pic>
        <p:nvPicPr>
          <p:cNvPr id="209" name="Google Shape;209;p20"/>
          <p:cNvPicPr preferRelativeResize="0"/>
          <p:nvPr/>
        </p:nvPicPr>
        <p:blipFill>
          <a:blip r:embed="rId18">
            <a:alphaModFix/>
          </a:blip>
          <a:stretch>
            <a:fillRect/>
          </a:stretch>
        </p:blipFill>
        <p:spPr>
          <a:xfrm>
            <a:off x="4774275" y="2510225"/>
            <a:ext cx="3550575" cy="2367040"/>
          </a:xfrm>
          <a:prstGeom prst="rect">
            <a:avLst/>
          </a:prstGeom>
          <a:noFill/>
          <a:ln>
            <a:noFill/>
          </a:ln>
        </p:spPr>
      </p:pic>
      <p:pic>
        <p:nvPicPr>
          <p:cNvPr id="210" name="Google Shape;210;p20"/>
          <p:cNvPicPr preferRelativeResize="0"/>
          <p:nvPr/>
        </p:nvPicPr>
        <p:blipFill>
          <a:blip r:embed="rId19">
            <a:alphaModFix/>
          </a:blip>
          <a:stretch>
            <a:fillRect/>
          </a:stretch>
        </p:blipFill>
        <p:spPr>
          <a:xfrm>
            <a:off x="4774275" y="2510225"/>
            <a:ext cx="3550575" cy="2367040"/>
          </a:xfrm>
          <a:prstGeom prst="rect">
            <a:avLst/>
          </a:prstGeom>
          <a:noFill/>
          <a:ln>
            <a:noFill/>
          </a:ln>
        </p:spPr>
      </p:pic>
      <p:pic>
        <p:nvPicPr>
          <p:cNvPr id="211" name="Google Shape;211;p20"/>
          <p:cNvPicPr preferRelativeResize="0"/>
          <p:nvPr/>
        </p:nvPicPr>
        <p:blipFill>
          <a:blip r:embed="rId20">
            <a:alphaModFix/>
          </a:blip>
          <a:stretch>
            <a:fillRect/>
          </a:stretch>
        </p:blipFill>
        <p:spPr>
          <a:xfrm>
            <a:off x="5146866" y="2641727"/>
            <a:ext cx="2805392" cy="2104037"/>
          </a:xfrm>
          <a:prstGeom prst="rect">
            <a:avLst/>
          </a:prstGeom>
          <a:noFill/>
          <a:ln>
            <a:noFill/>
          </a:ln>
        </p:spPr>
      </p:pic>
      <p:pic>
        <p:nvPicPr>
          <p:cNvPr id="212" name="Google Shape;212;p20"/>
          <p:cNvPicPr preferRelativeResize="0"/>
          <p:nvPr/>
        </p:nvPicPr>
        <p:blipFill>
          <a:blip r:embed="rId21">
            <a:alphaModFix/>
          </a:blip>
          <a:stretch>
            <a:fillRect/>
          </a:stretch>
        </p:blipFill>
        <p:spPr>
          <a:xfrm>
            <a:off x="4774275" y="2510225"/>
            <a:ext cx="3550575" cy="2367040"/>
          </a:xfrm>
          <a:prstGeom prst="rect">
            <a:avLst/>
          </a:prstGeom>
          <a:noFill/>
          <a:ln>
            <a:noFill/>
          </a:ln>
        </p:spPr>
      </p:pic>
      <p:pic>
        <p:nvPicPr>
          <p:cNvPr id="213" name="Google Shape;213;p20"/>
          <p:cNvPicPr preferRelativeResize="0"/>
          <p:nvPr/>
        </p:nvPicPr>
        <p:blipFill>
          <a:blip r:embed="rId22">
            <a:alphaModFix/>
          </a:blip>
          <a:stretch>
            <a:fillRect/>
          </a:stretch>
        </p:blipFill>
        <p:spPr>
          <a:xfrm>
            <a:off x="4774275" y="2510225"/>
            <a:ext cx="3550575" cy="2367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1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Top left to right: Raw movements, velocity, risky passes</a:t>
            </a:r>
            <a:endParaRPr/>
          </a:p>
          <a:p>
            <a:pPr marL="0" lvl="0" indent="0" algn="l" rtl="0">
              <a:spcBef>
                <a:spcPts val="0"/>
              </a:spcBef>
              <a:spcAft>
                <a:spcPts val="0"/>
              </a:spcAft>
              <a:buNone/>
            </a:pPr>
            <a:r>
              <a:rPr lang="en"/>
              <a:t>Bottom left to right: Passes leading to goal 3, goal 3, pitch control goal 3</a:t>
            </a:r>
            <a:endParaRPr/>
          </a:p>
        </p:txBody>
      </p:sp>
      <p:pic>
        <p:nvPicPr>
          <p:cNvPr id="219" name="Google Shape;219;p21"/>
          <p:cNvPicPr preferRelativeResize="0"/>
          <p:nvPr/>
        </p:nvPicPr>
        <p:blipFill rotWithShape="1">
          <a:blip r:embed="rId3">
            <a:alphaModFix/>
          </a:blip>
          <a:srcRect l="11048" t="10254" r="8771" b="9822"/>
          <a:stretch/>
        </p:blipFill>
        <p:spPr>
          <a:xfrm>
            <a:off x="328025" y="225400"/>
            <a:ext cx="2877033" cy="1912050"/>
          </a:xfrm>
          <a:prstGeom prst="rect">
            <a:avLst/>
          </a:prstGeom>
          <a:noFill/>
          <a:ln>
            <a:noFill/>
          </a:ln>
        </p:spPr>
      </p:pic>
      <p:pic>
        <p:nvPicPr>
          <p:cNvPr id="220" name="Google Shape;220;p21"/>
          <p:cNvPicPr preferRelativeResize="0"/>
          <p:nvPr/>
        </p:nvPicPr>
        <p:blipFill rotWithShape="1">
          <a:blip r:embed="rId4">
            <a:alphaModFix/>
          </a:blip>
          <a:srcRect l="11120" t="10254" r="8699" b="9815"/>
          <a:stretch/>
        </p:blipFill>
        <p:spPr>
          <a:xfrm>
            <a:off x="3261400" y="225400"/>
            <a:ext cx="2877024" cy="1912044"/>
          </a:xfrm>
          <a:prstGeom prst="rect">
            <a:avLst/>
          </a:prstGeom>
          <a:noFill/>
          <a:ln>
            <a:noFill/>
          </a:ln>
        </p:spPr>
      </p:pic>
      <p:pic>
        <p:nvPicPr>
          <p:cNvPr id="221" name="Google Shape;221;p21"/>
          <p:cNvPicPr preferRelativeResize="0"/>
          <p:nvPr/>
        </p:nvPicPr>
        <p:blipFill rotWithShape="1">
          <a:blip r:embed="rId5">
            <a:alphaModFix/>
          </a:blip>
          <a:srcRect l="11372" t="9966" r="8254" b="9789"/>
          <a:stretch/>
        </p:blipFill>
        <p:spPr>
          <a:xfrm>
            <a:off x="345950" y="2137450"/>
            <a:ext cx="2877024" cy="1914914"/>
          </a:xfrm>
          <a:prstGeom prst="rect">
            <a:avLst/>
          </a:prstGeom>
          <a:noFill/>
          <a:ln>
            <a:noFill/>
          </a:ln>
        </p:spPr>
      </p:pic>
      <p:pic>
        <p:nvPicPr>
          <p:cNvPr id="222" name="Google Shape;222;p21"/>
          <p:cNvPicPr preferRelativeResize="0"/>
          <p:nvPr/>
        </p:nvPicPr>
        <p:blipFill rotWithShape="1">
          <a:blip r:embed="rId6">
            <a:alphaModFix/>
          </a:blip>
          <a:srcRect l="11403" t="10496" r="9073" b="9374"/>
          <a:stretch/>
        </p:blipFill>
        <p:spPr>
          <a:xfrm>
            <a:off x="3261400" y="2137450"/>
            <a:ext cx="2877024" cy="1932602"/>
          </a:xfrm>
          <a:prstGeom prst="rect">
            <a:avLst/>
          </a:prstGeom>
          <a:noFill/>
          <a:ln>
            <a:noFill/>
          </a:ln>
        </p:spPr>
      </p:pic>
      <p:pic>
        <p:nvPicPr>
          <p:cNvPr id="223" name="Google Shape;223;p21"/>
          <p:cNvPicPr preferRelativeResize="0"/>
          <p:nvPr/>
        </p:nvPicPr>
        <p:blipFill rotWithShape="1">
          <a:blip r:embed="rId7">
            <a:alphaModFix/>
          </a:blip>
          <a:srcRect l="11618" t="9975" r="8858" b="9895"/>
          <a:stretch/>
        </p:blipFill>
        <p:spPr>
          <a:xfrm>
            <a:off x="6176850" y="2182175"/>
            <a:ext cx="2743851" cy="1843144"/>
          </a:xfrm>
          <a:prstGeom prst="rect">
            <a:avLst/>
          </a:prstGeom>
          <a:noFill/>
          <a:ln>
            <a:noFill/>
          </a:ln>
        </p:spPr>
      </p:pic>
      <p:pic>
        <p:nvPicPr>
          <p:cNvPr id="224" name="Google Shape;224;p21"/>
          <p:cNvPicPr preferRelativeResize="0"/>
          <p:nvPr/>
        </p:nvPicPr>
        <p:blipFill rotWithShape="1">
          <a:blip r:embed="rId8">
            <a:alphaModFix/>
          </a:blip>
          <a:srcRect l="11617" t="10632" r="2831" b="9246"/>
          <a:stretch/>
        </p:blipFill>
        <p:spPr>
          <a:xfrm>
            <a:off x="6194776" y="330850"/>
            <a:ext cx="2743851" cy="17131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991</Words>
  <Application>Microsoft Office PowerPoint</Application>
  <PresentationFormat>On-screen Show (16:9)</PresentationFormat>
  <Paragraphs>107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Calibri</vt:lpstr>
      <vt:lpstr>Arial</vt:lpstr>
      <vt:lpstr>Shift</vt:lpstr>
      <vt:lpstr>Football Match Analysis</vt:lpstr>
      <vt:lpstr>Executive Summary</vt:lpstr>
      <vt:lpstr>1) What data do we have?</vt:lpstr>
      <vt:lpstr>2) What can we do with this data?</vt:lpstr>
      <vt:lpstr>2) What can we do with this data?</vt:lpstr>
      <vt:lpstr>2) What can we do with this data?</vt:lpstr>
      <vt:lpstr>2) What can we do with this data?</vt:lpstr>
      <vt:lpstr>2) What can we do with this data?</vt:lpstr>
      <vt:lpstr>PowerPoint Presentation</vt:lpstr>
      <vt:lpstr>3) What insights do these analyses inform?</vt:lpstr>
      <vt:lpstr>4) What additional analyses could be performed if more data/time was available?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cp:revision>
  <dcterms:modified xsi:type="dcterms:W3CDTF">2024-02-15T02:52:43Z</dcterms:modified>
</cp:coreProperties>
</file>