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4D24E8-D0A0-4205-ADD3-2E060E5916D9}">
  <a:tblStyle styleId="{6A4D24E8-D0A0-4205-ADD3-2E060E5916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8e99db5d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8e99db5d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8e99db5d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8e99db5d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8e99db5d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8e99db5d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8e99db5d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8e99db5d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e99db5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e99db5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8e99db5d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8e99db5d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8e99db5d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8e99db5d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8e99db5d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8e99db5d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8e99db5d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8e99db5d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8e99db5d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8e99db5d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955b6683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955b6683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7.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20" Type="http://schemas.openxmlformats.org/officeDocument/2006/relationships/image" Target="../media/image32.jpg"/><Relationship Id="rId11" Type="http://schemas.openxmlformats.org/officeDocument/2006/relationships/image" Target="../media/image16.jpg"/><Relationship Id="rId22" Type="http://schemas.openxmlformats.org/officeDocument/2006/relationships/image" Target="../media/image35.jpg"/><Relationship Id="rId10" Type="http://schemas.openxmlformats.org/officeDocument/2006/relationships/image" Target="../media/image18.jpg"/><Relationship Id="rId21" Type="http://schemas.openxmlformats.org/officeDocument/2006/relationships/image" Target="../media/image33.jpg"/><Relationship Id="rId13" Type="http://schemas.openxmlformats.org/officeDocument/2006/relationships/image" Target="../media/image21.jpg"/><Relationship Id="rId12" Type="http://schemas.openxmlformats.org/officeDocument/2006/relationships/image" Target="../media/image22.jp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auc3izxbX5CxNmlXy1-4xqmP7XSX5MsH/view" TargetMode="External"/><Relationship Id="rId4" Type="http://schemas.openxmlformats.org/officeDocument/2006/relationships/image" Target="../media/image1.png"/><Relationship Id="rId9" Type="http://schemas.openxmlformats.org/officeDocument/2006/relationships/image" Target="../media/image15.jpg"/><Relationship Id="rId15" Type="http://schemas.openxmlformats.org/officeDocument/2006/relationships/image" Target="../media/image28.jpg"/><Relationship Id="rId14" Type="http://schemas.openxmlformats.org/officeDocument/2006/relationships/image" Target="../media/image26.jpg"/><Relationship Id="rId17" Type="http://schemas.openxmlformats.org/officeDocument/2006/relationships/image" Target="../media/image27.jpg"/><Relationship Id="rId16" Type="http://schemas.openxmlformats.org/officeDocument/2006/relationships/image" Target="../media/image29.jpg"/><Relationship Id="rId5" Type="http://schemas.openxmlformats.org/officeDocument/2006/relationships/hyperlink" Target="http://drive.google.com/file/d/1ee0tEvN4UuI9AVauHSBx1pEFbPU1wJkf/view" TargetMode="External"/><Relationship Id="rId19" Type="http://schemas.openxmlformats.org/officeDocument/2006/relationships/image" Target="../media/image38.png"/><Relationship Id="rId6" Type="http://schemas.openxmlformats.org/officeDocument/2006/relationships/hyperlink" Target="http://drive.google.com/file/d/1Rry2HppJzm0uPOBCKknZeun--eCeUnj7/view" TargetMode="External"/><Relationship Id="rId18"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38.png"/><Relationship Id="rId5" Type="http://schemas.openxmlformats.org/officeDocument/2006/relationships/image" Target="../media/image18.jpg"/><Relationship Id="rId6" Type="http://schemas.openxmlformats.org/officeDocument/2006/relationships/image" Target="../media/image16.jpg"/><Relationship Id="rId7" Type="http://schemas.openxmlformats.org/officeDocument/2006/relationships/image" Target="../media/image28.jpg"/><Relationship Id="rId8" Type="http://schemas.openxmlformats.org/officeDocument/2006/relationships/image" Target="../media/image3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Football Match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3</a:t>
            </a:r>
            <a:endParaRPr/>
          </a:p>
          <a:p>
            <a:pPr indent="0" lvl="0" marL="0" rtl="0" algn="ctr">
              <a:spcBef>
                <a:spcPts val="0"/>
              </a:spcBef>
              <a:spcAft>
                <a:spcPts val="0"/>
              </a:spcAft>
              <a:buNone/>
            </a:pPr>
            <a:r>
              <a:rPr lang="en"/>
              <a:t>Peter Hara, Adelle Housker, </a:t>
            </a:r>
            <a:r>
              <a:rPr lang="en"/>
              <a:t>Rami Ibrahimi, Sean Patel, Laith Yousif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What insights do these analyses inform?</a:t>
            </a:r>
            <a:endParaRPr/>
          </a:p>
        </p:txBody>
      </p:sp>
      <p:sp>
        <p:nvSpPr>
          <p:cNvPr id="230" name="Google Shape;230;p22"/>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Observed a strong correlation between time held and distance ran, which runs counter to our initial thinking since we had the initial assumption that the team that ran the most was likely chasing the ball more often, rather than holding it longer</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Home team maintained possession on the away team's side of the pitch on average, with more home players being closer to the ball than away players on average</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Successful</a:t>
            </a:r>
            <a:r>
              <a:rPr lang="en" sz="1250">
                <a:solidFill>
                  <a:srgbClr val="000000"/>
                </a:solidFill>
                <a:latin typeface="Arial"/>
                <a:ea typeface="Arial"/>
                <a:cs typeface="Arial"/>
                <a:sym typeface="Arial"/>
              </a:rPr>
              <a:t> non-goal events can be a good </a:t>
            </a:r>
            <a:r>
              <a:rPr lang="en" sz="1250">
                <a:solidFill>
                  <a:srgbClr val="000000"/>
                </a:solidFill>
                <a:latin typeface="Arial"/>
                <a:ea typeface="Arial"/>
                <a:cs typeface="Arial"/>
                <a:sym typeface="Arial"/>
              </a:rPr>
              <a:t>predictor</a:t>
            </a:r>
            <a:r>
              <a:rPr lang="en" sz="1250">
                <a:solidFill>
                  <a:srgbClr val="000000"/>
                </a:solidFill>
                <a:latin typeface="Arial"/>
                <a:ea typeface="Arial"/>
                <a:cs typeface="Arial"/>
                <a:sym typeface="Arial"/>
              </a:rPr>
              <a:t> of impending goals for real time betting - data from more games can lead to more </a:t>
            </a:r>
            <a:r>
              <a:rPr lang="en" sz="1250">
                <a:solidFill>
                  <a:srgbClr val="000000"/>
                </a:solidFill>
                <a:latin typeface="Arial"/>
                <a:ea typeface="Arial"/>
                <a:cs typeface="Arial"/>
                <a:sym typeface="Arial"/>
              </a:rPr>
              <a:t>specific</a:t>
            </a:r>
            <a:r>
              <a:rPr lang="en" sz="1250">
                <a:solidFill>
                  <a:srgbClr val="000000"/>
                </a:solidFill>
                <a:latin typeface="Arial"/>
                <a:ea typeface="Arial"/>
                <a:cs typeface="Arial"/>
                <a:sym typeface="Arial"/>
              </a:rPr>
              <a:t> predictions</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Overall very few risky passes are made, and of those risky passes the majority are followed by a challenge from the other team</a:t>
            </a:r>
            <a:endParaRPr sz="125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a:t>What additional analyses could be performed if more data/time was available?</a:t>
            </a:r>
            <a:endParaRPr/>
          </a:p>
        </p:txBody>
      </p:sp>
      <p:sp>
        <p:nvSpPr>
          <p:cNvPr id="236" name="Google Shape;236;p23"/>
          <p:cNvSpPr txBox="1"/>
          <p:nvPr>
            <p:ph idx="1" type="body"/>
          </p:nvPr>
        </p:nvSpPr>
        <p:spPr>
          <a:xfrm>
            <a:off x="819150" y="1900750"/>
            <a:ext cx="7505700" cy="25380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Calculate average position per player to determine starting and ending formation</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Quantify homefield advantage</a:t>
            </a:r>
            <a:endParaRPr sz="1250">
              <a:solidFill>
                <a:srgbClr val="000000"/>
              </a:solidFill>
              <a:latin typeface="Arial"/>
              <a:ea typeface="Arial"/>
              <a:cs typeface="Arial"/>
              <a:sym typeface="Arial"/>
            </a:endParaRPr>
          </a:p>
          <a:p>
            <a:pPr indent="-307975" lvl="0" marL="457200" rtl="0" algn="l">
              <a:spcBef>
                <a:spcPts val="0"/>
              </a:spcBef>
              <a:spcAft>
                <a:spcPts val="0"/>
              </a:spcAft>
              <a:buClr>
                <a:srgbClr val="000000"/>
              </a:buClr>
              <a:buSzPts val="1250"/>
              <a:buFont typeface="Arial"/>
              <a:buAutoNum type="arabicPeriod"/>
            </a:pPr>
            <a:r>
              <a:rPr lang="en" sz="1250">
                <a:solidFill>
                  <a:srgbClr val="000000"/>
                </a:solidFill>
                <a:latin typeface="Arial"/>
                <a:ea typeface="Arial"/>
                <a:cs typeface="Arial"/>
                <a:sym typeface="Arial"/>
              </a:rPr>
              <a:t>Diagram pitch control (i.e., how much territory can a player cover via various run tactics)</a:t>
            </a:r>
            <a:endParaRPr sz="125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Fin</a:t>
            </a:r>
            <a:endParaRPr/>
          </a:p>
        </p:txBody>
      </p:sp>
      <p:sp>
        <p:nvSpPr>
          <p:cNvPr id="242" name="Google Shape;242;p24"/>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Thank you - go Group 3!</a:t>
            </a:r>
            <a:endParaRPr/>
          </a:p>
        </p:txBody>
      </p:sp>
      <p:pic>
        <p:nvPicPr>
          <p:cNvPr id="243" name="Google Shape;243;p24"/>
          <p:cNvPicPr preferRelativeResize="0"/>
          <p:nvPr/>
        </p:nvPicPr>
        <p:blipFill>
          <a:blip r:embed="rId3">
            <a:alphaModFix/>
          </a:blip>
          <a:stretch>
            <a:fillRect/>
          </a:stretch>
        </p:blipFill>
        <p:spPr>
          <a:xfrm>
            <a:off x="4096012" y="3300075"/>
            <a:ext cx="951975" cy="15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35" name="Google Shape;135;p14"/>
          <p:cNvSpPr txBox="1"/>
          <p:nvPr>
            <p:ph idx="1" type="body"/>
          </p:nvPr>
        </p:nvSpPr>
        <p:spPr>
          <a:xfrm>
            <a:off x="819150" y="1544825"/>
            <a:ext cx="7505700" cy="289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50">
                <a:solidFill>
                  <a:srgbClr val="000000"/>
                </a:solidFill>
                <a:latin typeface="Arial"/>
                <a:ea typeface="Arial"/>
                <a:cs typeface="Arial"/>
                <a:sym typeface="Arial"/>
              </a:rPr>
              <a:t>Group 3 set out to analyze a dataset from one football (soccer) match to understand if any key themes or insights could be found. The team began the analysis with some summary statistics, but then delved deeper into various visualizations or correlations that could "bring the match to life". Some key analyses conducted include:</a:t>
            </a:r>
            <a:endParaRPr sz="1050">
              <a:solidFill>
                <a:srgbClr val="000000"/>
              </a:solidFill>
              <a:latin typeface="Arial"/>
              <a:ea typeface="Arial"/>
              <a:cs typeface="Arial"/>
              <a:sym typeface="Arial"/>
            </a:endParaRPr>
          </a:p>
          <a:p>
            <a:pPr indent="-295275" lvl="0" marL="457200" rtl="0" algn="l">
              <a:spcBef>
                <a:spcPts val="1200"/>
              </a:spcBef>
              <a:spcAft>
                <a:spcPts val="0"/>
              </a:spcAft>
              <a:buClr>
                <a:srgbClr val="000000"/>
              </a:buClr>
              <a:buSzPts val="1050"/>
              <a:buFont typeface="Arial"/>
              <a:buChar char="●"/>
            </a:pPr>
            <a:r>
              <a:rPr b="1" lang="en" sz="1050">
                <a:solidFill>
                  <a:srgbClr val="000000"/>
                </a:solidFill>
                <a:latin typeface="Arial"/>
                <a:ea typeface="Arial"/>
                <a:cs typeface="Arial"/>
                <a:sym typeface="Arial"/>
              </a:rPr>
              <a:t>Spatial analysis:</a:t>
            </a:r>
            <a:r>
              <a:rPr lang="en" sz="1050">
                <a:solidFill>
                  <a:srgbClr val="000000"/>
                </a:solidFill>
                <a:latin typeface="Arial"/>
                <a:ea typeface="Arial"/>
                <a:cs typeface="Arial"/>
                <a:sym typeface="Arial"/>
              </a:rPr>
              <a:t> Identify how different players on each team positioned themselves during the game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Event analysis:</a:t>
            </a:r>
            <a:r>
              <a:rPr lang="en" sz="1050">
                <a:solidFill>
                  <a:srgbClr val="000000"/>
                </a:solidFill>
                <a:latin typeface="Arial"/>
                <a:ea typeface="Arial"/>
                <a:cs typeface="Arial"/>
                <a:sym typeface="Arial"/>
              </a:rPr>
              <a:t> Determine the success rate of certain "events" and their impact throughout the match</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Temporal analysis:</a:t>
            </a:r>
            <a:r>
              <a:rPr lang="en" sz="1050">
                <a:solidFill>
                  <a:srgbClr val="000000"/>
                </a:solidFill>
                <a:latin typeface="Arial"/>
                <a:ea typeface="Arial"/>
                <a:cs typeface="Arial"/>
                <a:sym typeface="Arial"/>
              </a:rPr>
              <a:t> Understand how the ball position varied throughout the game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latin typeface="Arial"/>
                <a:ea typeface="Arial"/>
                <a:cs typeface="Arial"/>
                <a:sym typeface="Arial"/>
              </a:rPr>
              <a:t>Visual analysis:</a:t>
            </a:r>
            <a:r>
              <a:rPr lang="en" sz="1050">
                <a:solidFill>
                  <a:srgbClr val="000000"/>
                </a:solidFill>
                <a:latin typeface="Arial"/>
                <a:ea typeface="Arial"/>
                <a:cs typeface="Arial"/>
                <a:sym typeface="Arial"/>
              </a:rPr>
              <a:t> Build a view that used the raw data to showcase a re-enactment of the match</a:t>
            </a:r>
            <a:endParaRPr sz="1050">
              <a:solidFill>
                <a:srgbClr val="000000"/>
              </a:solidFill>
              <a:latin typeface="Arial"/>
              <a:ea typeface="Arial"/>
              <a:cs typeface="Arial"/>
              <a:sym typeface="Arial"/>
            </a:endParaRPr>
          </a:p>
          <a:p>
            <a:pPr indent="0" lvl="0" marL="0" rtl="0" algn="l">
              <a:spcBef>
                <a:spcPts val="70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000000"/>
                </a:solidFill>
                <a:latin typeface="Arial"/>
                <a:ea typeface="Arial"/>
                <a:cs typeface="Arial"/>
                <a:sym typeface="Arial"/>
              </a:rPr>
              <a:t>The team approached this analysis in the following manner:</a:t>
            </a:r>
            <a:endParaRPr sz="1050">
              <a:solidFill>
                <a:srgbClr val="000000"/>
              </a:solidFill>
              <a:latin typeface="Arial"/>
              <a:ea typeface="Arial"/>
              <a:cs typeface="Arial"/>
              <a:sym typeface="Arial"/>
            </a:endParaRPr>
          </a:p>
          <a:p>
            <a:pPr indent="-295275" lvl="0" marL="457200" rtl="0" algn="l">
              <a:spcBef>
                <a:spcPts val="1200"/>
              </a:spcBef>
              <a:spcAft>
                <a:spcPts val="0"/>
              </a:spcAft>
              <a:buClr>
                <a:srgbClr val="000000"/>
              </a:buClr>
              <a:buSzPts val="1050"/>
              <a:buFont typeface="Arial"/>
              <a:buAutoNum type="arabicPeriod"/>
            </a:pPr>
            <a:r>
              <a:rPr i="1" lang="en" sz="1050">
                <a:solidFill>
                  <a:srgbClr val="000000"/>
                </a:solidFill>
                <a:latin typeface="Arial"/>
                <a:ea typeface="Arial"/>
                <a:cs typeface="Arial"/>
                <a:sym typeface="Arial"/>
              </a:rPr>
              <a:t>What data do we have?</a:t>
            </a:r>
            <a:endParaRPr i="1"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i="1" lang="en" sz="1050">
                <a:solidFill>
                  <a:srgbClr val="000000"/>
                </a:solidFill>
                <a:latin typeface="Arial"/>
                <a:ea typeface="Arial"/>
                <a:cs typeface="Arial"/>
                <a:sym typeface="Arial"/>
              </a:rPr>
              <a:t>What can we do with this data?</a:t>
            </a:r>
            <a:endParaRPr i="1"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i="1" lang="en" sz="1050">
                <a:solidFill>
                  <a:srgbClr val="000000"/>
                </a:solidFill>
                <a:latin typeface="Arial"/>
                <a:ea typeface="Arial"/>
                <a:cs typeface="Arial"/>
                <a:sym typeface="Arial"/>
              </a:rPr>
              <a:t>What insights do these analyses inform?</a:t>
            </a:r>
            <a:endParaRPr i="1"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i="1" lang="en" sz="1050">
                <a:solidFill>
                  <a:srgbClr val="000000"/>
                </a:solidFill>
                <a:latin typeface="Arial"/>
                <a:ea typeface="Arial"/>
                <a:cs typeface="Arial"/>
                <a:sym typeface="Arial"/>
              </a:rPr>
              <a:t>What additional analyses could be performed if more data/time was available?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What data do we have?</a:t>
            </a:r>
            <a:endParaRPr/>
          </a:p>
        </p:txBody>
      </p:sp>
      <p:sp>
        <p:nvSpPr>
          <p:cNvPr id="141" name="Google Shape;141;p15"/>
          <p:cNvSpPr txBox="1"/>
          <p:nvPr>
            <p:ph idx="1" type="body"/>
          </p:nvPr>
        </p:nvSpPr>
        <p:spPr>
          <a:xfrm>
            <a:off x="819150" y="1544825"/>
            <a:ext cx="3753000" cy="2893800"/>
          </a:xfrm>
          <a:prstGeom prst="rect">
            <a:avLst/>
          </a:prstGeom>
        </p:spPr>
        <p:txBody>
          <a:bodyPr anchorCtr="0" anchor="t" bIns="91425" lIns="91425" spcFirstLastPara="1" rIns="91425" wrap="square" tIns="91425">
            <a:normAutofit fontScale="92500" lnSpcReduction="20000"/>
          </a:bodyPr>
          <a:lstStyle/>
          <a:p>
            <a:pPr indent="-290274" lvl="0" marL="4572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We had three files to work with (along with corresponding datapoints tracked):</a:t>
            </a:r>
            <a:endParaRPr sz="1050">
              <a:solidFill>
                <a:srgbClr val="000000"/>
              </a:solidFill>
              <a:latin typeface="Arial"/>
              <a:ea typeface="Arial"/>
              <a:cs typeface="Arial"/>
              <a:sym typeface="Arial"/>
            </a:endParaRPr>
          </a:p>
          <a:p>
            <a:pPr indent="-290274" lvl="1" marL="914400" rtl="0" algn="l">
              <a:spcBef>
                <a:spcPts val="0"/>
              </a:spcBef>
              <a:spcAft>
                <a:spcPts val="0"/>
              </a:spcAft>
              <a:buClr>
                <a:srgbClr val="000000"/>
              </a:buClr>
              <a:buSzPct val="100000"/>
              <a:buFont typeface="Arial"/>
              <a:buAutoNum type="alphaLcPeriod"/>
            </a:pPr>
            <a:r>
              <a:rPr b="1" i="1" lang="en" sz="1050">
                <a:solidFill>
                  <a:srgbClr val="000000"/>
                </a:solidFill>
                <a:latin typeface="Arial"/>
                <a:ea typeface="Arial"/>
                <a:cs typeface="Arial"/>
                <a:sym typeface="Arial"/>
              </a:rPr>
              <a:t>Raw Events data</a:t>
            </a:r>
            <a:endParaRPr b="1" i="1"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1,746 rows x 14 columns</a:t>
            </a:r>
            <a:endParaRPr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Team</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Type</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Subtype</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Period</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Frame</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Time [s]</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Frame</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Time [s]</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From</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To</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X</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Start Y</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X</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End Y</a:t>
            </a:r>
            <a:endParaRPr sz="1050">
              <a:solidFill>
                <a:srgbClr val="000000"/>
              </a:solidFill>
              <a:latin typeface="Arial"/>
              <a:ea typeface="Arial"/>
              <a:cs typeface="Arial"/>
              <a:sym typeface="Arial"/>
            </a:endParaRPr>
          </a:p>
        </p:txBody>
      </p:sp>
      <p:sp>
        <p:nvSpPr>
          <p:cNvPr id="142" name="Google Shape;142;p15"/>
          <p:cNvSpPr txBox="1"/>
          <p:nvPr>
            <p:ph idx="1" type="body"/>
          </p:nvPr>
        </p:nvSpPr>
        <p:spPr>
          <a:xfrm>
            <a:off x="3697500" y="1783375"/>
            <a:ext cx="3753000" cy="2655300"/>
          </a:xfrm>
          <a:prstGeom prst="rect">
            <a:avLst/>
          </a:prstGeom>
        </p:spPr>
        <p:txBody>
          <a:bodyPr anchorCtr="0" anchor="t" bIns="91425" lIns="91425" spcFirstLastPara="1" rIns="91425" wrap="square" tIns="91425">
            <a:normAutofit fontScale="92500"/>
          </a:bodyPr>
          <a:lstStyle/>
          <a:p>
            <a:pPr indent="-290274" lvl="1" marL="914400" rtl="0" algn="l">
              <a:spcBef>
                <a:spcPts val="0"/>
              </a:spcBef>
              <a:spcAft>
                <a:spcPts val="0"/>
              </a:spcAft>
              <a:buClr>
                <a:srgbClr val="000000"/>
              </a:buClr>
              <a:buSzPct val="100000"/>
              <a:buFont typeface="Arial"/>
              <a:buAutoNum type="alphaLcPeriod" startAt="2"/>
            </a:pPr>
            <a:r>
              <a:rPr b="1" i="1" lang="en" sz="1050">
                <a:solidFill>
                  <a:srgbClr val="000000"/>
                </a:solidFill>
                <a:latin typeface="Arial"/>
                <a:ea typeface="Arial"/>
                <a:cs typeface="Arial"/>
                <a:sym typeface="Arial"/>
              </a:rPr>
              <a:t>Raw Tracking data for the Home Team</a:t>
            </a:r>
            <a:endParaRPr b="1" i="1"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145,007 rows x 33 columns</a:t>
            </a:r>
            <a:endParaRPr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X-coordinate positions for 14 home team players and the ball</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Y-coordinate positions for 14 home team players and the ball</a:t>
            </a:r>
            <a:endParaRPr sz="1050">
              <a:solidFill>
                <a:srgbClr val="000000"/>
              </a:solidFill>
              <a:latin typeface="Arial"/>
              <a:ea typeface="Arial"/>
              <a:cs typeface="Arial"/>
              <a:sym typeface="Arial"/>
            </a:endParaRPr>
          </a:p>
          <a:p>
            <a:pPr indent="-290274" lvl="1" marL="914400" rtl="0" algn="l">
              <a:spcBef>
                <a:spcPts val="0"/>
              </a:spcBef>
              <a:spcAft>
                <a:spcPts val="0"/>
              </a:spcAft>
              <a:buClr>
                <a:srgbClr val="000000"/>
              </a:buClr>
              <a:buSzPct val="100000"/>
              <a:buFont typeface="Arial"/>
              <a:buAutoNum type="alphaLcPeriod" startAt="2"/>
            </a:pPr>
            <a:r>
              <a:rPr b="1" i="1" lang="en" sz="1050">
                <a:solidFill>
                  <a:srgbClr val="000000"/>
                </a:solidFill>
                <a:latin typeface="Arial"/>
                <a:ea typeface="Arial"/>
                <a:cs typeface="Arial"/>
                <a:sym typeface="Arial"/>
              </a:rPr>
              <a:t>Raw Tracking data for the Away Team</a:t>
            </a:r>
            <a:endParaRPr b="1" i="1"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145,007 rows x 33 columns</a:t>
            </a:r>
            <a:endParaRPr sz="1050">
              <a:solidFill>
                <a:srgbClr val="000000"/>
              </a:solidFill>
              <a:latin typeface="Arial"/>
              <a:ea typeface="Arial"/>
              <a:cs typeface="Arial"/>
              <a:sym typeface="Arial"/>
            </a:endParaRPr>
          </a:p>
          <a:p>
            <a:pPr indent="-290274" lvl="2" marL="1371600" rtl="0" algn="l">
              <a:spcBef>
                <a:spcPts val="0"/>
              </a:spcBef>
              <a:spcAft>
                <a:spcPts val="0"/>
              </a:spcAft>
              <a:buClr>
                <a:srgbClr val="000000"/>
              </a:buClr>
              <a:buSzPct val="100000"/>
              <a:buFont typeface="Arial"/>
              <a:buAutoNum type="romanLcPeriod"/>
            </a:pPr>
            <a:r>
              <a:rPr lang="en" sz="1050">
                <a:solidFill>
                  <a:srgbClr val="000000"/>
                </a:solidFill>
                <a:latin typeface="Arial"/>
                <a:ea typeface="Arial"/>
                <a:cs typeface="Arial"/>
                <a:sym typeface="Arial"/>
              </a:rPr>
              <a:t>Column Names</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X-coordinate positions for 14 away team players and the ball</a:t>
            </a:r>
            <a:endParaRPr sz="1050">
              <a:solidFill>
                <a:srgbClr val="000000"/>
              </a:solidFill>
              <a:latin typeface="Arial"/>
              <a:ea typeface="Arial"/>
              <a:cs typeface="Arial"/>
              <a:sym typeface="Arial"/>
            </a:endParaRPr>
          </a:p>
          <a:p>
            <a:pPr indent="-290274" lvl="3" marL="1828800" rtl="0" algn="l">
              <a:spcBef>
                <a:spcPts val="0"/>
              </a:spcBef>
              <a:spcAft>
                <a:spcPts val="0"/>
              </a:spcAft>
              <a:buClr>
                <a:srgbClr val="000000"/>
              </a:buClr>
              <a:buSzPct val="100000"/>
              <a:buFont typeface="Arial"/>
              <a:buAutoNum type="arabicPeriod"/>
            </a:pPr>
            <a:r>
              <a:rPr lang="en" sz="1050">
                <a:solidFill>
                  <a:srgbClr val="000000"/>
                </a:solidFill>
                <a:latin typeface="Arial"/>
                <a:ea typeface="Arial"/>
                <a:cs typeface="Arial"/>
                <a:sym typeface="Arial"/>
              </a:rPr>
              <a:t>Y-coordinate positions for 14 away team players and the ball</a:t>
            </a:r>
            <a:endParaRPr sz="105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can we do with this data?</a:t>
            </a:r>
            <a:endParaRPr/>
          </a:p>
        </p:txBody>
      </p:sp>
      <p:sp>
        <p:nvSpPr>
          <p:cNvPr id="148" name="Google Shape;148;p16"/>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700"/>
              </a:spcAft>
              <a:buNone/>
            </a:pPr>
            <a:r>
              <a:rPr b="1" i="1" lang="en" sz="1200">
                <a:solidFill>
                  <a:srgbClr val="000000"/>
                </a:solidFill>
                <a:latin typeface="Arial"/>
                <a:ea typeface="Arial"/>
                <a:cs typeface="Arial"/>
                <a:sym typeface="Arial"/>
              </a:rPr>
              <a:t>Spatial Analysis</a:t>
            </a:r>
            <a:endParaRPr b="1" i="1" sz="1200">
              <a:solidFill>
                <a:srgbClr val="000000"/>
              </a:solidFill>
            </a:endParaRPr>
          </a:p>
        </p:txBody>
      </p:sp>
      <p:graphicFrame>
        <p:nvGraphicFramePr>
          <p:cNvPr id="149" name="Google Shape;149;p16"/>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gridCol w="2150200"/>
              </a:tblGrid>
              <a:tr h="385300">
                <a:tc>
                  <a:txBody>
                    <a:bodyPr/>
                    <a:lstStyle/>
                    <a:p>
                      <a:pPr indent="0" lvl="0" marL="0" rtl="0" algn="l">
                        <a:spcBef>
                          <a:spcPts val="0"/>
                        </a:spcBef>
                        <a:spcAft>
                          <a:spcPts val="0"/>
                        </a:spcAft>
                        <a:buNone/>
                      </a:pPr>
                      <a:r>
                        <a:rPr b="1" lang="en" sz="1000"/>
                        <a:t>Analysis Conducted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Manipulated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r>
              <a:tr h="801375">
                <a:tc>
                  <a:txBody>
                    <a:bodyPr/>
                    <a:lstStyle/>
                    <a:p>
                      <a:pPr indent="0" lvl="0" marL="0" rtl="0" algn="l">
                        <a:spcBef>
                          <a:spcPts val="0"/>
                        </a:spcBef>
                        <a:spcAft>
                          <a:spcPts val="0"/>
                        </a:spcAft>
                        <a:buNone/>
                      </a:pPr>
                      <a:r>
                        <a:rPr i="1" lang="en" sz="1000"/>
                        <a:t>Average distance to ball per player</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Created new series to calculate each player's average distance to the ball using X-Y coordinates provided</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r>
              <a:tr h="493150">
                <a:tc>
                  <a:txBody>
                    <a:bodyPr/>
                    <a:lstStyle/>
                    <a:p>
                      <a:pPr indent="0" lvl="0" marL="0" rtl="0" algn="l">
                        <a:spcBef>
                          <a:spcPts val="0"/>
                        </a:spcBef>
                        <a:spcAft>
                          <a:spcPts val="0"/>
                        </a:spcAft>
                        <a:buNone/>
                      </a:pPr>
                      <a:r>
                        <a:rPr i="1" lang="en" sz="1000"/>
                        <a:t>Average field position per player</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sz="1000"/>
                        <a:t>Calculated average position per player on X and Y axis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tcPr>
                </a:tc>
              </a:tr>
            </a:tbl>
          </a:graphicData>
        </a:graphic>
      </p:graphicFrame>
      <p:pic>
        <p:nvPicPr>
          <p:cNvPr id="150" name="Google Shape;150;p16"/>
          <p:cNvPicPr preferRelativeResize="0"/>
          <p:nvPr/>
        </p:nvPicPr>
        <p:blipFill>
          <a:blip r:embed="rId3">
            <a:alphaModFix/>
          </a:blip>
          <a:stretch>
            <a:fillRect/>
          </a:stretch>
        </p:blipFill>
        <p:spPr>
          <a:xfrm>
            <a:off x="5699418" y="3330216"/>
            <a:ext cx="1976050" cy="1533375"/>
          </a:xfrm>
          <a:prstGeom prst="rect">
            <a:avLst/>
          </a:prstGeom>
          <a:noFill/>
          <a:ln>
            <a:noFill/>
          </a:ln>
        </p:spPr>
      </p:pic>
      <p:pic>
        <p:nvPicPr>
          <p:cNvPr id="151" name="Google Shape;151;p16"/>
          <p:cNvPicPr preferRelativeResize="0"/>
          <p:nvPr/>
        </p:nvPicPr>
        <p:blipFill>
          <a:blip r:embed="rId4">
            <a:alphaModFix/>
          </a:blip>
          <a:stretch>
            <a:fillRect/>
          </a:stretch>
        </p:blipFill>
        <p:spPr>
          <a:xfrm>
            <a:off x="5051749" y="1590348"/>
            <a:ext cx="1426464" cy="1675666"/>
          </a:xfrm>
          <a:prstGeom prst="rect">
            <a:avLst/>
          </a:prstGeom>
          <a:noFill/>
          <a:ln>
            <a:noFill/>
          </a:ln>
        </p:spPr>
      </p:pic>
      <p:pic>
        <p:nvPicPr>
          <p:cNvPr id="152" name="Google Shape;152;p16"/>
          <p:cNvPicPr preferRelativeResize="0"/>
          <p:nvPr/>
        </p:nvPicPr>
        <p:blipFill>
          <a:blip r:embed="rId5">
            <a:alphaModFix/>
          </a:blip>
          <a:stretch>
            <a:fillRect/>
          </a:stretch>
        </p:blipFill>
        <p:spPr>
          <a:xfrm>
            <a:off x="6896674" y="1590348"/>
            <a:ext cx="1428175" cy="169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can we do with this data?</a:t>
            </a:r>
            <a:endParaRPr/>
          </a:p>
        </p:txBody>
      </p:sp>
      <p:sp>
        <p:nvSpPr>
          <p:cNvPr id="158" name="Google Shape;158;p17"/>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700"/>
              </a:spcAft>
              <a:buNone/>
            </a:pPr>
            <a:r>
              <a:rPr b="1" i="1" lang="en" sz="1200">
                <a:solidFill>
                  <a:srgbClr val="000000"/>
                </a:solidFill>
                <a:latin typeface="Arial"/>
                <a:ea typeface="Arial"/>
                <a:cs typeface="Arial"/>
                <a:sym typeface="Arial"/>
              </a:rPr>
              <a:t>Event </a:t>
            </a:r>
            <a:r>
              <a:rPr b="1" i="1" lang="en" sz="1200">
                <a:solidFill>
                  <a:srgbClr val="000000"/>
                </a:solidFill>
                <a:latin typeface="Arial"/>
                <a:ea typeface="Arial"/>
                <a:cs typeface="Arial"/>
                <a:sym typeface="Arial"/>
              </a:rPr>
              <a:t>Analysis (</a:t>
            </a:r>
            <a:r>
              <a:rPr b="1" i="1" lang="en" sz="1200">
                <a:solidFill>
                  <a:srgbClr val="000000"/>
                </a:solidFill>
                <a:latin typeface="Arial"/>
                <a:ea typeface="Arial"/>
                <a:cs typeface="Arial"/>
                <a:sym typeface="Arial"/>
              </a:rPr>
              <a:t>1/2</a:t>
            </a:r>
            <a:r>
              <a:rPr b="1" i="1" lang="en" sz="1200">
                <a:solidFill>
                  <a:srgbClr val="000000"/>
                </a:solidFill>
                <a:latin typeface="Arial"/>
                <a:ea typeface="Arial"/>
                <a:cs typeface="Arial"/>
                <a:sym typeface="Arial"/>
              </a:rPr>
              <a:t>)</a:t>
            </a:r>
            <a:endParaRPr b="1" i="1" sz="1200">
              <a:solidFill>
                <a:srgbClr val="000000"/>
              </a:solidFill>
            </a:endParaRPr>
          </a:p>
        </p:txBody>
      </p:sp>
      <p:graphicFrame>
        <p:nvGraphicFramePr>
          <p:cNvPr id="159" name="Google Shape;159;p17"/>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gridCol w="2150200"/>
              </a:tblGrid>
              <a:tr h="385300">
                <a:tc>
                  <a:txBody>
                    <a:bodyPr/>
                    <a:lstStyle/>
                    <a:p>
                      <a:pPr indent="0" lvl="0" marL="0" rtl="0" algn="l">
                        <a:spcBef>
                          <a:spcPts val="0"/>
                        </a:spcBef>
                        <a:spcAft>
                          <a:spcPts val="0"/>
                        </a:spcAft>
                        <a:buNone/>
                      </a:pPr>
                      <a:r>
                        <a:rPr b="1" lang="en" sz="1000"/>
                        <a:t>Analysis Conducted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Manipulated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r>
              <a:tr h="494700">
                <a:tc>
                  <a:txBody>
                    <a:bodyPr/>
                    <a:lstStyle/>
                    <a:p>
                      <a:pPr indent="0" lvl="0" marL="0" rtl="0" algn="l">
                        <a:spcBef>
                          <a:spcPts val="0"/>
                        </a:spcBef>
                        <a:spcAft>
                          <a:spcPts val="0"/>
                        </a:spcAft>
                        <a:buNone/>
                      </a:pPr>
                      <a:r>
                        <a:rPr i="1" lang="en" sz="1000"/>
                        <a:t>Average distance run per team per half</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Created new series to calculate distance "Z" from (x1,y1) to (x2,y2)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493150">
                <a:tc>
                  <a:txBody>
                    <a:bodyPr/>
                    <a:lstStyle/>
                    <a:p>
                      <a:pPr indent="0" lvl="0" marL="0" rtl="0" algn="l">
                        <a:spcBef>
                          <a:spcPts val="0"/>
                        </a:spcBef>
                        <a:spcAft>
                          <a:spcPts val="0"/>
                        </a:spcAft>
                        <a:buNone/>
                      </a:pPr>
                      <a:r>
                        <a:rPr i="1" lang="en" sz="1000"/>
                        <a:t>Average time ball held per team per half (per event)</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Created new series to calculate difference between End Time and Start Time to determine amount of possession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150">
                <a:tc>
                  <a:txBody>
                    <a:bodyPr/>
                    <a:lstStyle/>
                    <a:p>
                      <a:pPr indent="0" lvl="0" marL="0" rtl="0" algn="l">
                        <a:spcBef>
                          <a:spcPts val="0"/>
                        </a:spcBef>
                        <a:spcAft>
                          <a:spcPts val="0"/>
                        </a:spcAft>
                        <a:buNone/>
                      </a:pPr>
                      <a:r>
                        <a:rPr i="1" lang="en" sz="1000"/>
                        <a:t>Average amount of time ball held by each player (per event)</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Grouped and summed data to determine amount of time each player possessed the ball during game events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3150">
                <a:tc>
                  <a:txBody>
                    <a:bodyPr/>
                    <a:lstStyle/>
                    <a:p>
                      <a:pPr indent="0" lvl="0" marL="0" rtl="0" algn="l">
                        <a:spcBef>
                          <a:spcPts val="0"/>
                        </a:spcBef>
                        <a:spcAft>
                          <a:spcPts val="0"/>
                        </a:spcAft>
                        <a:buNone/>
                      </a:pPr>
                      <a:r>
                        <a:rPr i="1" lang="en" sz="1000"/>
                        <a:t>Number of passes per player</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Counted number of pass events per player per team</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60" name="Google Shape;160;p17"/>
          <p:cNvPicPr preferRelativeResize="0"/>
          <p:nvPr/>
        </p:nvPicPr>
        <p:blipFill>
          <a:blip r:embed="rId3">
            <a:alphaModFix/>
          </a:blip>
          <a:stretch>
            <a:fillRect/>
          </a:stretch>
        </p:blipFill>
        <p:spPr>
          <a:xfrm>
            <a:off x="5343577" y="3266993"/>
            <a:ext cx="1414145" cy="1430769"/>
          </a:xfrm>
          <a:prstGeom prst="rect">
            <a:avLst/>
          </a:prstGeom>
          <a:noFill/>
          <a:ln>
            <a:noFill/>
          </a:ln>
        </p:spPr>
      </p:pic>
      <p:grpSp>
        <p:nvGrpSpPr>
          <p:cNvPr id="161" name="Google Shape;161;p17"/>
          <p:cNvGrpSpPr/>
          <p:nvPr/>
        </p:nvGrpSpPr>
        <p:grpSpPr>
          <a:xfrm>
            <a:off x="4885735" y="1845229"/>
            <a:ext cx="2496414" cy="1120274"/>
            <a:chOff x="5209852" y="1845200"/>
            <a:chExt cx="2950146" cy="1345997"/>
          </a:xfrm>
        </p:grpSpPr>
        <p:pic>
          <p:nvPicPr>
            <p:cNvPr id="162" name="Google Shape;162;p17"/>
            <p:cNvPicPr preferRelativeResize="0"/>
            <p:nvPr/>
          </p:nvPicPr>
          <p:blipFill>
            <a:blip r:embed="rId4">
              <a:alphaModFix/>
            </a:blip>
            <a:stretch>
              <a:fillRect/>
            </a:stretch>
          </p:blipFill>
          <p:spPr>
            <a:xfrm>
              <a:off x="6717395" y="1845200"/>
              <a:ext cx="1442603" cy="1345984"/>
            </a:xfrm>
            <a:prstGeom prst="rect">
              <a:avLst/>
            </a:prstGeom>
            <a:noFill/>
            <a:ln>
              <a:noFill/>
            </a:ln>
          </p:spPr>
        </p:pic>
        <p:pic>
          <p:nvPicPr>
            <p:cNvPr id="163" name="Google Shape;163;p17"/>
            <p:cNvPicPr preferRelativeResize="0"/>
            <p:nvPr/>
          </p:nvPicPr>
          <p:blipFill>
            <a:blip r:embed="rId5">
              <a:alphaModFix/>
            </a:blip>
            <a:stretch>
              <a:fillRect/>
            </a:stretch>
          </p:blipFill>
          <p:spPr>
            <a:xfrm>
              <a:off x="5209852" y="1845213"/>
              <a:ext cx="1466514" cy="1345984"/>
            </a:xfrm>
            <a:prstGeom prst="rect">
              <a:avLst/>
            </a:prstGeom>
            <a:noFill/>
            <a:ln>
              <a:noFill/>
            </a:ln>
          </p:spPr>
        </p:pic>
      </p:grpSp>
      <p:pic>
        <p:nvPicPr>
          <p:cNvPr id="164" name="Google Shape;164;p17"/>
          <p:cNvPicPr preferRelativeResize="0"/>
          <p:nvPr/>
        </p:nvPicPr>
        <p:blipFill>
          <a:blip r:embed="rId6">
            <a:alphaModFix/>
          </a:blip>
          <a:stretch>
            <a:fillRect/>
          </a:stretch>
        </p:blipFill>
        <p:spPr>
          <a:xfrm>
            <a:off x="7404825" y="1891875"/>
            <a:ext cx="1353312" cy="1053527"/>
          </a:xfrm>
          <a:prstGeom prst="rect">
            <a:avLst/>
          </a:prstGeom>
          <a:noFill/>
          <a:ln>
            <a:noFill/>
          </a:ln>
        </p:spPr>
      </p:pic>
      <p:sp>
        <p:nvSpPr>
          <p:cNvPr id="165" name="Google Shape;165;p17"/>
          <p:cNvSpPr/>
          <p:nvPr/>
        </p:nvSpPr>
        <p:spPr>
          <a:xfrm>
            <a:off x="4823525" y="1747925"/>
            <a:ext cx="3983100" cy="1294200"/>
          </a:xfrm>
          <a:prstGeom prst="roundRect">
            <a:avLst>
              <a:gd fmla="val 16667" name="adj"/>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6" name="Google Shape;166;p17"/>
          <p:cNvPicPr preferRelativeResize="0"/>
          <p:nvPr/>
        </p:nvPicPr>
        <p:blipFill>
          <a:blip r:embed="rId7">
            <a:alphaModFix/>
          </a:blip>
          <a:stretch>
            <a:fillRect/>
          </a:stretch>
        </p:blipFill>
        <p:spPr>
          <a:xfrm>
            <a:off x="6933649" y="3233199"/>
            <a:ext cx="1417320" cy="14645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can we do with this data?</a:t>
            </a:r>
            <a:endParaRPr/>
          </a:p>
        </p:txBody>
      </p:sp>
      <p:sp>
        <p:nvSpPr>
          <p:cNvPr id="172" name="Google Shape;172;p18"/>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700"/>
              </a:spcAft>
              <a:buNone/>
            </a:pPr>
            <a:r>
              <a:rPr b="1" i="1" lang="en" sz="1200">
                <a:solidFill>
                  <a:srgbClr val="000000"/>
                </a:solidFill>
                <a:latin typeface="Arial"/>
                <a:ea typeface="Arial"/>
                <a:cs typeface="Arial"/>
                <a:sym typeface="Arial"/>
              </a:rPr>
              <a:t>Event Analysis (2/2)</a:t>
            </a:r>
            <a:endParaRPr b="1" i="1" sz="1200">
              <a:solidFill>
                <a:srgbClr val="000000"/>
              </a:solidFill>
            </a:endParaRPr>
          </a:p>
        </p:txBody>
      </p:sp>
      <p:graphicFrame>
        <p:nvGraphicFramePr>
          <p:cNvPr id="173" name="Google Shape;173;p18"/>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gridCol w="2150200"/>
              </a:tblGrid>
              <a:tr h="385300">
                <a:tc>
                  <a:txBody>
                    <a:bodyPr/>
                    <a:lstStyle/>
                    <a:p>
                      <a:pPr indent="0" lvl="0" marL="0" rtl="0" algn="l">
                        <a:spcBef>
                          <a:spcPts val="0"/>
                        </a:spcBef>
                        <a:spcAft>
                          <a:spcPts val="0"/>
                        </a:spcAft>
                        <a:buNone/>
                      </a:pPr>
                      <a:r>
                        <a:rPr b="1" lang="en" sz="1000"/>
                        <a:t>Analysis Conducted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Manipulated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r>
              <a:tr h="494700">
                <a:tc>
                  <a:txBody>
                    <a:bodyPr/>
                    <a:lstStyle/>
                    <a:p>
                      <a:pPr indent="0" lvl="0" marL="0" rtl="0" algn="l">
                        <a:spcBef>
                          <a:spcPts val="0"/>
                        </a:spcBef>
                        <a:spcAft>
                          <a:spcPts val="0"/>
                        </a:spcAft>
                        <a:buNone/>
                      </a:pPr>
                      <a:r>
                        <a:rPr i="1" lang="en" sz="1000"/>
                        <a:t>Average distance per shot (goal, on-target, off-target)</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Filtered and grouped data to compare success rate per average distance of shot</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r>
              <a:tr h="493150">
                <a:tc>
                  <a:txBody>
                    <a:bodyPr/>
                    <a:lstStyle/>
                    <a:p>
                      <a:pPr indent="0" lvl="0" marL="0" rtl="0" algn="l">
                        <a:spcBef>
                          <a:spcPts val="0"/>
                        </a:spcBef>
                        <a:spcAft>
                          <a:spcPts val="0"/>
                        </a:spcAft>
                        <a:buNone/>
                      </a:pPr>
                      <a:r>
                        <a:rPr i="1" lang="en" sz="1000"/>
                        <a:t>Average success rate by player and team</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Classified events and player contribution into success, fail, or neutral based on the outcome; this helped chart a post-game picture of individual player and team performance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pic>
        <p:nvPicPr>
          <p:cNvPr id="174" name="Google Shape;174;p18"/>
          <p:cNvPicPr preferRelativeResize="0"/>
          <p:nvPr/>
        </p:nvPicPr>
        <p:blipFill>
          <a:blip r:embed="rId3">
            <a:alphaModFix/>
          </a:blip>
          <a:stretch>
            <a:fillRect/>
          </a:stretch>
        </p:blipFill>
        <p:spPr>
          <a:xfrm>
            <a:off x="4736595" y="3066050"/>
            <a:ext cx="2148840" cy="1616302"/>
          </a:xfrm>
          <a:prstGeom prst="rect">
            <a:avLst/>
          </a:prstGeom>
          <a:noFill/>
          <a:ln>
            <a:noFill/>
          </a:ln>
        </p:spPr>
      </p:pic>
      <p:pic>
        <p:nvPicPr>
          <p:cNvPr id="175" name="Google Shape;175;p18"/>
          <p:cNvPicPr preferRelativeResize="0"/>
          <p:nvPr/>
        </p:nvPicPr>
        <p:blipFill>
          <a:blip r:embed="rId4">
            <a:alphaModFix/>
          </a:blip>
          <a:stretch>
            <a:fillRect/>
          </a:stretch>
        </p:blipFill>
        <p:spPr>
          <a:xfrm>
            <a:off x="6790567" y="2317806"/>
            <a:ext cx="1796834" cy="1347625"/>
          </a:xfrm>
          <a:prstGeom prst="rect">
            <a:avLst/>
          </a:prstGeom>
          <a:noFill/>
          <a:ln>
            <a:noFill/>
          </a:ln>
        </p:spPr>
      </p:pic>
      <p:pic>
        <p:nvPicPr>
          <p:cNvPr id="176" name="Google Shape;176;p18"/>
          <p:cNvPicPr preferRelativeResize="0"/>
          <p:nvPr/>
        </p:nvPicPr>
        <p:blipFill>
          <a:blip r:embed="rId5">
            <a:alphaModFix/>
          </a:blip>
          <a:stretch>
            <a:fillRect/>
          </a:stretch>
        </p:blipFill>
        <p:spPr>
          <a:xfrm>
            <a:off x="4736595" y="1486415"/>
            <a:ext cx="2150055" cy="14307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can we do with this data?</a:t>
            </a:r>
            <a:endParaRPr/>
          </a:p>
        </p:txBody>
      </p:sp>
      <p:sp>
        <p:nvSpPr>
          <p:cNvPr id="182" name="Google Shape;182;p19"/>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0" lvl="0" marL="0" rtl="0" algn="l">
              <a:spcBef>
                <a:spcPts val="0"/>
              </a:spcBef>
              <a:spcAft>
                <a:spcPts val="700"/>
              </a:spcAft>
              <a:buNone/>
            </a:pPr>
            <a:r>
              <a:rPr b="1" i="1" lang="en" sz="1200">
                <a:solidFill>
                  <a:srgbClr val="000000"/>
                </a:solidFill>
                <a:latin typeface="Arial"/>
                <a:ea typeface="Arial"/>
                <a:cs typeface="Arial"/>
                <a:sym typeface="Arial"/>
              </a:rPr>
              <a:t>Temporal </a:t>
            </a:r>
            <a:r>
              <a:rPr b="1" i="1" lang="en" sz="1200">
                <a:solidFill>
                  <a:srgbClr val="000000"/>
                </a:solidFill>
                <a:latin typeface="Arial"/>
                <a:ea typeface="Arial"/>
                <a:cs typeface="Arial"/>
                <a:sym typeface="Arial"/>
              </a:rPr>
              <a:t>Analysis</a:t>
            </a:r>
            <a:endParaRPr b="1" i="1" sz="1200">
              <a:solidFill>
                <a:srgbClr val="000000"/>
              </a:solidFill>
            </a:endParaRPr>
          </a:p>
        </p:txBody>
      </p:sp>
      <p:graphicFrame>
        <p:nvGraphicFramePr>
          <p:cNvPr id="183" name="Google Shape;183;p19"/>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gridCol w="2150200"/>
              </a:tblGrid>
              <a:tr h="385300">
                <a:tc>
                  <a:txBody>
                    <a:bodyPr/>
                    <a:lstStyle/>
                    <a:p>
                      <a:pPr indent="0" lvl="0" marL="0" rtl="0" algn="l">
                        <a:spcBef>
                          <a:spcPts val="0"/>
                        </a:spcBef>
                        <a:spcAft>
                          <a:spcPts val="0"/>
                        </a:spcAft>
                        <a:buNone/>
                      </a:pPr>
                      <a:r>
                        <a:rPr b="1" lang="en" sz="1000"/>
                        <a:t>Analysis Conducted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Manipulated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r>
              <a:tr h="494700">
                <a:tc>
                  <a:txBody>
                    <a:bodyPr/>
                    <a:lstStyle/>
                    <a:p>
                      <a:pPr indent="0" lvl="0" marL="0" rtl="0" algn="l">
                        <a:spcBef>
                          <a:spcPts val="0"/>
                        </a:spcBef>
                        <a:spcAft>
                          <a:spcPts val="0"/>
                        </a:spcAft>
                        <a:buNone/>
                      </a:pPr>
                      <a:r>
                        <a:rPr i="1" lang="en" sz="1000"/>
                        <a:t>Team success rate trend over time</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Sketched out the average success rate of both teams over time as a measure of stamina over the course of the game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r>
              <a:tr h="493150">
                <a:tc>
                  <a:txBody>
                    <a:bodyPr/>
                    <a:lstStyle/>
                    <a:p>
                      <a:pPr indent="0" lvl="0" marL="0" rtl="0" algn="l">
                        <a:spcBef>
                          <a:spcPts val="0"/>
                        </a:spcBef>
                        <a:spcAft>
                          <a:spcPts val="0"/>
                        </a:spcAft>
                        <a:buNone/>
                      </a:pPr>
                      <a:r>
                        <a:rPr i="1" lang="en" sz="1000"/>
                        <a:t>Ball position throughout match</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As we can see that both teams had the ball on each other half almost equally, but the home team spent more time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r>
              <a:tr h="385300">
                <a:tc>
                  <a:txBody>
                    <a:bodyPr/>
                    <a:lstStyle/>
                    <a:p>
                      <a:pPr indent="0" lvl="0" marL="0" rtl="0" algn="l">
                        <a:spcBef>
                          <a:spcPts val="0"/>
                        </a:spcBef>
                        <a:spcAft>
                          <a:spcPts val="0"/>
                        </a:spcAft>
                        <a:buNone/>
                      </a:pPr>
                      <a:r>
                        <a:rPr i="1" lang="en" sz="1000"/>
                        <a:t>Player speed start vs. end game</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As you can see, here we compare 4 players performance at the start of the match vs the end of the match, Its pro level match as we dont see a noticeable difference </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84" name="Google Shape;184;p19"/>
          <p:cNvPicPr preferRelativeResize="0"/>
          <p:nvPr/>
        </p:nvPicPr>
        <p:blipFill rotWithShape="1">
          <a:blip r:embed="rId3">
            <a:alphaModFix/>
          </a:blip>
          <a:srcRect b="4614" l="6740" r="9006" t="6123"/>
          <a:stretch/>
        </p:blipFill>
        <p:spPr>
          <a:xfrm>
            <a:off x="4747125" y="1921963"/>
            <a:ext cx="2453274" cy="1299575"/>
          </a:xfrm>
          <a:prstGeom prst="rect">
            <a:avLst/>
          </a:prstGeom>
          <a:noFill/>
          <a:ln>
            <a:noFill/>
          </a:ln>
        </p:spPr>
      </p:pic>
      <p:pic>
        <p:nvPicPr>
          <p:cNvPr id="185" name="Google Shape;185;p19"/>
          <p:cNvPicPr preferRelativeResize="0"/>
          <p:nvPr/>
        </p:nvPicPr>
        <p:blipFill>
          <a:blip r:embed="rId4">
            <a:alphaModFix/>
          </a:blip>
          <a:stretch>
            <a:fillRect/>
          </a:stretch>
        </p:blipFill>
        <p:spPr>
          <a:xfrm>
            <a:off x="7286875" y="1995950"/>
            <a:ext cx="1524425" cy="1151600"/>
          </a:xfrm>
          <a:prstGeom prst="rect">
            <a:avLst/>
          </a:prstGeom>
          <a:noFill/>
          <a:ln>
            <a:noFill/>
          </a:ln>
        </p:spPr>
      </p:pic>
      <p:pic>
        <p:nvPicPr>
          <p:cNvPr id="186" name="Google Shape;186;p19"/>
          <p:cNvPicPr preferRelativeResize="0"/>
          <p:nvPr/>
        </p:nvPicPr>
        <p:blipFill>
          <a:blip r:embed="rId5">
            <a:alphaModFix/>
          </a:blip>
          <a:stretch>
            <a:fillRect/>
          </a:stretch>
        </p:blipFill>
        <p:spPr>
          <a:xfrm>
            <a:off x="4995450" y="3374751"/>
            <a:ext cx="1658209" cy="1272610"/>
          </a:xfrm>
          <a:prstGeom prst="rect">
            <a:avLst/>
          </a:prstGeom>
          <a:noFill/>
          <a:ln>
            <a:noFill/>
          </a:ln>
        </p:spPr>
      </p:pic>
      <p:pic>
        <p:nvPicPr>
          <p:cNvPr id="187" name="Google Shape;187;p19"/>
          <p:cNvPicPr preferRelativeResize="0"/>
          <p:nvPr/>
        </p:nvPicPr>
        <p:blipFill>
          <a:blip r:embed="rId6">
            <a:alphaModFix/>
          </a:blip>
          <a:stretch>
            <a:fillRect/>
          </a:stretch>
        </p:blipFill>
        <p:spPr>
          <a:xfrm>
            <a:off x="6869078" y="3374751"/>
            <a:ext cx="1658209" cy="12726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819150" y="845600"/>
            <a:ext cx="7505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 can we do with this data?</a:t>
            </a:r>
            <a:endParaRPr/>
          </a:p>
        </p:txBody>
      </p:sp>
      <p:sp>
        <p:nvSpPr>
          <p:cNvPr id="193" name="Google Shape;193;p20"/>
          <p:cNvSpPr txBox="1"/>
          <p:nvPr>
            <p:ph idx="1" type="body"/>
          </p:nvPr>
        </p:nvSpPr>
        <p:spPr>
          <a:xfrm>
            <a:off x="819150" y="1544825"/>
            <a:ext cx="7505700" cy="2893800"/>
          </a:xfrm>
          <a:prstGeom prst="rect">
            <a:avLst/>
          </a:prstGeom>
        </p:spPr>
        <p:txBody>
          <a:bodyPr anchorCtr="0" anchor="t" bIns="91425" lIns="91425" spcFirstLastPara="1" rIns="91425" wrap="square" tIns="91425">
            <a:normAutofit/>
          </a:bodyPr>
          <a:lstStyle/>
          <a:p>
            <a:pPr indent="0" lvl="0" marL="0" marR="0" rtl="0" algn="l">
              <a:spcBef>
                <a:spcPts val="0"/>
              </a:spcBef>
              <a:spcAft>
                <a:spcPts val="700"/>
              </a:spcAft>
              <a:buNone/>
            </a:pPr>
            <a:r>
              <a:rPr b="1" i="1" lang="en" sz="1200">
                <a:solidFill>
                  <a:srgbClr val="000000"/>
                </a:solidFill>
                <a:latin typeface="Arial"/>
                <a:ea typeface="Arial"/>
                <a:cs typeface="Arial"/>
                <a:sym typeface="Arial"/>
              </a:rPr>
              <a:t>Visual </a:t>
            </a:r>
            <a:r>
              <a:rPr b="1" i="1" lang="en" sz="1200">
                <a:solidFill>
                  <a:srgbClr val="000000"/>
                </a:solidFill>
                <a:latin typeface="Arial"/>
                <a:ea typeface="Arial"/>
                <a:cs typeface="Arial"/>
                <a:sym typeface="Arial"/>
              </a:rPr>
              <a:t>Analysis</a:t>
            </a:r>
            <a:endParaRPr b="1" i="1" sz="1200">
              <a:solidFill>
                <a:srgbClr val="000000"/>
              </a:solidFill>
            </a:endParaRPr>
          </a:p>
        </p:txBody>
      </p:sp>
      <p:graphicFrame>
        <p:nvGraphicFramePr>
          <p:cNvPr id="194" name="Google Shape;194;p20"/>
          <p:cNvGraphicFramePr/>
          <p:nvPr/>
        </p:nvGraphicFramePr>
        <p:xfrm>
          <a:off x="952500" y="1891875"/>
          <a:ext cx="3000000" cy="3000000"/>
        </p:xfrm>
        <a:graphic>
          <a:graphicData uri="http://schemas.openxmlformats.org/drawingml/2006/table">
            <a:tbl>
              <a:tblPr>
                <a:noFill/>
                <a:tableStyleId>{6A4D24E8-D0A0-4205-ADD3-2E060E5916D9}</a:tableStyleId>
              </a:tblPr>
              <a:tblGrid>
                <a:gridCol w="1507400"/>
                <a:gridCol w="2150200"/>
              </a:tblGrid>
              <a:tr h="385300">
                <a:tc>
                  <a:txBody>
                    <a:bodyPr/>
                    <a:lstStyle/>
                    <a:p>
                      <a:pPr indent="0" lvl="0" marL="0" rtl="0" algn="l">
                        <a:spcBef>
                          <a:spcPts val="0"/>
                        </a:spcBef>
                        <a:spcAft>
                          <a:spcPts val="0"/>
                        </a:spcAft>
                        <a:buNone/>
                      </a:pPr>
                      <a:r>
                        <a:rPr b="1" lang="en" sz="1000"/>
                        <a:t>Analysis Conducted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Manipulated</a:t>
                      </a:r>
                      <a:endParaRPr b="1" sz="10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9050">
                      <a:solidFill>
                        <a:srgbClr val="000000"/>
                      </a:solidFill>
                      <a:prstDash val="solid"/>
                      <a:round/>
                      <a:headEnd len="sm" w="sm" type="none"/>
                      <a:tailEnd len="sm" w="sm" type="none"/>
                    </a:lnB>
                  </a:tcPr>
                </a:tc>
              </a:tr>
              <a:tr h="494700">
                <a:tc>
                  <a:txBody>
                    <a:bodyPr/>
                    <a:lstStyle/>
                    <a:p>
                      <a:pPr indent="0" lvl="0" marL="0" rtl="0" algn="l">
                        <a:spcBef>
                          <a:spcPts val="0"/>
                        </a:spcBef>
                        <a:spcAft>
                          <a:spcPts val="0"/>
                        </a:spcAft>
                        <a:buNone/>
                      </a:pPr>
                      <a:r>
                        <a:rPr i="1" lang="en" sz="1000"/>
                        <a:t>Plot passes and goals</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Break down event types, filter on goals, find passes leading to goal</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rgbClr val="000000"/>
                      </a:solidFill>
                      <a:prstDash val="solid"/>
                      <a:round/>
                      <a:headEnd len="sm" w="sm" type="none"/>
                      <a:tailEnd len="sm" w="sm" type="none"/>
                    </a:lnT>
                  </a:tcPr>
                </a:tc>
              </a:tr>
              <a:tr h="493150">
                <a:tc>
                  <a:txBody>
                    <a:bodyPr/>
                    <a:lstStyle/>
                    <a:p>
                      <a:pPr indent="0" lvl="0" marL="0" rtl="0" algn="l">
                        <a:spcBef>
                          <a:spcPts val="0"/>
                        </a:spcBef>
                        <a:spcAft>
                          <a:spcPts val="0"/>
                        </a:spcAft>
                        <a:buNone/>
                      </a:pPr>
                      <a:r>
                        <a:rPr i="1" lang="en" sz="1000"/>
                        <a:t>Summarize player performance</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Calculate max speed, acceleration, and </a:t>
                      </a:r>
                      <a:r>
                        <a:rPr lang="en" sz="1000"/>
                        <a:t>distance</a:t>
                      </a:r>
                      <a:r>
                        <a:rPr lang="en" sz="1000"/>
                        <a:t> covered</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B cap="flat" cmpd="sng" w="9525">
                      <a:solidFill>
                        <a:srgbClr val="9E9E9E"/>
                      </a:solidFill>
                      <a:prstDash val="solid"/>
                      <a:round/>
                      <a:headEnd len="sm" w="sm" type="none"/>
                      <a:tailEnd len="sm" w="sm" type="none"/>
                    </a:lnB>
                  </a:tcPr>
                </a:tc>
              </a:tr>
              <a:tr h="385300">
                <a:tc>
                  <a:txBody>
                    <a:bodyPr/>
                    <a:lstStyle/>
                    <a:p>
                      <a:pPr indent="0" lvl="0" marL="0" rtl="0" algn="l">
                        <a:spcBef>
                          <a:spcPts val="0"/>
                        </a:spcBef>
                        <a:spcAft>
                          <a:spcPts val="0"/>
                        </a:spcAft>
                        <a:buNone/>
                      </a:pPr>
                      <a:r>
                        <a:rPr i="1" lang="en" sz="1000"/>
                        <a:t>Video of time series</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Convert location coordinates to field and map to time frames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5300">
                <a:tc>
                  <a:txBody>
                    <a:bodyPr/>
                    <a:lstStyle/>
                    <a:p>
                      <a:pPr indent="0" lvl="0" marL="0" rtl="0" algn="l">
                        <a:spcBef>
                          <a:spcPts val="0"/>
                        </a:spcBef>
                        <a:spcAft>
                          <a:spcPts val="0"/>
                        </a:spcAft>
                        <a:buNone/>
                      </a:pPr>
                      <a:r>
                        <a:rPr i="1" lang="en" sz="1000"/>
                        <a:t>Pitch control and risky pases</a:t>
                      </a:r>
                      <a:endParaRPr i="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Calculate duration for ball to arrive and duration for player to arrive -&gt; probability each team will control ball when it arrives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solid"/>
                      <a:round/>
                      <a:headEnd len="sm" w="sm" type="none"/>
                      <a:tailEnd len="sm" w="sm" type="none"/>
                    </a:lnT>
                  </a:tcPr>
                </a:tc>
              </a:tr>
            </a:tbl>
          </a:graphicData>
        </a:graphic>
      </p:graphicFrame>
      <p:pic>
        <p:nvPicPr>
          <p:cNvPr id="195" name="Google Shape;195;p20" title="home_goal_1.mp4">
            <a:hlinkClick r:id="rId3"/>
          </p:cNvPr>
          <p:cNvPicPr preferRelativeResize="0"/>
          <p:nvPr/>
        </p:nvPicPr>
        <p:blipFill>
          <a:blip r:embed="rId4">
            <a:alphaModFix/>
          </a:blip>
          <a:stretch>
            <a:fillRect/>
          </a:stretch>
        </p:blipFill>
        <p:spPr>
          <a:xfrm>
            <a:off x="4774275" y="1544847"/>
            <a:ext cx="1082788" cy="812101"/>
          </a:xfrm>
          <a:prstGeom prst="rect">
            <a:avLst/>
          </a:prstGeom>
          <a:noFill/>
          <a:ln>
            <a:noFill/>
          </a:ln>
        </p:spPr>
      </p:pic>
      <p:pic>
        <p:nvPicPr>
          <p:cNvPr id="196" name="Google Shape;196;p20" title="home_goal_2.mp4">
            <a:hlinkClick r:id="rId5"/>
          </p:cNvPr>
          <p:cNvPicPr preferRelativeResize="0"/>
          <p:nvPr/>
        </p:nvPicPr>
        <p:blipFill>
          <a:blip r:embed="rId4">
            <a:alphaModFix/>
          </a:blip>
          <a:stretch>
            <a:fillRect/>
          </a:stretch>
        </p:blipFill>
        <p:spPr>
          <a:xfrm>
            <a:off x="5998125" y="1544850"/>
            <a:ext cx="1082800" cy="812111"/>
          </a:xfrm>
          <a:prstGeom prst="rect">
            <a:avLst/>
          </a:prstGeom>
          <a:noFill/>
          <a:ln>
            <a:noFill/>
          </a:ln>
        </p:spPr>
      </p:pic>
      <p:pic>
        <p:nvPicPr>
          <p:cNvPr id="197" name="Google Shape;197;p20" title="home_goal_3.mp4">
            <a:hlinkClick r:id="rId6"/>
          </p:cNvPr>
          <p:cNvPicPr preferRelativeResize="0"/>
          <p:nvPr/>
        </p:nvPicPr>
        <p:blipFill>
          <a:blip r:embed="rId4">
            <a:alphaModFix/>
          </a:blip>
          <a:stretch>
            <a:fillRect/>
          </a:stretch>
        </p:blipFill>
        <p:spPr>
          <a:xfrm>
            <a:off x="7221975" y="1544848"/>
            <a:ext cx="1082800" cy="812090"/>
          </a:xfrm>
          <a:prstGeom prst="rect">
            <a:avLst/>
          </a:prstGeom>
          <a:noFill/>
          <a:ln>
            <a:noFill/>
          </a:ln>
        </p:spPr>
      </p:pic>
      <p:pic>
        <p:nvPicPr>
          <p:cNvPr id="198" name="Google Shape;198;p20"/>
          <p:cNvPicPr preferRelativeResize="0"/>
          <p:nvPr/>
        </p:nvPicPr>
        <p:blipFill>
          <a:blip r:embed="rId7">
            <a:alphaModFix/>
          </a:blip>
          <a:stretch>
            <a:fillRect/>
          </a:stretch>
        </p:blipFill>
        <p:spPr>
          <a:xfrm>
            <a:off x="4774275" y="2510225"/>
            <a:ext cx="3550575" cy="2367040"/>
          </a:xfrm>
          <a:prstGeom prst="rect">
            <a:avLst/>
          </a:prstGeom>
          <a:noFill/>
          <a:ln>
            <a:noFill/>
          </a:ln>
        </p:spPr>
      </p:pic>
      <p:pic>
        <p:nvPicPr>
          <p:cNvPr id="199" name="Google Shape;199;p20"/>
          <p:cNvPicPr preferRelativeResize="0"/>
          <p:nvPr/>
        </p:nvPicPr>
        <p:blipFill>
          <a:blip r:embed="rId8">
            <a:alphaModFix/>
          </a:blip>
          <a:stretch>
            <a:fillRect/>
          </a:stretch>
        </p:blipFill>
        <p:spPr>
          <a:xfrm>
            <a:off x="4774275" y="2510225"/>
            <a:ext cx="3550575" cy="2367040"/>
          </a:xfrm>
          <a:prstGeom prst="rect">
            <a:avLst/>
          </a:prstGeom>
          <a:noFill/>
          <a:ln>
            <a:noFill/>
          </a:ln>
        </p:spPr>
      </p:pic>
      <p:pic>
        <p:nvPicPr>
          <p:cNvPr id="200" name="Google Shape;200;p20"/>
          <p:cNvPicPr preferRelativeResize="0"/>
          <p:nvPr/>
        </p:nvPicPr>
        <p:blipFill>
          <a:blip r:embed="rId9">
            <a:alphaModFix/>
          </a:blip>
          <a:stretch>
            <a:fillRect/>
          </a:stretch>
        </p:blipFill>
        <p:spPr>
          <a:xfrm>
            <a:off x="4774275" y="2510225"/>
            <a:ext cx="3550575" cy="2367040"/>
          </a:xfrm>
          <a:prstGeom prst="rect">
            <a:avLst/>
          </a:prstGeom>
          <a:noFill/>
          <a:ln>
            <a:noFill/>
          </a:ln>
        </p:spPr>
      </p:pic>
      <p:pic>
        <p:nvPicPr>
          <p:cNvPr id="201" name="Google Shape;201;p20"/>
          <p:cNvPicPr preferRelativeResize="0"/>
          <p:nvPr/>
        </p:nvPicPr>
        <p:blipFill>
          <a:blip r:embed="rId10">
            <a:alphaModFix/>
          </a:blip>
          <a:stretch>
            <a:fillRect/>
          </a:stretch>
        </p:blipFill>
        <p:spPr>
          <a:xfrm>
            <a:off x="4774275" y="2510225"/>
            <a:ext cx="3550575" cy="2367040"/>
          </a:xfrm>
          <a:prstGeom prst="rect">
            <a:avLst/>
          </a:prstGeom>
          <a:noFill/>
          <a:ln>
            <a:noFill/>
          </a:ln>
        </p:spPr>
      </p:pic>
      <p:pic>
        <p:nvPicPr>
          <p:cNvPr id="202" name="Google Shape;202;p20"/>
          <p:cNvPicPr preferRelativeResize="0"/>
          <p:nvPr/>
        </p:nvPicPr>
        <p:blipFill>
          <a:blip r:embed="rId11">
            <a:alphaModFix/>
          </a:blip>
          <a:stretch>
            <a:fillRect/>
          </a:stretch>
        </p:blipFill>
        <p:spPr>
          <a:xfrm>
            <a:off x="4774275" y="2510225"/>
            <a:ext cx="3550575" cy="2367040"/>
          </a:xfrm>
          <a:prstGeom prst="rect">
            <a:avLst/>
          </a:prstGeom>
          <a:noFill/>
          <a:ln>
            <a:noFill/>
          </a:ln>
        </p:spPr>
      </p:pic>
      <p:pic>
        <p:nvPicPr>
          <p:cNvPr id="203" name="Google Shape;203;p20"/>
          <p:cNvPicPr preferRelativeResize="0"/>
          <p:nvPr/>
        </p:nvPicPr>
        <p:blipFill>
          <a:blip r:embed="rId12">
            <a:alphaModFix/>
          </a:blip>
          <a:stretch>
            <a:fillRect/>
          </a:stretch>
        </p:blipFill>
        <p:spPr>
          <a:xfrm>
            <a:off x="5146866" y="2641727"/>
            <a:ext cx="2805392" cy="2104037"/>
          </a:xfrm>
          <a:prstGeom prst="rect">
            <a:avLst/>
          </a:prstGeom>
          <a:noFill/>
          <a:ln>
            <a:noFill/>
          </a:ln>
        </p:spPr>
      </p:pic>
      <p:pic>
        <p:nvPicPr>
          <p:cNvPr id="204" name="Google Shape;204;p20"/>
          <p:cNvPicPr preferRelativeResize="0"/>
          <p:nvPr/>
        </p:nvPicPr>
        <p:blipFill>
          <a:blip r:embed="rId13">
            <a:alphaModFix/>
          </a:blip>
          <a:stretch>
            <a:fillRect/>
          </a:stretch>
        </p:blipFill>
        <p:spPr>
          <a:xfrm>
            <a:off x="4774275" y="2510225"/>
            <a:ext cx="3550575" cy="2367040"/>
          </a:xfrm>
          <a:prstGeom prst="rect">
            <a:avLst/>
          </a:prstGeom>
          <a:noFill/>
          <a:ln>
            <a:noFill/>
          </a:ln>
        </p:spPr>
      </p:pic>
      <p:pic>
        <p:nvPicPr>
          <p:cNvPr id="205" name="Google Shape;205;p20"/>
          <p:cNvPicPr preferRelativeResize="0"/>
          <p:nvPr/>
        </p:nvPicPr>
        <p:blipFill>
          <a:blip r:embed="rId14">
            <a:alphaModFix/>
          </a:blip>
          <a:stretch>
            <a:fillRect/>
          </a:stretch>
        </p:blipFill>
        <p:spPr>
          <a:xfrm>
            <a:off x="4774275" y="2510225"/>
            <a:ext cx="3550575" cy="2367040"/>
          </a:xfrm>
          <a:prstGeom prst="rect">
            <a:avLst/>
          </a:prstGeom>
          <a:noFill/>
          <a:ln>
            <a:noFill/>
          </a:ln>
        </p:spPr>
      </p:pic>
      <p:pic>
        <p:nvPicPr>
          <p:cNvPr id="206" name="Google Shape;206;p20"/>
          <p:cNvPicPr preferRelativeResize="0"/>
          <p:nvPr/>
        </p:nvPicPr>
        <p:blipFill>
          <a:blip r:embed="rId15">
            <a:alphaModFix/>
          </a:blip>
          <a:stretch>
            <a:fillRect/>
          </a:stretch>
        </p:blipFill>
        <p:spPr>
          <a:xfrm>
            <a:off x="4774275" y="2510225"/>
            <a:ext cx="3550575" cy="2367040"/>
          </a:xfrm>
          <a:prstGeom prst="rect">
            <a:avLst/>
          </a:prstGeom>
          <a:noFill/>
          <a:ln>
            <a:noFill/>
          </a:ln>
        </p:spPr>
      </p:pic>
      <p:pic>
        <p:nvPicPr>
          <p:cNvPr id="207" name="Google Shape;207;p20"/>
          <p:cNvPicPr preferRelativeResize="0"/>
          <p:nvPr/>
        </p:nvPicPr>
        <p:blipFill>
          <a:blip r:embed="rId16">
            <a:alphaModFix/>
          </a:blip>
          <a:stretch>
            <a:fillRect/>
          </a:stretch>
        </p:blipFill>
        <p:spPr>
          <a:xfrm>
            <a:off x="4774275" y="2510225"/>
            <a:ext cx="3550575" cy="2367040"/>
          </a:xfrm>
          <a:prstGeom prst="rect">
            <a:avLst/>
          </a:prstGeom>
          <a:noFill/>
          <a:ln>
            <a:noFill/>
          </a:ln>
        </p:spPr>
      </p:pic>
      <p:pic>
        <p:nvPicPr>
          <p:cNvPr id="208" name="Google Shape;208;p20"/>
          <p:cNvPicPr preferRelativeResize="0"/>
          <p:nvPr/>
        </p:nvPicPr>
        <p:blipFill>
          <a:blip r:embed="rId17">
            <a:alphaModFix/>
          </a:blip>
          <a:stretch>
            <a:fillRect/>
          </a:stretch>
        </p:blipFill>
        <p:spPr>
          <a:xfrm>
            <a:off x="5146866" y="2641727"/>
            <a:ext cx="2805392" cy="2104037"/>
          </a:xfrm>
          <a:prstGeom prst="rect">
            <a:avLst/>
          </a:prstGeom>
          <a:noFill/>
          <a:ln>
            <a:noFill/>
          </a:ln>
        </p:spPr>
      </p:pic>
      <p:pic>
        <p:nvPicPr>
          <p:cNvPr id="209" name="Google Shape;209;p20"/>
          <p:cNvPicPr preferRelativeResize="0"/>
          <p:nvPr/>
        </p:nvPicPr>
        <p:blipFill>
          <a:blip r:embed="rId18">
            <a:alphaModFix/>
          </a:blip>
          <a:stretch>
            <a:fillRect/>
          </a:stretch>
        </p:blipFill>
        <p:spPr>
          <a:xfrm>
            <a:off x="4774275" y="2510225"/>
            <a:ext cx="3550575" cy="2367040"/>
          </a:xfrm>
          <a:prstGeom prst="rect">
            <a:avLst/>
          </a:prstGeom>
          <a:noFill/>
          <a:ln>
            <a:noFill/>
          </a:ln>
        </p:spPr>
      </p:pic>
      <p:pic>
        <p:nvPicPr>
          <p:cNvPr id="210" name="Google Shape;210;p20"/>
          <p:cNvPicPr preferRelativeResize="0"/>
          <p:nvPr/>
        </p:nvPicPr>
        <p:blipFill>
          <a:blip r:embed="rId19">
            <a:alphaModFix/>
          </a:blip>
          <a:stretch>
            <a:fillRect/>
          </a:stretch>
        </p:blipFill>
        <p:spPr>
          <a:xfrm>
            <a:off x="4774275" y="2510225"/>
            <a:ext cx="3550575" cy="2367040"/>
          </a:xfrm>
          <a:prstGeom prst="rect">
            <a:avLst/>
          </a:prstGeom>
          <a:noFill/>
          <a:ln>
            <a:noFill/>
          </a:ln>
        </p:spPr>
      </p:pic>
      <p:pic>
        <p:nvPicPr>
          <p:cNvPr id="211" name="Google Shape;211;p20"/>
          <p:cNvPicPr preferRelativeResize="0"/>
          <p:nvPr/>
        </p:nvPicPr>
        <p:blipFill>
          <a:blip r:embed="rId20">
            <a:alphaModFix/>
          </a:blip>
          <a:stretch>
            <a:fillRect/>
          </a:stretch>
        </p:blipFill>
        <p:spPr>
          <a:xfrm>
            <a:off x="5146866" y="2641727"/>
            <a:ext cx="2805392" cy="2104037"/>
          </a:xfrm>
          <a:prstGeom prst="rect">
            <a:avLst/>
          </a:prstGeom>
          <a:noFill/>
          <a:ln>
            <a:noFill/>
          </a:ln>
        </p:spPr>
      </p:pic>
      <p:pic>
        <p:nvPicPr>
          <p:cNvPr id="212" name="Google Shape;212;p20"/>
          <p:cNvPicPr preferRelativeResize="0"/>
          <p:nvPr/>
        </p:nvPicPr>
        <p:blipFill>
          <a:blip r:embed="rId21">
            <a:alphaModFix/>
          </a:blip>
          <a:stretch>
            <a:fillRect/>
          </a:stretch>
        </p:blipFill>
        <p:spPr>
          <a:xfrm>
            <a:off x="4774275" y="2510225"/>
            <a:ext cx="3550575" cy="2367040"/>
          </a:xfrm>
          <a:prstGeom prst="rect">
            <a:avLst/>
          </a:prstGeom>
          <a:noFill/>
          <a:ln>
            <a:noFill/>
          </a:ln>
        </p:spPr>
      </p:pic>
      <p:pic>
        <p:nvPicPr>
          <p:cNvPr id="213" name="Google Shape;213;p20"/>
          <p:cNvPicPr preferRelativeResize="0"/>
          <p:nvPr/>
        </p:nvPicPr>
        <p:blipFill>
          <a:blip r:embed="rId22">
            <a:alphaModFix/>
          </a:blip>
          <a:stretch>
            <a:fillRect/>
          </a:stretch>
        </p:blipFill>
        <p:spPr>
          <a:xfrm>
            <a:off x="4774275" y="2510225"/>
            <a:ext cx="3550575" cy="2367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left to right: Raw movements, velocity, risky passes</a:t>
            </a:r>
            <a:endParaRPr/>
          </a:p>
          <a:p>
            <a:pPr indent="0" lvl="0" marL="0" rtl="0" algn="l">
              <a:spcBef>
                <a:spcPts val="0"/>
              </a:spcBef>
              <a:spcAft>
                <a:spcPts val="0"/>
              </a:spcAft>
              <a:buNone/>
            </a:pPr>
            <a:r>
              <a:rPr lang="en"/>
              <a:t>Bottom left to right: Passes leading to goal 3, goal 3, pitch control goal 3</a:t>
            </a:r>
            <a:endParaRPr/>
          </a:p>
        </p:txBody>
      </p:sp>
      <p:pic>
        <p:nvPicPr>
          <p:cNvPr id="219" name="Google Shape;219;p21"/>
          <p:cNvPicPr preferRelativeResize="0"/>
          <p:nvPr/>
        </p:nvPicPr>
        <p:blipFill rotWithShape="1">
          <a:blip r:embed="rId3">
            <a:alphaModFix/>
          </a:blip>
          <a:srcRect b="9822" l="11048" r="8771" t="10254"/>
          <a:stretch/>
        </p:blipFill>
        <p:spPr>
          <a:xfrm>
            <a:off x="328025" y="225400"/>
            <a:ext cx="2877033" cy="1912050"/>
          </a:xfrm>
          <a:prstGeom prst="rect">
            <a:avLst/>
          </a:prstGeom>
          <a:noFill/>
          <a:ln>
            <a:noFill/>
          </a:ln>
        </p:spPr>
      </p:pic>
      <p:pic>
        <p:nvPicPr>
          <p:cNvPr id="220" name="Google Shape;220;p21"/>
          <p:cNvPicPr preferRelativeResize="0"/>
          <p:nvPr/>
        </p:nvPicPr>
        <p:blipFill rotWithShape="1">
          <a:blip r:embed="rId4">
            <a:alphaModFix/>
          </a:blip>
          <a:srcRect b="9815" l="11120" r="8699" t="10254"/>
          <a:stretch/>
        </p:blipFill>
        <p:spPr>
          <a:xfrm>
            <a:off x="3261400" y="225400"/>
            <a:ext cx="2877024" cy="1912044"/>
          </a:xfrm>
          <a:prstGeom prst="rect">
            <a:avLst/>
          </a:prstGeom>
          <a:noFill/>
          <a:ln>
            <a:noFill/>
          </a:ln>
        </p:spPr>
      </p:pic>
      <p:pic>
        <p:nvPicPr>
          <p:cNvPr id="221" name="Google Shape;221;p21"/>
          <p:cNvPicPr preferRelativeResize="0"/>
          <p:nvPr/>
        </p:nvPicPr>
        <p:blipFill rotWithShape="1">
          <a:blip r:embed="rId5">
            <a:alphaModFix/>
          </a:blip>
          <a:srcRect b="9789" l="11372" r="8254" t="9966"/>
          <a:stretch/>
        </p:blipFill>
        <p:spPr>
          <a:xfrm>
            <a:off x="345950" y="2137450"/>
            <a:ext cx="2877024" cy="1914914"/>
          </a:xfrm>
          <a:prstGeom prst="rect">
            <a:avLst/>
          </a:prstGeom>
          <a:noFill/>
          <a:ln>
            <a:noFill/>
          </a:ln>
        </p:spPr>
      </p:pic>
      <p:pic>
        <p:nvPicPr>
          <p:cNvPr id="222" name="Google Shape;222;p21"/>
          <p:cNvPicPr preferRelativeResize="0"/>
          <p:nvPr/>
        </p:nvPicPr>
        <p:blipFill rotWithShape="1">
          <a:blip r:embed="rId6">
            <a:alphaModFix/>
          </a:blip>
          <a:srcRect b="9374" l="11403" r="9073" t="10496"/>
          <a:stretch/>
        </p:blipFill>
        <p:spPr>
          <a:xfrm>
            <a:off x="3261400" y="2137450"/>
            <a:ext cx="2877024" cy="1932602"/>
          </a:xfrm>
          <a:prstGeom prst="rect">
            <a:avLst/>
          </a:prstGeom>
          <a:noFill/>
          <a:ln>
            <a:noFill/>
          </a:ln>
        </p:spPr>
      </p:pic>
      <p:pic>
        <p:nvPicPr>
          <p:cNvPr id="223" name="Google Shape;223;p21"/>
          <p:cNvPicPr preferRelativeResize="0"/>
          <p:nvPr/>
        </p:nvPicPr>
        <p:blipFill rotWithShape="1">
          <a:blip r:embed="rId7">
            <a:alphaModFix/>
          </a:blip>
          <a:srcRect b="9895" l="11618" r="8858" t="9975"/>
          <a:stretch/>
        </p:blipFill>
        <p:spPr>
          <a:xfrm>
            <a:off x="6176850" y="2182175"/>
            <a:ext cx="2743851" cy="1843144"/>
          </a:xfrm>
          <a:prstGeom prst="rect">
            <a:avLst/>
          </a:prstGeom>
          <a:noFill/>
          <a:ln>
            <a:noFill/>
          </a:ln>
        </p:spPr>
      </p:pic>
      <p:pic>
        <p:nvPicPr>
          <p:cNvPr id="224" name="Google Shape;224;p21"/>
          <p:cNvPicPr preferRelativeResize="0"/>
          <p:nvPr/>
        </p:nvPicPr>
        <p:blipFill rotWithShape="1">
          <a:blip r:embed="rId8">
            <a:alphaModFix/>
          </a:blip>
          <a:srcRect b="9246" l="11617" r="2831" t="10632"/>
          <a:stretch/>
        </p:blipFill>
        <p:spPr>
          <a:xfrm>
            <a:off x="6194776" y="330850"/>
            <a:ext cx="2743851" cy="171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