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5" r:id="rId4"/>
    <p:sldId id="258" r:id="rId5"/>
    <p:sldId id="264" r:id="rId6"/>
    <p:sldId id="266" r:id="rId7"/>
    <p:sldId id="267" r:id="rId8"/>
    <p:sldId id="263" r:id="rId9"/>
  </p:sldIdLst>
  <p:sldSz cx="18300700" cy="10299700"/>
  <p:notesSz cx="18300700" cy="10299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E70"/>
    <a:srgbClr val="66C7EB"/>
    <a:srgbClr val="001634"/>
    <a:srgbClr val="FFAB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43" d="100"/>
          <a:sy n="43" d="100"/>
        </p:scale>
        <p:origin x="657" y="4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5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5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5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86965" y="3996131"/>
            <a:ext cx="7726768" cy="2153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5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035" y="2368931"/>
            <a:ext cx="16470630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6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21350" y="2711450"/>
            <a:ext cx="6858000" cy="25975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indent="-635" algn="ctr">
              <a:lnSpc>
                <a:spcPct val="100099"/>
              </a:lnSpc>
              <a:spcBef>
                <a:spcPts val="95"/>
              </a:spcBef>
            </a:pPr>
            <a:r>
              <a:rPr lang="en-US" sz="4800" dirty="0">
                <a:solidFill>
                  <a:srgbClr val="FFFE70"/>
                </a:solidFill>
              </a:rPr>
              <a:t>LEARNED IN TRANSLATION</a:t>
            </a:r>
            <a:br>
              <a:rPr lang="en-US" sz="4000" dirty="0"/>
            </a:br>
            <a:br>
              <a:rPr lang="en-US" sz="4000" dirty="0"/>
            </a:br>
            <a:r>
              <a:rPr sz="4000" i="1" dirty="0"/>
              <a:t>Building a</a:t>
            </a:r>
            <a:r>
              <a:rPr lang="en-US" sz="4000" i="1" dirty="0"/>
              <a:t> </a:t>
            </a:r>
            <a:r>
              <a:rPr sz="4000" i="1" dirty="0"/>
              <a:t>Blog that </a:t>
            </a:r>
            <a:r>
              <a:rPr lang="en-US" sz="4000" i="1" dirty="0"/>
              <a:t>Reads</a:t>
            </a:r>
            <a:r>
              <a:rPr sz="4000" i="1" dirty="0"/>
              <a:t> </a:t>
            </a:r>
            <a:r>
              <a:rPr lang="en-US" sz="4000" i="1" dirty="0"/>
              <a:t>in </a:t>
            </a:r>
            <a:r>
              <a:rPr sz="4000" i="1" dirty="0"/>
              <a:t>Every Language</a:t>
            </a:r>
            <a:r>
              <a:rPr lang="en-US" sz="4000" i="1" dirty="0"/>
              <a:t> and Bias</a:t>
            </a:r>
            <a:r>
              <a:rPr sz="4000" i="1" dirty="0"/>
              <a:t>!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687C2A2D-1CE3-9499-50D4-734F50CE581E}"/>
              </a:ext>
            </a:extLst>
          </p:cNvPr>
          <p:cNvSpPr txBox="1">
            <a:spLocks/>
          </p:cNvSpPr>
          <p:nvPr/>
        </p:nvSpPr>
        <p:spPr>
          <a:xfrm>
            <a:off x="5721350" y="7054850"/>
            <a:ext cx="6858000" cy="16126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650" b="1" i="0">
                <a:solidFill>
                  <a:schemeClr val="bg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R="5080" indent="-635" algn="ctr">
              <a:lnSpc>
                <a:spcPct val="100099"/>
              </a:lnSpc>
              <a:spcBef>
                <a:spcPts val="95"/>
              </a:spcBef>
            </a:pPr>
            <a:r>
              <a:rPr lang="en-US" sz="4000" b="0" kern="0" dirty="0">
                <a:solidFill>
                  <a:srgbClr val="66C7EB"/>
                </a:solidFill>
              </a:rPr>
              <a:t>Group 3</a:t>
            </a:r>
            <a:br>
              <a:rPr lang="en-US" sz="4000" b="0" kern="0" dirty="0"/>
            </a:br>
            <a:r>
              <a:rPr lang="en-US" sz="3200" b="0" i="1" kern="0" dirty="0"/>
              <a:t>Peter Hara, Adelle </a:t>
            </a:r>
            <a:r>
              <a:rPr lang="en-US" sz="3200" b="0" i="1" kern="0" dirty="0" err="1"/>
              <a:t>Housker</a:t>
            </a:r>
            <a:r>
              <a:rPr lang="en-US" sz="3200" b="0" i="1" kern="0" dirty="0"/>
              <a:t>, Rami Ibrahimi, Sean Patel, Laith Yousif</a:t>
            </a:r>
            <a:endParaRPr lang="en-US" sz="4000" b="0" i="1" kern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6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12227" y="789853"/>
            <a:ext cx="8076247" cy="76238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en-US" sz="4800" dirty="0">
                <a:solidFill>
                  <a:srgbClr val="FFAB40"/>
                </a:solidFill>
              </a:rPr>
              <a:t>Learned in Translation</a:t>
            </a:r>
            <a:endParaRPr sz="4800" dirty="0"/>
          </a:p>
        </p:txBody>
      </p:sp>
      <p:sp>
        <p:nvSpPr>
          <p:cNvPr id="4" name="object 4"/>
          <p:cNvSpPr txBox="1"/>
          <p:nvPr/>
        </p:nvSpPr>
        <p:spPr>
          <a:xfrm>
            <a:off x="4667250" y="2284594"/>
            <a:ext cx="8951595" cy="2224968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 indent="-635" algn="ctr">
              <a:lnSpc>
                <a:spcPct val="99600"/>
              </a:lnSpc>
              <a:spcBef>
                <a:spcPts val="150"/>
              </a:spcBef>
            </a:pPr>
            <a:r>
              <a:rPr sz="2800" dirty="0">
                <a:solidFill>
                  <a:srgbClr val="FFFFFF"/>
                </a:solidFill>
                <a:cs typeface="Book Antiqua"/>
              </a:rPr>
              <a:t>Welcome to the world of </a:t>
            </a:r>
            <a:r>
              <a:rPr lang="en-US" sz="2800" i="1" dirty="0">
                <a:solidFill>
                  <a:srgbClr val="FFFFFF"/>
                </a:solidFill>
                <a:cs typeface="Cambria"/>
              </a:rPr>
              <a:t>multi-lingual blogging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!</a:t>
            </a:r>
            <a:endParaRPr lang="en-US" sz="2800" dirty="0">
              <a:solidFill>
                <a:srgbClr val="FFFFFF"/>
              </a:solidFill>
              <a:cs typeface="Book Antiqua"/>
            </a:endParaRPr>
          </a:p>
          <a:p>
            <a:pPr marL="12700" marR="5080" indent="-635" algn="ctr">
              <a:lnSpc>
                <a:spcPct val="99600"/>
              </a:lnSpc>
              <a:spcBef>
                <a:spcPts val="150"/>
              </a:spcBef>
            </a:pPr>
            <a:endParaRPr lang="en-US" sz="2800" dirty="0">
              <a:solidFill>
                <a:srgbClr val="FFFFFF"/>
              </a:solidFill>
              <a:cs typeface="Book Antiqua"/>
            </a:endParaRPr>
          </a:p>
          <a:p>
            <a:pPr marL="12700" marR="5080" indent="-635" algn="ctr">
              <a:lnSpc>
                <a:spcPct val="99600"/>
              </a:lnSpc>
              <a:spcBef>
                <a:spcPts val="150"/>
              </a:spcBef>
            </a:pPr>
            <a:r>
              <a:rPr sz="2800" dirty="0">
                <a:solidFill>
                  <a:srgbClr val="FFFFFF"/>
                </a:solidFill>
                <a:cs typeface="Book Antiqua"/>
              </a:rPr>
              <a:t>Let's explore how we can build</a:t>
            </a:r>
            <a:r>
              <a:rPr lang="en-US" sz="2800" dirty="0">
                <a:solidFill>
                  <a:srgbClr val="FFFFFF"/>
                </a:solidFill>
                <a:cs typeface="Book Antiqua"/>
              </a:rPr>
              <a:t>, visualize, summarize, and sentiment score a</a:t>
            </a:r>
            <a:r>
              <a:rPr sz="2800" dirty="0">
                <a:solidFill>
                  <a:srgbClr val="FFFFFF"/>
                </a:solidFill>
                <a:cs typeface="Book Antiqua"/>
              </a:rPr>
              <a:t> blog that speaks every language with the help of AI</a:t>
            </a:r>
            <a:r>
              <a:rPr lang="en-US" sz="2800" dirty="0">
                <a:solidFill>
                  <a:srgbClr val="FFFFFF"/>
                </a:solidFill>
                <a:cs typeface="Book Antiqua"/>
              </a:rPr>
              <a:t> (and without you needing to learn any new words)</a:t>
            </a:r>
            <a:endParaRPr sz="2800" dirty="0">
              <a:cs typeface="Book Antiqu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28897" y="4616450"/>
            <a:ext cx="10629899" cy="38481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effectLst>
            <a:softEdge rad="635000"/>
          </a:effectLst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>
            <a:extLst>
              <a:ext uri="{FF2B5EF4-FFF2-40B4-BE49-F238E27FC236}">
                <a16:creationId xmlns:a16="http://schemas.microsoft.com/office/drawing/2014/main" id="{530C3758-5112-8F8C-95FE-9573A96515E3}"/>
              </a:ext>
            </a:extLst>
          </p:cNvPr>
          <p:cNvSpPr/>
          <p:nvPr/>
        </p:nvSpPr>
        <p:spPr>
          <a:xfrm>
            <a:off x="0" y="3"/>
            <a:ext cx="18288000" cy="102869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B32E571C-F5B7-5AE0-547C-98F0296F3F43}"/>
              </a:ext>
            </a:extLst>
          </p:cNvPr>
          <p:cNvSpPr/>
          <p:nvPr/>
        </p:nvSpPr>
        <p:spPr>
          <a:xfrm>
            <a:off x="1954326" y="4098539"/>
            <a:ext cx="3200400" cy="1600200"/>
          </a:xfrm>
          <a:prstGeom prst="homePlate">
            <a:avLst/>
          </a:prstGeom>
          <a:solidFill>
            <a:srgbClr val="66C7EB"/>
          </a:solidFill>
          <a:ln w="6350">
            <a:solidFill>
              <a:srgbClr val="66C7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Built a website using GitHub Pages and Hugo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97EA85BB-808E-2E98-D082-B19B7BD3511F}"/>
              </a:ext>
            </a:extLst>
          </p:cNvPr>
          <p:cNvSpPr/>
          <p:nvPr/>
        </p:nvSpPr>
        <p:spPr>
          <a:xfrm>
            <a:off x="4840740" y="4098539"/>
            <a:ext cx="3200400" cy="1600200"/>
          </a:xfrm>
          <a:prstGeom prst="chevron">
            <a:avLst/>
          </a:prstGeom>
          <a:solidFill>
            <a:srgbClr val="66C7EB"/>
          </a:solidFill>
          <a:ln w="6350">
            <a:solidFill>
              <a:srgbClr val="66C7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Created blog content in English</a:t>
            </a: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C7E0F3AD-4B34-88E5-1FAD-113DE0014276}"/>
              </a:ext>
            </a:extLst>
          </p:cNvPr>
          <p:cNvSpPr/>
          <p:nvPr/>
        </p:nvSpPr>
        <p:spPr>
          <a:xfrm>
            <a:off x="4840740" y="7192757"/>
            <a:ext cx="3200400" cy="1600200"/>
          </a:xfrm>
          <a:prstGeom prst="chevron">
            <a:avLst/>
          </a:prstGeom>
          <a:solidFill>
            <a:srgbClr val="FFFE7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Used </a:t>
            </a:r>
            <a:r>
              <a:rPr lang="en-US" sz="2400" dirty="0" err="1">
                <a:solidFill>
                  <a:schemeClr val="tx1"/>
                </a:solidFill>
              </a:rPr>
              <a:t>Gradio</a:t>
            </a:r>
            <a:r>
              <a:rPr lang="en-US" sz="2400" dirty="0">
                <a:solidFill>
                  <a:schemeClr val="tx1"/>
                </a:solidFill>
              </a:rPr>
              <a:t> to build interface</a:t>
            </a:r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924FB544-E39F-033D-D7E8-235C258B0138}"/>
              </a:ext>
            </a:extLst>
          </p:cNvPr>
          <p:cNvSpPr/>
          <p:nvPr/>
        </p:nvSpPr>
        <p:spPr>
          <a:xfrm>
            <a:off x="1954326" y="7192757"/>
            <a:ext cx="3200400" cy="1600200"/>
          </a:xfrm>
          <a:prstGeom prst="homePlate">
            <a:avLst/>
          </a:prstGeom>
          <a:solidFill>
            <a:srgbClr val="FFFE7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Built article summarizer and bias score model using python</a:t>
            </a:r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E7144821-699E-64C8-4CA2-E506FC2795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55914" y="1124890"/>
            <a:ext cx="933069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dirty="0">
                <a:solidFill>
                  <a:srgbClr val="FFAB40"/>
                </a:solidFill>
              </a:rPr>
              <a:t>Project Process Flow</a:t>
            </a:r>
            <a:endParaRPr sz="3200" dirty="0"/>
          </a:p>
        </p:txBody>
      </p:sp>
      <p:sp>
        <p:nvSpPr>
          <p:cNvPr id="20" name="object 6">
            <a:extLst>
              <a:ext uri="{FF2B5EF4-FFF2-40B4-BE49-F238E27FC236}">
                <a16:creationId xmlns:a16="http://schemas.microsoft.com/office/drawing/2014/main" id="{EED543B7-FE5A-97AA-2243-5756CBBA589F}"/>
              </a:ext>
            </a:extLst>
          </p:cNvPr>
          <p:cNvSpPr/>
          <p:nvPr/>
        </p:nvSpPr>
        <p:spPr>
          <a:xfrm>
            <a:off x="1954326" y="711326"/>
            <a:ext cx="5216525" cy="28575"/>
          </a:xfrm>
          <a:custGeom>
            <a:avLst/>
            <a:gdLst/>
            <a:ahLst/>
            <a:cxnLst/>
            <a:rect l="l" t="t" r="r" b="b"/>
            <a:pathLst>
              <a:path w="5216525" h="28575">
                <a:moveTo>
                  <a:pt x="0" y="28575"/>
                </a:moveTo>
                <a:lnTo>
                  <a:pt x="5216207" y="28575"/>
                </a:lnTo>
                <a:lnTo>
                  <a:pt x="5216207" y="0"/>
                </a:lnTo>
                <a:lnTo>
                  <a:pt x="0" y="0"/>
                </a:lnTo>
                <a:lnTo>
                  <a:pt x="0" y="28575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7AF010D9-E2B6-824B-D30B-23330EFEC337}"/>
              </a:ext>
            </a:extLst>
          </p:cNvPr>
          <p:cNvSpPr/>
          <p:nvPr/>
        </p:nvSpPr>
        <p:spPr>
          <a:xfrm>
            <a:off x="7727154" y="4098539"/>
            <a:ext cx="3200400" cy="1600200"/>
          </a:xfrm>
          <a:prstGeom prst="chevron">
            <a:avLst/>
          </a:prstGeom>
          <a:solidFill>
            <a:srgbClr val="66C7EB"/>
          </a:solidFill>
          <a:ln w="6350">
            <a:solidFill>
              <a:srgbClr val="66C7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Used Google Translation API to translate content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4D0ED4A-9A3F-7664-CCAB-7F2EA3B8BC56}"/>
              </a:ext>
            </a:extLst>
          </p:cNvPr>
          <p:cNvSpPr/>
          <p:nvPr/>
        </p:nvSpPr>
        <p:spPr>
          <a:xfrm>
            <a:off x="960551" y="4441439"/>
            <a:ext cx="914400" cy="914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i="1" dirty="0">
                <a:solidFill>
                  <a:srgbClr val="FFAB40"/>
                </a:solidFill>
              </a:rPr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620EA9A-1700-0DAE-BC14-64B9BB63244D}"/>
              </a:ext>
            </a:extLst>
          </p:cNvPr>
          <p:cNvSpPr/>
          <p:nvPr/>
        </p:nvSpPr>
        <p:spPr>
          <a:xfrm>
            <a:off x="960551" y="7535657"/>
            <a:ext cx="914400" cy="914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i="1" dirty="0">
                <a:solidFill>
                  <a:srgbClr val="FFAB40"/>
                </a:solidFill>
              </a:rPr>
              <a:t>2</a:t>
            </a:r>
          </a:p>
        </p:txBody>
      </p:sp>
      <p:sp>
        <p:nvSpPr>
          <p:cNvPr id="24" name="Arrow: Chevron 23">
            <a:extLst>
              <a:ext uri="{FF2B5EF4-FFF2-40B4-BE49-F238E27FC236}">
                <a16:creationId xmlns:a16="http://schemas.microsoft.com/office/drawing/2014/main" id="{062EBB73-42B0-4D8B-9373-BB92FC3741F4}"/>
              </a:ext>
            </a:extLst>
          </p:cNvPr>
          <p:cNvSpPr/>
          <p:nvPr/>
        </p:nvSpPr>
        <p:spPr>
          <a:xfrm>
            <a:off x="10613568" y="4098539"/>
            <a:ext cx="3200400" cy="1600200"/>
          </a:xfrm>
          <a:prstGeom prst="chevron">
            <a:avLst/>
          </a:prstGeom>
          <a:solidFill>
            <a:srgbClr val="66C7EB"/>
          </a:solidFill>
          <a:ln w="6350">
            <a:solidFill>
              <a:srgbClr val="66C7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Published blog content using Go</a:t>
            </a:r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6BDF4395-F7F8-C5A1-7000-BF9516030E04}"/>
              </a:ext>
            </a:extLst>
          </p:cNvPr>
          <p:cNvSpPr/>
          <p:nvPr/>
        </p:nvSpPr>
        <p:spPr>
          <a:xfrm>
            <a:off x="7727154" y="7192757"/>
            <a:ext cx="3200400" cy="1600200"/>
          </a:xfrm>
          <a:prstGeom prst="chevron">
            <a:avLst/>
          </a:prstGeom>
          <a:solidFill>
            <a:srgbClr val="FFFE7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Fed blog content into model for analysis</a:t>
            </a: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2E47EF55-CFE5-797D-E33A-87B4AFCDEB27}"/>
              </a:ext>
            </a:extLst>
          </p:cNvPr>
          <p:cNvSpPr/>
          <p:nvPr/>
        </p:nvSpPr>
        <p:spPr>
          <a:xfrm>
            <a:off x="13499984" y="4098539"/>
            <a:ext cx="3200400" cy="1600200"/>
          </a:xfrm>
          <a:prstGeom prst="chevron">
            <a:avLst/>
          </a:prstGeom>
          <a:solidFill>
            <a:srgbClr val="66C7EB"/>
          </a:solidFill>
          <a:ln w="6350">
            <a:solidFill>
              <a:srgbClr val="66C7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Generated blog images using </a:t>
            </a:r>
            <a:r>
              <a:rPr lang="en-US" sz="2400" dirty="0" err="1">
                <a:solidFill>
                  <a:schemeClr val="tx1"/>
                </a:solidFill>
              </a:rPr>
              <a:t>InvokeAI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603D968A-D8B8-53CC-5745-7C9DE08C0DEB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rot="5400000">
            <a:off x="9623502" y="5002541"/>
            <a:ext cx="1494018" cy="2886414"/>
          </a:xfrm>
          <a:prstGeom prst="bentConnector3">
            <a:avLst>
              <a:gd name="adj1" fmla="val 50000"/>
            </a:avLst>
          </a:prstGeom>
          <a:ln w="5715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row: Chevron 30">
            <a:extLst>
              <a:ext uri="{FF2B5EF4-FFF2-40B4-BE49-F238E27FC236}">
                <a16:creationId xmlns:a16="http://schemas.microsoft.com/office/drawing/2014/main" id="{22FF3728-3EE2-D926-A170-1BCA695D857D}"/>
              </a:ext>
            </a:extLst>
          </p:cNvPr>
          <p:cNvSpPr/>
          <p:nvPr/>
        </p:nvSpPr>
        <p:spPr>
          <a:xfrm>
            <a:off x="10613568" y="7192757"/>
            <a:ext cx="3200400" cy="1600200"/>
          </a:xfrm>
          <a:prstGeom prst="chevron">
            <a:avLst/>
          </a:prstGeom>
          <a:solidFill>
            <a:srgbClr val="FFFE7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Generated summaries and scores</a:t>
            </a:r>
          </a:p>
        </p:txBody>
      </p:sp>
      <p:sp>
        <p:nvSpPr>
          <p:cNvPr id="32" name="Arrow: Chevron 31">
            <a:extLst>
              <a:ext uri="{FF2B5EF4-FFF2-40B4-BE49-F238E27FC236}">
                <a16:creationId xmlns:a16="http://schemas.microsoft.com/office/drawing/2014/main" id="{08E2CD0F-0A2C-DFE9-FE15-E26C85A33494}"/>
              </a:ext>
            </a:extLst>
          </p:cNvPr>
          <p:cNvSpPr/>
          <p:nvPr/>
        </p:nvSpPr>
        <p:spPr>
          <a:xfrm>
            <a:off x="13499984" y="7192757"/>
            <a:ext cx="3200400" cy="1600200"/>
          </a:xfrm>
          <a:prstGeom prst="chevron">
            <a:avLst/>
          </a:prstGeom>
          <a:noFill/>
          <a:ln>
            <a:solidFill>
              <a:srgbClr val="FFFE7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2400" dirty="0">
                <a:solidFill>
                  <a:srgbClr val="FFFE70"/>
                </a:solidFill>
              </a:rPr>
              <a:t>Feed scores back into blog</a:t>
            </a:r>
          </a:p>
        </p:txBody>
      </p:sp>
      <p:sp>
        <p:nvSpPr>
          <p:cNvPr id="4" name="Left Bracket 3">
            <a:extLst>
              <a:ext uri="{FF2B5EF4-FFF2-40B4-BE49-F238E27FC236}">
                <a16:creationId xmlns:a16="http://schemas.microsoft.com/office/drawing/2014/main" id="{63A53AF3-B824-E06B-877C-321CC8171AA6}"/>
              </a:ext>
            </a:extLst>
          </p:cNvPr>
          <p:cNvSpPr/>
          <p:nvPr/>
        </p:nvSpPr>
        <p:spPr>
          <a:xfrm rot="5400000">
            <a:off x="2809138" y="2552429"/>
            <a:ext cx="685800" cy="2395424"/>
          </a:xfrm>
          <a:prstGeom prst="leftBracket">
            <a:avLst>
              <a:gd name="adj" fmla="val 0"/>
            </a:avLst>
          </a:prstGeom>
          <a:ln w="3175">
            <a:solidFill>
              <a:srgbClr val="66C7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CA29496-84C7-7191-AB41-9630522073A7}"/>
              </a:ext>
            </a:extLst>
          </p:cNvPr>
          <p:cNvSpPr/>
          <p:nvPr/>
        </p:nvSpPr>
        <p:spPr>
          <a:xfrm>
            <a:off x="2694838" y="2947293"/>
            <a:ext cx="914400" cy="914400"/>
          </a:xfrm>
          <a:prstGeom prst="ellipse">
            <a:avLst/>
          </a:prstGeom>
          <a:solidFill>
            <a:srgbClr val="001634"/>
          </a:solidFill>
          <a:ln w="19050">
            <a:solidFill>
              <a:srgbClr val="66C7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ket 7">
            <a:extLst>
              <a:ext uri="{FF2B5EF4-FFF2-40B4-BE49-F238E27FC236}">
                <a16:creationId xmlns:a16="http://schemas.microsoft.com/office/drawing/2014/main" id="{1082FD41-7B92-C287-BBB1-6770E22B0705}"/>
              </a:ext>
            </a:extLst>
          </p:cNvPr>
          <p:cNvSpPr/>
          <p:nvPr/>
        </p:nvSpPr>
        <p:spPr>
          <a:xfrm rot="5400000">
            <a:off x="5719350" y="2552429"/>
            <a:ext cx="685800" cy="2395424"/>
          </a:xfrm>
          <a:prstGeom prst="leftBracket">
            <a:avLst>
              <a:gd name="adj" fmla="val 0"/>
            </a:avLst>
          </a:prstGeom>
          <a:ln w="3175">
            <a:solidFill>
              <a:srgbClr val="66C7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F4E2E65-545D-498E-557B-28958046970C}"/>
              </a:ext>
            </a:extLst>
          </p:cNvPr>
          <p:cNvSpPr/>
          <p:nvPr/>
        </p:nvSpPr>
        <p:spPr>
          <a:xfrm>
            <a:off x="5605050" y="2947293"/>
            <a:ext cx="914400" cy="914400"/>
          </a:xfrm>
          <a:prstGeom prst="ellipse">
            <a:avLst/>
          </a:prstGeom>
          <a:solidFill>
            <a:srgbClr val="001634"/>
          </a:solidFill>
          <a:ln w="19050">
            <a:solidFill>
              <a:srgbClr val="66C7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ket 10">
            <a:extLst>
              <a:ext uri="{FF2B5EF4-FFF2-40B4-BE49-F238E27FC236}">
                <a16:creationId xmlns:a16="http://schemas.microsoft.com/office/drawing/2014/main" id="{481A27A4-B9CE-2393-DB44-536847ABC680}"/>
              </a:ext>
            </a:extLst>
          </p:cNvPr>
          <p:cNvSpPr/>
          <p:nvPr/>
        </p:nvSpPr>
        <p:spPr>
          <a:xfrm rot="5400000">
            <a:off x="8587606" y="2552429"/>
            <a:ext cx="685800" cy="2395424"/>
          </a:xfrm>
          <a:prstGeom prst="leftBracket">
            <a:avLst>
              <a:gd name="adj" fmla="val 0"/>
            </a:avLst>
          </a:prstGeom>
          <a:ln w="3175">
            <a:solidFill>
              <a:srgbClr val="66C7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4C562F-6435-4513-E1BB-424EBB1A572C}"/>
              </a:ext>
            </a:extLst>
          </p:cNvPr>
          <p:cNvSpPr/>
          <p:nvPr/>
        </p:nvSpPr>
        <p:spPr>
          <a:xfrm>
            <a:off x="8473306" y="2947293"/>
            <a:ext cx="914400" cy="914400"/>
          </a:xfrm>
          <a:prstGeom prst="ellipse">
            <a:avLst/>
          </a:prstGeom>
          <a:solidFill>
            <a:srgbClr val="001634"/>
          </a:solidFill>
          <a:ln w="19050">
            <a:solidFill>
              <a:srgbClr val="66C7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ket 26">
            <a:extLst>
              <a:ext uri="{FF2B5EF4-FFF2-40B4-BE49-F238E27FC236}">
                <a16:creationId xmlns:a16="http://schemas.microsoft.com/office/drawing/2014/main" id="{969D6F0D-92C5-72B5-AB80-F5EA903209B6}"/>
              </a:ext>
            </a:extLst>
          </p:cNvPr>
          <p:cNvSpPr/>
          <p:nvPr/>
        </p:nvSpPr>
        <p:spPr>
          <a:xfrm rot="5400000">
            <a:off x="11492178" y="2552429"/>
            <a:ext cx="685800" cy="2395424"/>
          </a:xfrm>
          <a:prstGeom prst="leftBracket">
            <a:avLst>
              <a:gd name="adj" fmla="val 0"/>
            </a:avLst>
          </a:prstGeom>
          <a:ln w="3175">
            <a:solidFill>
              <a:srgbClr val="66C7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8B48A64-C5E0-02BC-65E6-56621E58C4CF}"/>
              </a:ext>
            </a:extLst>
          </p:cNvPr>
          <p:cNvSpPr/>
          <p:nvPr/>
        </p:nvSpPr>
        <p:spPr>
          <a:xfrm>
            <a:off x="11377878" y="2947293"/>
            <a:ext cx="914400" cy="914400"/>
          </a:xfrm>
          <a:prstGeom prst="ellipse">
            <a:avLst/>
          </a:prstGeom>
          <a:solidFill>
            <a:srgbClr val="001634"/>
          </a:solidFill>
          <a:ln w="19050">
            <a:solidFill>
              <a:srgbClr val="66C7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Bracket 32">
            <a:extLst>
              <a:ext uri="{FF2B5EF4-FFF2-40B4-BE49-F238E27FC236}">
                <a16:creationId xmlns:a16="http://schemas.microsoft.com/office/drawing/2014/main" id="{B04A209C-4BB1-BAF5-3593-BD0E1E73EB33}"/>
              </a:ext>
            </a:extLst>
          </p:cNvPr>
          <p:cNvSpPr/>
          <p:nvPr/>
        </p:nvSpPr>
        <p:spPr>
          <a:xfrm rot="5400000">
            <a:off x="14378592" y="2552429"/>
            <a:ext cx="685800" cy="2395424"/>
          </a:xfrm>
          <a:prstGeom prst="leftBracket">
            <a:avLst>
              <a:gd name="adj" fmla="val 0"/>
            </a:avLst>
          </a:prstGeom>
          <a:ln w="3175">
            <a:solidFill>
              <a:srgbClr val="66C7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C96BA67-A335-B69E-6966-BEEC61838D07}"/>
              </a:ext>
            </a:extLst>
          </p:cNvPr>
          <p:cNvSpPr/>
          <p:nvPr/>
        </p:nvSpPr>
        <p:spPr>
          <a:xfrm>
            <a:off x="14264292" y="2947293"/>
            <a:ext cx="914400" cy="914400"/>
          </a:xfrm>
          <a:prstGeom prst="ellipse">
            <a:avLst/>
          </a:prstGeom>
          <a:solidFill>
            <a:srgbClr val="001634"/>
          </a:solidFill>
          <a:ln w="19050">
            <a:solidFill>
              <a:srgbClr val="66C7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7EA58410-F31A-1573-78D0-DA32992CBB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466" y="3084453"/>
            <a:ext cx="640080" cy="64008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89A2E0D-442A-823F-E0B0-E58A5EA13E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210" y="3084453"/>
            <a:ext cx="640080" cy="64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5FB72C01-0317-1847-1DD8-E94189A5905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998" y="3084453"/>
            <a:ext cx="640080" cy="64008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Left Bracket 55">
            <a:extLst>
              <a:ext uri="{FF2B5EF4-FFF2-40B4-BE49-F238E27FC236}">
                <a16:creationId xmlns:a16="http://schemas.microsoft.com/office/drawing/2014/main" id="{6ECDB6E6-35B1-AB4A-E24D-C53751FEC779}"/>
              </a:ext>
            </a:extLst>
          </p:cNvPr>
          <p:cNvSpPr/>
          <p:nvPr/>
        </p:nvSpPr>
        <p:spPr>
          <a:xfrm rot="16200000" flipV="1">
            <a:off x="2809138" y="7938145"/>
            <a:ext cx="685800" cy="2395424"/>
          </a:xfrm>
          <a:prstGeom prst="leftBracket">
            <a:avLst>
              <a:gd name="adj" fmla="val 0"/>
            </a:avLst>
          </a:prstGeom>
          <a:ln w="3175">
            <a:solidFill>
              <a:srgbClr val="FFFE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043B863-EACC-6D2C-F497-78F1D29562DC}"/>
              </a:ext>
            </a:extLst>
          </p:cNvPr>
          <p:cNvSpPr/>
          <p:nvPr/>
        </p:nvSpPr>
        <p:spPr>
          <a:xfrm flipV="1">
            <a:off x="2694838" y="9024305"/>
            <a:ext cx="914400" cy="914400"/>
          </a:xfrm>
          <a:prstGeom prst="ellipse">
            <a:avLst/>
          </a:prstGeom>
          <a:solidFill>
            <a:srgbClr val="001634"/>
          </a:solidFill>
          <a:ln w="19050">
            <a:solidFill>
              <a:srgbClr val="FFFE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Left Bracket 57">
            <a:extLst>
              <a:ext uri="{FF2B5EF4-FFF2-40B4-BE49-F238E27FC236}">
                <a16:creationId xmlns:a16="http://schemas.microsoft.com/office/drawing/2014/main" id="{417F864A-D243-8D59-CBCD-AA5C6DC6516B}"/>
              </a:ext>
            </a:extLst>
          </p:cNvPr>
          <p:cNvSpPr/>
          <p:nvPr/>
        </p:nvSpPr>
        <p:spPr>
          <a:xfrm rot="16200000" flipV="1">
            <a:off x="5719350" y="7938145"/>
            <a:ext cx="685800" cy="2395424"/>
          </a:xfrm>
          <a:prstGeom prst="leftBracket">
            <a:avLst>
              <a:gd name="adj" fmla="val 0"/>
            </a:avLst>
          </a:prstGeom>
          <a:ln w="3175">
            <a:solidFill>
              <a:srgbClr val="FFFE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12E121A-3D07-343C-0C7C-C52BFD04290D}"/>
              </a:ext>
            </a:extLst>
          </p:cNvPr>
          <p:cNvSpPr/>
          <p:nvPr/>
        </p:nvSpPr>
        <p:spPr>
          <a:xfrm flipV="1">
            <a:off x="5605050" y="9024305"/>
            <a:ext cx="914400" cy="914400"/>
          </a:xfrm>
          <a:prstGeom prst="ellipse">
            <a:avLst/>
          </a:prstGeom>
          <a:solidFill>
            <a:srgbClr val="001634"/>
          </a:solidFill>
          <a:ln w="19050">
            <a:solidFill>
              <a:srgbClr val="FFFE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 Bracket 59">
            <a:extLst>
              <a:ext uri="{FF2B5EF4-FFF2-40B4-BE49-F238E27FC236}">
                <a16:creationId xmlns:a16="http://schemas.microsoft.com/office/drawing/2014/main" id="{D8022E1B-9032-ADD1-6252-357DBFCD0294}"/>
              </a:ext>
            </a:extLst>
          </p:cNvPr>
          <p:cNvSpPr/>
          <p:nvPr/>
        </p:nvSpPr>
        <p:spPr>
          <a:xfrm rot="16200000" flipV="1">
            <a:off x="8587606" y="7938145"/>
            <a:ext cx="685800" cy="2395424"/>
          </a:xfrm>
          <a:prstGeom prst="leftBracket">
            <a:avLst>
              <a:gd name="adj" fmla="val 0"/>
            </a:avLst>
          </a:prstGeom>
          <a:ln w="3175">
            <a:solidFill>
              <a:srgbClr val="FFFE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EE37B6A-81ED-3A02-B53B-3FB598AAEAB9}"/>
              </a:ext>
            </a:extLst>
          </p:cNvPr>
          <p:cNvSpPr/>
          <p:nvPr/>
        </p:nvSpPr>
        <p:spPr>
          <a:xfrm flipV="1">
            <a:off x="8473306" y="9024305"/>
            <a:ext cx="914400" cy="914400"/>
          </a:xfrm>
          <a:prstGeom prst="ellipse">
            <a:avLst/>
          </a:prstGeom>
          <a:solidFill>
            <a:srgbClr val="001634"/>
          </a:solidFill>
          <a:ln w="19050">
            <a:solidFill>
              <a:srgbClr val="FFFE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Left Bracket 61">
            <a:extLst>
              <a:ext uri="{FF2B5EF4-FFF2-40B4-BE49-F238E27FC236}">
                <a16:creationId xmlns:a16="http://schemas.microsoft.com/office/drawing/2014/main" id="{80ACB99D-4C3A-7725-7C2F-3EEE760A9F3E}"/>
              </a:ext>
            </a:extLst>
          </p:cNvPr>
          <p:cNvSpPr/>
          <p:nvPr/>
        </p:nvSpPr>
        <p:spPr>
          <a:xfrm rot="16200000" flipV="1">
            <a:off x="11492178" y="7938145"/>
            <a:ext cx="685800" cy="2395424"/>
          </a:xfrm>
          <a:prstGeom prst="leftBracket">
            <a:avLst>
              <a:gd name="adj" fmla="val 0"/>
            </a:avLst>
          </a:prstGeom>
          <a:ln w="3175">
            <a:solidFill>
              <a:srgbClr val="FFFE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8B77A5C-0982-3C48-9398-132B31665B7F}"/>
              </a:ext>
            </a:extLst>
          </p:cNvPr>
          <p:cNvSpPr/>
          <p:nvPr/>
        </p:nvSpPr>
        <p:spPr>
          <a:xfrm flipV="1">
            <a:off x="11377878" y="9024305"/>
            <a:ext cx="914400" cy="914400"/>
          </a:xfrm>
          <a:prstGeom prst="ellipse">
            <a:avLst/>
          </a:prstGeom>
          <a:solidFill>
            <a:srgbClr val="001634"/>
          </a:solidFill>
          <a:ln w="19050">
            <a:solidFill>
              <a:srgbClr val="FFFE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F83CFEF0-9CA0-D82B-94FD-8F3501A8AA0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3678" y="9135856"/>
            <a:ext cx="640080" cy="64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2ABF9FD-5F29-D640-23E7-F749EBD0E5D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210" y="9161465"/>
            <a:ext cx="640080" cy="64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078068DC-438F-1224-43F8-3982A378FF7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466" y="9161465"/>
            <a:ext cx="640080" cy="64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8DBBEC3C-99D2-4DC1-9ED0-C9052990496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998" y="9112250"/>
            <a:ext cx="640080" cy="64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8040924-B2E6-B7C2-9C5B-ACDDF7A0775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7172" y="3130173"/>
            <a:ext cx="548640" cy="54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9BAB529-0783-04D0-8884-13816402A46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0758" y="3130173"/>
            <a:ext cx="548640" cy="548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5743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69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55914" y="1124890"/>
            <a:ext cx="933069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66C7EB"/>
                </a:solidFill>
              </a:rPr>
              <a:t>Understanding AI Language</a:t>
            </a:r>
            <a:r>
              <a:rPr lang="en-US" sz="3200" dirty="0">
                <a:solidFill>
                  <a:srgbClr val="66C7EB"/>
                </a:solidFill>
              </a:rPr>
              <a:t> Translation</a:t>
            </a:r>
            <a:r>
              <a:rPr sz="3200" dirty="0">
                <a:solidFill>
                  <a:srgbClr val="66C7EB"/>
                </a:solidFill>
              </a:rPr>
              <a:t> Processing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54961" y="4083050"/>
            <a:ext cx="7205472" cy="521360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12800" marR="5080" lvl="1" indent="-342900">
              <a:lnSpc>
                <a:spcPct val="1002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66C7EB"/>
                </a:solidFill>
                <a:cs typeface="Book Antiqua"/>
              </a:rPr>
              <a:t>translateText</a:t>
            </a:r>
            <a:endParaRPr lang="en-US" sz="2400" dirty="0">
              <a:solidFill>
                <a:srgbClr val="66C7EB"/>
              </a:solidFill>
              <a:cs typeface="Book Antiqua"/>
            </a:endParaRP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i="1" dirty="0">
                <a:solidFill>
                  <a:schemeClr val="bg1"/>
                </a:solidFill>
                <a:cs typeface="Book Antiqua"/>
              </a:rPr>
              <a:t>Parameters: </a:t>
            </a:r>
            <a:r>
              <a:rPr lang="en-US" sz="2000" dirty="0">
                <a:solidFill>
                  <a:schemeClr val="bg1"/>
                </a:solidFill>
                <a:cs typeface="Book Antiqua"/>
              </a:rPr>
              <a:t>2 strings (target language, text)</a:t>
            </a:r>
            <a:endParaRPr lang="en-US" sz="2000" i="1" dirty="0">
              <a:solidFill>
                <a:schemeClr val="bg1"/>
              </a:solidFill>
              <a:cs typeface="Book Antiqua"/>
            </a:endParaRP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cs typeface="Book Antiqua"/>
              </a:rPr>
              <a:t>Initializes a translation client</a:t>
            </a: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cs typeface="Book Antiqua"/>
              </a:rPr>
              <a:t>Translates the given text to the specified target language using the Google Cloud Translation API</a:t>
            </a: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cs typeface="Book Antiqua"/>
              </a:rPr>
              <a:t>Returns the translated text or an error if any step fails</a:t>
            </a:r>
          </a:p>
          <a:p>
            <a:pPr marL="812800" marR="5080" lvl="1" indent="-342900">
              <a:lnSpc>
                <a:spcPct val="1002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66C7EB"/>
                </a:solidFill>
                <a:cs typeface="Book Antiqua"/>
              </a:rPr>
              <a:t>get_title</a:t>
            </a:r>
            <a:endParaRPr lang="en-US" sz="2400" dirty="0">
              <a:solidFill>
                <a:srgbClr val="66C7EB"/>
              </a:solidFill>
              <a:cs typeface="Book Antiqua"/>
            </a:endParaRP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i="1" dirty="0">
                <a:solidFill>
                  <a:schemeClr val="bg1"/>
                </a:solidFill>
                <a:cs typeface="Book Antiqua"/>
              </a:rPr>
              <a:t>Parameters: </a:t>
            </a:r>
            <a:r>
              <a:rPr lang="en-US" sz="2000" dirty="0">
                <a:solidFill>
                  <a:schemeClr val="bg1"/>
                </a:solidFill>
                <a:cs typeface="Book Antiqua"/>
              </a:rPr>
              <a:t>2 strings (target language, written content)</a:t>
            </a:r>
            <a:endParaRPr lang="en-US" sz="2000" i="1" dirty="0">
              <a:solidFill>
                <a:schemeClr val="bg1"/>
              </a:solidFill>
              <a:cs typeface="Book Antiqua"/>
            </a:endParaRP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</a:rPr>
              <a:t>Extracts the date and title from a given content string</a:t>
            </a: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</a:rPr>
              <a:t>Translates the title into the specified language</a:t>
            </a: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</a:rPr>
              <a:t>Formats the translated title and original date into a specific format</a:t>
            </a:r>
          </a:p>
        </p:txBody>
      </p:sp>
      <p:sp>
        <p:nvSpPr>
          <p:cNvPr id="5" name="object 5"/>
          <p:cNvSpPr/>
          <p:nvPr/>
        </p:nvSpPr>
        <p:spPr>
          <a:xfrm>
            <a:off x="1954326" y="711326"/>
            <a:ext cx="5216525" cy="28575"/>
          </a:xfrm>
          <a:custGeom>
            <a:avLst/>
            <a:gdLst/>
            <a:ahLst/>
            <a:cxnLst/>
            <a:rect l="l" t="t" r="r" b="b"/>
            <a:pathLst>
              <a:path w="5216525" h="28575">
                <a:moveTo>
                  <a:pt x="0" y="28575"/>
                </a:moveTo>
                <a:lnTo>
                  <a:pt x="5216207" y="28575"/>
                </a:lnTo>
                <a:lnTo>
                  <a:pt x="5216207" y="0"/>
                </a:lnTo>
                <a:lnTo>
                  <a:pt x="0" y="0"/>
                </a:lnTo>
                <a:lnTo>
                  <a:pt x="0" y="28575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54326" y="711326"/>
            <a:ext cx="5216525" cy="28575"/>
          </a:xfrm>
          <a:custGeom>
            <a:avLst/>
            <a:gdLst/>
            <a:ahLst/>
            <a:cxnLst/>
            <a:rect l="l" t="t" r="r" b="b"/>
            <a:pathLst>
              <a:path w="5216525" h="28575">
                <a:moveTo>
                  <a:pt x="0" y="28575"/>
                </a:moveTo>
                <a:lnTo>
                  <a:pt x="5216207" y="28575"/>
                </a:lnTo>
                <a:lnTo>
                  <a:pt x="5216207" y="0"/>
                </a:lnTo>
                <a:lnTo>
                  <a:pt x="0" y="0"/>
                </a:lnTo>
                <a:lnTo>
                  <a:pt x="0" y="28575"/>
                </a:lnTo>
                <a:close/>
              </a:path>
            </a:pathLst>
          </a:custGeom>
          <a:solidFill>
            <a:srgbClr val="FFAB40"/>
          </a:solidFill>
          <a:ln>
            <a:solidFill>
              <a:srgbClr val="66C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39746B49-EFE4-E324-7770-ECAC1F37D720}"/>
              </a:ext>
            </a:extLst>
          </p:cNvPr>
          <p:cNvSpPr txBox="1"/>
          <p:nvPr/>
        </p:nvSpPr>
        <p:spPr>
          <a:xfrm>
            <a:off x="9160433" y="4083050"/>
            <a:ext cx="7205472" cy="47519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12800" marR="5080" lvl="1" indent="-342900">
              <a:lnSpc>
                <a:spcPct val="1002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66C7EB"/>
                </a:solidFill>
                <a:cs typeface="Book Antiqua"/>
              </a:rPr>
              <a:t>get_body</a:t>
            </a:r>
            <a:endParaRPr lang="en-US" sz="2400" dirty="0">
              <a:solidFill>
                <a:srgbClr val="66C7EB"/>
              </a:solidFill>
              <a:cs typeface="Book Antiqua"/>
            </a:endParaRP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i="1" dirty="0">
                <a:solidFill>
                  <a:schemeClr val="bg1"/>
                </a:solidFill>
                <a:cs typeface="Book Antiqua"/>
              </a:rPr>
              <a:t>Parameters: </a:t>
            </a:r>
            <a:r>
              <a:rPr lang="en-US" sz="2000" dirty="0">
                <a:solidFill>
                  <a:schemeClr val="bg1"/>
                </a:solidFill>
                <a:cs typeface="Book Antiqua"/>
              </a:rPr>
              <a:t>2 strings (target language, written content)</a:t>
            </a:r>
            <a:endParaRPr lang="en-US" sz="2000" i="1" dirty="0">
              <a:solidFill>
                <a:schemeClr val="bg1"/>
              </a:solidFill>
              <a:cs typeface="Book Antiqua"/>
            </a:endParaRP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</a:rPr>
              <a:t>Extracts the body text from a given content string</a:t>
            </a: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</a:rPr>
              <a:t>Translates each paragraph of the body text into the specified language</a:t>
            </a: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</a:rPr>
              <a:t>Returns the translated body text</a:t>
            </a:r>
          </a:p>
          <a:p>
            <a:pPr marL="812800" marR="5080" lvl="1" indent="-342900">
              <a:lnSpc>
                <a:spcPct val="1002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6C7EB"/>
                </a:solidFill>
                <a:cs typeface="Book Antiqua"/>
              </a:rPr>
              <a:t>main()</a:t>
            </a: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</a:rPr>
              <a:t>Reads the content of a source file</a:t>
            </a: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</a:rPr>
              <a:t>Translates it into multiple languages</a:t>
            </a: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</a:rPr>
              <a:t>Writes the translated content into separate files for each language</a:t>
            </a: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4E724EFB-66F1-FA9A-441C-8C44B9741AC2}"/>
              </a:ext>
            </a:extLst>
          </p:cNvPr>
          <p:cNvSpPr txBox="1"/>
          <p:nvPr/>
        </p:nvSpPr>
        <p:spPr>
          <a:xfrm>
            <a:off x="1954327" y="2602204"/>
            <a:ext cx="10091623" cy="127406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2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cs typeface="Book Antiqua"/>
              </a:rPr>
              <a:t>Used Google’s Go language to build the background infrastructure for a potential blogging website</a:t>
            </a:r>
          </a:p>
          <a:p>
            <a:pPr marL="355600" marR="5080" indent="-342900">
              <a:lnSpc>
                <a:spcPct val="1002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cs typeface="Book Antiqua"/>
              </a:rPr>
              <a:t>Developed 4 functions to drive commands for blog publishing and translation: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9A6B67-0A4F-3D93-3701-F925EE92C5AA}"/>
              </a:ext>
            </a:extLst>
          </p:cNvPr>
          <p:cNvSpPr/>
          <p:nvPr/>
        </p:nvSpPr>
        <p:spPr>
          <a:xfrm>
            <a:off x="519169" y="739901"/>
            <a:ext cx="914400" cy="914400"/>
          </a:xfrm>
          <a:prstGeom prst="ellipse">
            <a:avLst/>
          </a:prstGeom>
          <a:solidFill>
            <a:srgbClr val="FFAB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1a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01FED625-B036-D768-E2F6-93A9371D2C23}"/>
              </a:ext>
            </a:extLst>
          </p:cNvPr>
          <p:cNvSpPr/>
          <p:nvPr/>
        </p:nvSpPr>
        <p:spPr>
          <a:xfrm>
            <a:off x="0" y="3"/>
            <a:ext cx="18288000" cy="102869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66CE597C-A9E1-ACB4-D291-72819278CA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55914" y="1124890"/>
            <a:ext cx="933069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66C7EB"/>
                </a:solidFill>
              </a:rPr>
              <a:t>Understanding </a:t>
            </a:r>
            <a:r>
              <a:rPr lang="en-US" sz="3200" dirty="0">
                <a:solidFill>
                  <a:srgbClr val="66C7EB"/>
                </a:solidFill>
              </a:rPr>
              <a:t>AI Image Generation</a:t>
            </a:r>
            <a:endParaRPr sz="3200" dirty="0">
              <a:solidFill>
                <a:srgbClr val="66C7EB"/>
              </a:solidFill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F7E197AF-588A-0A8C-7178-1D1FB8A201BD}"/>
              </a:ext>
            </a:extLst>
          </p:cNvPr>
          <p:cNvSpPr txBox="1"/>
          <p:nvPr/>
        </p:nvSpPr>
        <p:spPr>
          <a:xfrm>
            <a:off x="1954961" y="4083050"/>
            <a:ext cx="7205472" cy="47519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12800" marR="5080" lvl="1" indent="-342900">
              <a:lnSpc>
                <a:spcPct val="1002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66C7EB"/>
                </a:solidFill>
                <a:cs typeface="Book Antiqua"/>
              </a:rPr>
              <a:t>getPrompt</a:t>
            </a:r>
            <a:r>
              <a:rPr lang="en-US" sz="2400" dirty="0">
                <a:solidFill>
                  <a:srgbClr val="66C7EB"/>
                </a:solidFill>
                <a:cs typeface="Book Antiqua"/>
              </a:rPr>
              <a:t>()</a:t>
            </a: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i="1" dirty="0">
                <a:solidFill>
                  <a:schemeClr val="bg1"/>
                </a:solidFill>
                <a:cs typeface="Book Antiqua"/>
              </a:rPr>
              <a:t>Parameters: </a:t>
            </a:r>
            <a:r>
              <a:rPr lang="en-US" sz="2000" dirty="0">
                <a:solidFill>
                  <a:schemeClr val="bg1"/>
                </a:solidFill>
                <a:cs typeface="Book Antiqua"/>
              </a:rPr>
              <a:t>0</a:t>
            </a:r>
            <a:endParaRPr lang="en-US" sz="2000" i="1" dirty="0">
              <a:solidFill>
                <a:schemeClr val="bg1"/>
              </a:solidFill>
              <a:cs typeface="Book Antiqua"/>
            </a:endParaRP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cs typeface="Book Antiqua"/>
              </a:rPr>
              <a:t>Reads a specified file's content</a:t>
            </a: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cs typeface="Book Antiqua"/>
              </a:rPr>
              <a:t>Extracts the title and body</a:t>
            </a: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cs typeface="Book Antiqua"/>
              </a:rPr>
              <a:t>Returns a formatted string combining the title and body</a:t>
            </a:r>
            <a:endParaRPr lang="en-US" sz="2000" dirty="0">
              <a:solidFill>
                <a:schemeClr val="bg1"/>
              </a:solidFill>
            </a:endParaRPr>
          </a:p>
          <a:p>
            <a:pPr marL="812800" marR="5080" lvl="1" indent="-342900">
              <a:lnSpc>
                <a:spcPct val="1002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66C7EB"/>
                </a:solidFill>
                <a:cs typeface="Book Antiqua"/>
              </a:rPr>
              <a:t>getData</a:t>
            </a:r>
            <a:r>
              <a:rPr lang="en-US" sz="2400" dirty="0">
                <a:solidFill>
                  <a:srgbClr val="66C7EB"/>
                </a:solidFill>
                <a:cs typeface="Book Antiqua"/>
              </a:rPr>
              <a:t>()</a:t>
            </a: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i="1" dirty="0">
                <a:solidFill>
                  <a:schemeClr val="bg1"/>
                </a:solidFill>
                <a:cs typeface="Book Antiqua"/>
              </a:rPr>
              <a:t>Parameters: </a:t>
            </a:r>
            <a:r>
              <a:rPr lang="en-US" sz="2000" dirty="0">
                <a:solidFill>
                  <a:schemeClr val="bg1"/>
                </a:solidFill>
                <a:cs typeface="Book Antiqua"/>
              </a:rPr>
              <a:t>1 string (prompt)</a:t>
            </a:r>
            <a:endParaRPr lang="en-US" sz="2000" i="1" dirty="0">
              <a:solidFill>
                <a:schemeClr val="bg1"/>
              </a:solidFill>
              <a:cs typeface="Book Antiqua"/>
            </a:endParaRP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cs typeface="Book Antiqua"/>
              </a:rPr>
              <a:t>Generates a random seed and creates four Item objects with specific </a:t>
            </a:r>
            <a:r>
              <a:rPr lang="en-US" sz="2000" dirty="0" err="1">
                <a:solidFill>
                  <a:schemeClr val="bg1"/>
                </a:solidFill>
                <a:cs typeface="Book Antiqua"/>
              </a:rPr>
              <a:t>NodePath</a:t>
            </a:r>
            <a:r>
              <a:rPr lang="en-US" sz="2000" dirty="0">
                <a:solidFill>
                  <a:schemeClr val="bg1"/>
                </a:solidFill>
                <a:cs typeface="Book Antiqua"/>
              </a:rPr>
              <a:t> and </a:t>
            </a:r>
            <a:r>
              <a:rPr lang="en-US" sz="2000" dirty="0" err="1">
                <a:solidFill>
                  <a:schemeClr val="bg1"/>
                </a:solidFill>
                <a:cs typeface="Book Antiqua"/>
              </a:rPr>
              <a:t>FieldName</a:t>
            </a:r>
            <a:r>
              <a:rPr lang="en-US" sz="2000" dirty="0">
                <a:solidFill>
                  <a:schemeClr val="bg1"/>
                </a:solidFill>
                <a:cs typeface="Book Antiqua"/>
              </a:rPr>
              <a:t> values</a:t>
            </a: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cs typeface="Book Antiqua"/>
              </a:rPr>
              <a:t>Returns a nested slice of these items, organizing them into pairs</a:t>
            </a: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DC27CA58-4361-8480-5F09-D2B0AF7A351D}"/>
              </a:ext>
            </a:extLst>
          </p:cNvPr>
          <p:cNvSpPr/>
          <p:nvPr/>
        </p:nvSpPr>
        <p:spPr>
          <a:xfrm>
            <a:off x="1954326" y="711326"/>
            <a:ext cx="5216525" cy="28575"/>
          </a:xfrm>
          <a:custGeom>
            <a:avLst/>
            <a:gdLst/>
            <a:ahLst/>
            <a:cxnLst/>
            <a:rect l="l" t="t" r="r" b="b"/>
            <a:pathLst>
              <a:path w="5216525" h="28575">
                <a:moveTo>
                  <a:pt x="0" y="28575"/>
                </a:moveTo>
                <a:lnTo>
                  <a:pt x="5216207" y="28575"/>
                </a:lnTo>
                <a:lnTo>
                  <a:pt x="5216207" y="0"/>
                </a:lnTo>
                <a:lnTo>
                  <a:pt x="0" y="0"/>
                </a:lnTo>
                <a:lnTo>
                  <a:pt x="0" y="28575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8062E187-56DE-F3DE-8210-4B233AEF8C72}"/>
              </a:ext>
            </a:extLst>
          </p:cNvPr>
          <p:cNvSpPr/>
          <p:nvPr/>
        </p:nvSpPr>
        <p:spPr>
          <a:xfrm>
            <a:off x="1954326" y="711326"/>
            <a:ext cx="5216525" cy="28575"/>
          </a:xfrm>
          <a:custGeom>
            <a:avLst/>
            <a:gdLst/>
            <a:ahLst/>
            <a:cxnLst/>
            <a:rect l="l" t="t" r="r" b="b"/>
            <a:pathLst>
              <a:path w="5216525" h="28575">
                <a:moveTo>
                  <a:pt x="0" y="28575"/>
                </a:moveTo>
                <a:lnTo>
                  <a:pt x="5216207" y="28575"/>
                </a:lnTo>
                <a:lnTo>
                  <a:pt x="5216207" y="0"/>
                </a:lnTo>
                <a:lnTo>
                  <a:pt x="0" y="0"/>
                </a:lnTo>
                <a:lnTo>
                  <a:pt x="0" y="28575"/>
                </a:lnTo>
                <a:close/>
              </a:path>
            </a:pathLst>
          </a:custGeom>
          <a:solidFill>
            <a:srgbClr val="FFAB40"/>
          </a:solidFill>
          <a:ln>
            <a:solidFill>
              <a:srgbClr val="66C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1557ABD1-7827-29A4-D3E3-CBE1BD7FF7B6}"/>
              </a:ext>
            </a:extLst>
          </p:cNvPr>
          <p:cNvSpPr txBox="1"/>
          <p:nvPr/>
        </p:nvSpPr>
        <p:spPr>
          <a:xfrm>
            <a:off x="9160433" y="4083050"/>
            <a:ext cx="7205472" cy="521360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12800" marR="5080" lvl="1" indent="-342900">
              <a:lnSpc>
                <a:spcPct val="1002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66C7EB"/>
                </a:solidFill>
                <a:cs typeface="Book Antiqua"/>
              </a:rPr>
              <a:t>getBody</a:t>
            </a:r>
            <a:r>
              <a:rPr lang="en-US" sz="2400" dirty="0">
                <a:solidFill>
                  <a:srgbClr val="66C7EB"/>
                </a:solidFill>
                <a:cs typeface="Book Antiqua"/>
              </a:rPr>
              <a:t>()</a:t>
            </a: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i="1" dirty="0">
                <a:solidFill>
                  <a:schemeClr val="bg1"/>
                </a:solidFill>
                <a:cs typeface="Book Antiqua"/>
              </a:rPr>
              <a:t>Parameters: </a:t>
            </a:r>
            <a:r>
              <a:rPr lang="en-US" sz="2000" dirty="0">
                <a:solidFill>
                  <a:schemeClr val="bg1"/>
                </a:solidFill>
                <a:cs typeface="Book Antiqua"/>
              </a:rPr>
              <a:t>1 string (prompt) and 1 object (item)</a:t>
            </a:r>
            <a:endParaRPr lang="en-US" sz="2000" i="1" dirty="0">
              <a:solidFill>
                <a:schemeClr val="bg1"/>
              </a:solidFill>
              <a:cs typeface="Book Antiqua"/>
            </a:endParaRP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</a:rPr>
              <a:t>Reads a JSON file to load a Graph structure</a:t>
            </a: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</a:rPr>
              <a:t>Updates the graph with new conditioning information based on the provided prompt</a:t>
            </a: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</a:rPr>
              <a:t>Constructs a Body object with this updated graph and the provided data.</a:t>
            </a:r>
          </a:p>
          <a:p>
            <a:pPr marL="812800" marR="5080" lvl="1" indent="-342900">
              <a:lnSpc>
                <a:spcPct val="1002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6C7EB"/>
                </a:solidFill>
                <a:cs typeface="Book Antiqua"/>
              </a:rPr>
              <a:t>main()</a:t>
            </a: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cs typeface="Book Antiqua"/>
              </a:rPr>
              <a:t>Reads the prompt</a:t>
            </a: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cs typeface="Book Antiqua"/>
              </a:rPr>
              <a:t>Processes it to generate data and a body structure</a:t>
            </a: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cs typeface="Book Antiqua"/>
              </a:rPr>
              <a:t>Marshals the body to JSON</a:t>
            </a: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cs typeface="Book Antiqua"/>
              </a:rPr>
              <a:t>Handles any errors that occur during these processes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E99D2780-9608-39FD-25FA-88D85C84423A}"/>
              </a:ext>
            </a:extLst>
          </p:cNvPr>
          <p:cNvSpPr txBox="1"/>
          <p:nvPr/>
        </p:nvSpPr>
        <p:spPr>
          <a:xfrm>
            <a:off x="1954327" y="2602204"/>
            <a:ext cx="10091623" cy="127406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2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cs typeface="Book Antiqua"/>
              </a:rPr>
              <a:t>Used Python and Google’s Go language to build the background infrastructure for a potential blogging website</a:t>
            </a:r>
          </a:p>
          <a:p>
            <a:pPr marL="355600" marR="5080" indent="-342900">
              <a:lnSpc>
                <a:spcPct val="1002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cs typeface="Book Antiqua"/>
              </a:rPr>
              <a:t>Developed 4 functions to drive commands for blog imaging: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2A7FAAB-BF8C-5EAE-D3D5-19D551B3C7EF}"/>
              </a:ext>
            </a:extLst>
          </p:cNvPr>
          <p:cNvSpPr/>
          <p:nvPr/>
        </p:nvSpPr>
        <p:spPr>
          <a:xfrm>
            <a:off x="519169" y="739901"/>
            <a:ext cx="914400" cy="914400"/>
          </a:xfrm>
          <a:prstGeom prst="ellipse">
            <a:avLst/>
          </a:prstGeom>
          <a:solidFill>
            <a:srgbClr val="FFAB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1b</a:t>
            </a:r>
          </a:p>
        </p:txBody>
      </p:sp>
    </p:spTree>
    <p:extLst>
      <p:ext uri="{BB962C8B-B14F-4D97-AF65-F5344CB8AC3E}">
        <p14:creationId xmlns:p14="http://schemas.microsoft.com/office/powerpoint/2010/main" val="2760511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AE2FB3D9-D8AD-3B6C-F260-D200A052515C}"/>
              </a:ext>
            </a:extLst>
          </p:cNvPr>
          <p:cNvSpPr/>
          <p:nvPr/>
        </p:nvSpPr>
        <p:spPr>
          <a:xfrm>
            <a:off x="0" y="3"/>
            <a:ext cx="18288000" cy="102869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66CE597C-A9E1-ACB4-D291-72819278CA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55914" y="1124890"/>
            <a:ext cx="933069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FFFE70"/>
                </a:solidFill>
              </a:rPr>
              <a:t>Understanding AI </a:t>
            </a:r>
            <a:r>
              <a:rPr lang="en-US" sz="3200" dirty="0">
                <a:solidFill>
                  <a:srgbClr val="FFFE70"/>
                </a:solidFill>
              </a:rPr>
              <a:t>Summary and Bias Score </a:t>
            </a:r>
            <a:r>
              <a:rPr sz="3200" dirty="0">
                <a:solidFill>
                  <a:srgbClr val="FFFE70"/>
                </a:solidFill>
              </a:rPr>
              <a:t>Processing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F7E197AF-588A-0A8C-7178-1D1FB8A201BD}"/>
              </a:ext>
            </a:extLst>
          </p:cNvPr>
          <p:cNvSpPr txBox="1"/>
          <p:nvPr/>
        </p:nvSpPr>
        <p:spPr>
          <a:xfrm>
            <a:off x="1954961" y="4083050"/>
            <a:ext cx="7205472" cy="48134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12800" marR="5080" lvl="1" indent="-342900">
              <a:lnSpc>
                <a:spcPct val="1002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FFE70"/>
                </a:solidFill>
                <a:cs typeface="Book Antiqua"/>
              </a:rPr>
              <a:t>extract_article_content</a:t>
            </a:r>
            <a:r>
              <a:rPr lang="en-US" sz="2400" dirty="0">
                <a:solidFill>
                  <a:srgbClr val="FFFE70"/>
                </a:solidFill>
                <a:cs typeface="Book Antiqua"/>
              </a:rPr>
              <a:t>()</a:t>
            </a: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i="1" dirty="0">
                <a:solidFill>
                  <a:schemeClr val="bg1"/>
                </a:solidFill>
                <a:cs typeface="Book Antiqua"/>
              </a:rPr>
              <a:t>Parameters: </a:t>
            </a:r>
            <a:r>
              <a:rPr lang="en-US" sz="2000" dirty="0">
                <a:solidFill>
                  <a:schemeClr val="bg1"/>
                </a:solidFill>
                <a:cs typeface="Book Antiqua"/>
              </a:rPr>
              <a:t>2 strings (</a:t>
            </a:r>
            <a:r>
              <a:rPr lang="en-US" sz="2000" dirty="0" err="1">
                <a:solidFill>
                  <a:schemeClr val="bg1"/>
                </a:solidFill>
                <a:cs typeface="Book Antiqua"/>
              </a:rPr>
              <a:t>url</a:t>
            </a:r>
            <a:r>
              <a:rPr lang="en-US" sz="2000" dirty="0">
                <a:solidFill>
                  <a:schemeClr val="bg1"/>
                </a:solidFill>
                <a:cs typeface="Book Antiqua"/>
              </a:rPr>
              <a:t> and API token)</a:t>
            </a: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cs typeface="Book Antiqua"/>
              </a:rPr>
              <a:t>Retrieves and extracts the main text and title of an article from a given URL using the </a:t>
            </a:r>
            <a:r>
              <a:rPr lang="en-US" sz="2000" dirty="0" err="1">
                <a:solidFill>
                  <a:schemeClr val="bg1"/>
                </a:solidFill>
                <a:cs typeface="Book Antiqua"/>
              </a:rPr>
              <a:t>Diffbot</a:t>
            </a:r>
            <a:r>
              <a:rPr lang="en-US" sz="2000" dirty="0">
                <a:solidFill>
                  <a:schemeClr val="bg1"/>
                </a:solidFill>
                <a:cs typeface="Book Antiqua"/>
              </a:rPr>
              <a:t> API</a:t>
            </a:r>
          </a:p>
          <a:p>
            <a:pPr marL="812800" marR="5080" lvl="1" indent="-342900">
              <a:lnSpc>
                <a:spcPct val="1002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FFE70"/>
                </a:solidFill>
                <a:cs typeface="Book Antiqua"/>
              </a:rPr>
              <a:t>summarize_text</a:t>
            </a:r>
            <a:r>
              <a:rPr lang="en-US" sz="2400" dirty="0">
                <a:solidFill>
                  <a:srgbClr val="FFFE70"/>
                </a:solidFill>
                <a:cs typeface="Book Antiqua"/>
              </a:rPr>
              <a:t>()</a:t>
            </a: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i="1" dirty="0">
                <a:solidFill>
                  <a:schemeClr val="bg1"/>
                </a:solidFill>
                <a:cs typeface="Book Antiqua"/>
              </a:rPr>
              <a:t>Parameters: </a:t>
            </a:r>
            <a:r>
              <a:rPr lang="en-US" sz="2000" dirty="0">
                <a:solidFill>
                  <a:schemeClr val="bg1"/>
                </a:solidFill>
                <a:cs typeface="Book Antiqua"/>
              </a:rPr>
              <a:t>1 string (text)</a:t>
            </a: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cs typeface="Book Antiqua"/>
              </a:rPr>
              <a:t>Summarizes a given text by extracting the most important sentences</a:t>
            </a:r>
          </a:p>
          <a:p>
            <a:pPr marL="812800" marR="5080" lvl="1" indent="-342900">
              <a:lnSpc>
                <a:spcPct val="1002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FFE70"/>
                </a:solidFill>
                <a:cs typeface="Book Antiqua"/>
              </a:rPr>
              <a:t>analyze_sentiment</a:t>
            </a:r>
            <a:r>
              <a:rPr lang="en-US" sz="2400" dirty="0">
                <a:solidFill>
                  <a:srgbClr val="FFFE70"/>
                </a:solidFill>
                <a:cs typeface="Book Antiqua"/>
              </a:rPr>
              <a:t>()</a:t>
            </a: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i="1" dirty="0">
                <a:solidFill>
                  <a:schemeClr val="bg1"/>
                </a:solidFill>
                <a:cs typeface="Book Antiqua"/>
              </a:rPr>
              <a:t>Parameters: </a:t>
            </a:r>
            <a:r>
              <a:rPr lang="en-US" sz="2000" dirty="0">
                <a:solidFill>
                  <a:schemeClr val="bg1"/>
                </a:solidFill>
                <a:cs typeface="Book Antiqua"/>
              </a:rPr>
              <a:t>1 string (text)</a:t>
            </a: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</a:rPr>
              <a:t>Analyzes the sentiment of a given text</a:t>
            </a: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DC27CA58-4361-8480-5F09-D2B0AF7A351D}"/>
              </a:ext>
            </a:extLst>
          </p:cNvPr>
          <p:cNvSpPr/>
          <p:nvPr/>
        </p:nvSpPr>
        <p:spPr>
          <a:xfrm>
            <a:off x="1954326" y="711326"/>
            <a:ext cx="5216525" cy="28575"/>
          </a:xfrm>
          <a:custGeom>
            <a:avLst/>
            <a:gdLst/>
            <a:ahLst/>
            <a:cxnLst/>
            <a:rect l="l" t="t" r="r" b="b"/>
            <a:pathLst>
              <a:path w="5216525" h="28575">
                <a:moveTo>
                  <a:pt x="0" y="28575"/>
                </a:moveTo>
                <a:lnTo>
                  <a:pt x="5216207" y="28575"/>
                </a:lnTo>
                <a:lnTo>
                  <a:pt x="5216207" y="0"/>
                </a:lnTo>
                <a:lnTo>
                  <a:pt x="0" y="0"/>
                </a:lnTo>
                <a:lnTo>
                  <a:pt x="0" y="28575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8062E187-56DE-F3DE-8210-4B233AEF8C72}"/>
              </a:ext>
            </a:extLst>
          </p:cNvPr>
          <p:cNvSpPr/>
          <p:nvPr/>
        </p:nvSpPr>
        <p:spPr>
          <a:xfrm>
            <a:off x="1954326" y="711326"/>
            <a:ext cx="5216525" cy="28575"/>
          </a:xfrm>
          <a:custGeom>
            <a:avLst/>
            <a:gdLst/>
            <a:ahLst/>
            <a:cxnLst/>
            <a:rect l="l" t="t" r="r" b="b"/>
            <a:pathLst>
              <a:path w="5216525" h="28575">
                <a:moveTo>
                  <a:pt x="0" y="28575"/>
                </a:moveTo>
                <a:lnTo>
                  <a:pt x="5216207" y="28575"/>
                </a:lnTo>
                <a:lnTo>
                  <a:pt x="5216207" y="0"/>
                </a:lnTo>
                <a:lnTo>
                  <a:pt x="0" y="0"/>
                </a:lnTo>
                <a:lnTo>
                  <a:pt x="0" y="28575"/>
                </a:lnTo>
                <a:close/>
              </a:path>
            </a:pathLst>
          </a:custGeom>
          <a:solidFill>
            <a:srgbClr val="FFAB40"/>
          </a:solidFill>
          <a:ln>
            <a:solidFill>
              <a:srgbClr val="FFFE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1557ABD1-7827-29A4-D3E3-CBE1BD7FF7B6}"/>
              </a:ext>
            </a:extLst>
          </p:cNvPr>
          <p:cNvSpPr txBox="1"/>
          <p:nvPr/>
        </p:nvSpPr>
        <p:spPr>
          <a:xfrm>
            <a:off x="9160433" y="4083050"/>
            <a:ext cx="7205472" cy="46596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12800" marR="5080" lvl="1" indent="-342900">
              <a:lnSpc>
                <a:spcPct val="1002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FFE70"/>
                </a:solidFill>
                <a:cs typeface="Book Antiqua"/>
              </a:rPr>
              <a:t>analyze_for_or_against_idea</a:t>
            </a:r>
            <a:r>
              <a:rPr lang="en-US" sz="2400" dirty="0">
                <a:solidFill>
                  <a:srgbClr val="FFFE70"/>
                </a:solidFill>
                <a:cs typeface="Book Antiqua"/>
              </a:rPr>
              <a:t>()</a:t>
            </a: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i="1" dirty="0">
                <a:solidFill>
                  <a:schemeClr val="bg1"/>
                </a:solidFill>
                <a:cs typeface="Book Antiqua"/>
              </a:rPr>
              <a:t>Parameters: </a:t>
            </a:r>
            <a:r>
              <a:rPr lang="en-US" sz="2000" dirty="0">
                <a:solidFill>
                  <a:schemeClr val="bg1"/>
                </a:solidFill>
                <a:cs typeface="Book Antiqua"/>
              </a:rPr>
              <a:t>2 strings (text and idea)</a:t>
            </a: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cs typeface="Book Antiqua"/>
              </a:rPr>
              <a:t>Analyzes the sentiment towards a specific idea and the sentiment towards entities mentioned in the text</a:t>
            </a:r>
          </a:p>
          <a:p>
            <a:pPr marL="812800" marR="5080" lvl="1" indent="-342900">
              <a:lnSpc>
                <a:spcPct val="1002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E70"/>
                </a:solidFill>
                <a:cs typeface="Book Antiqua"/>
              </a:rPr>
              <a:t>main()</a:t>
            </a: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i="1" dirty="0">
                <a:solidFill>
                  <a:schemeClr val="bg1"/>
                </a:solidFill>
                <a:cs typeface="Book Antiqua"/>
              </a:rPr>
              <a:t>Parameters: </a:t>
            </a:r>
            <a:r>
              <a:rPr lang="en-US" sz="2000" dirty="0">
                <a:solidFill>
                  <a:schemeClr val="bg1"/>
                </a:solidFill>
                <a:cs typeface="Book Antiqua"/>
              </a:rPr>
              <a:t>1 string (</a:t>
            </a:r>
            <a:r>
              <a:rPr lang="en-US" sz="2000" dirty="0" err="1">
                <a:solidFill>
                  <a:schemeClr val="bg1"/>
                </a:solidFill>
                <a:cs typeface="Book Antiqua"/>
              </a:rPr>
              <a:t>url</a:t>
            </a:r>
            <a:r>
              <a:rPr lang="en-US" sz="2000" dirty="0">
                <a:solidFill>
                  <a:schemeClr val="bg1"/>
                </a:solidFill>
                <a:cs typeface="Book Antiqua"/>
              </a:rPr>
              <a:t>)</a:t>
            </a: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cs typeface="Book Antiqua"/>
              </a:rPr>
              <a:t>Orchestrates the entire process of extracting, summarizing, and analyzing the sentiment of an article</a:t>
            </a:r>
          </a:p>
          <a:p>
            <a:pPr marL="812800" marR="5080" lvl="1" indent="-342900">
              <a:lnSpc>
                <a:spcPct val="1002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FFE70"/>
                </a:solidFill>
                <a:cs typeface="Book Antiqua"/>
              </a:rPr>
              <a:t>iface</a:t>
            </a:r>
            <a:r>
              <a:rPr lang="en-US" sz="2400" dirty="0">
                <a:solidFill>
                  <a:srgbClr val="FFFE70"/>
                </a:solidFill>
                <a:cs typeface="Book Antiqua"/>
              </a:rPr>
              <a:t> and </a:t>
            </a:r>
            <a:r>
              <a:rPr lang="en-US" sz="2400" dirty="0" err="1">
                <a:solidFill>
                  <a:srgbClr val="FFFE70"/>
                </a:solidFill>
                <a:cs typeface="Book Antiqua"/>
              </a:rPr>
              <a:t>Gradio</a:t>
            </a:r>
            <a:r>
              <a:rPr lang="en-US" sz="2400" dirty="0">
                <a:solidFill>
                  <a:srgbClr val="FFFE70"/>
                </a:solidFill>
                <a:cs typeface="Book Antiqua"/>
              </a:rPr>
              <a:t> Interface</a:t>
            </a:r>
          </a:p>
          <a:p>
            <a:pPr marL="1270000" marR="5080" lvl="2" indent="-342900">
              <a:lnSpc>
                <a:spcPct val="100200"/>
              </a:lnSpc>
              <a:spcAft>
                <a:spcPts val="1200"/>
              </a:spcAft>
              <a:buSzPct val="75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cs typeface="Book Antiqua"/>
              </a:rPr>
              <a:t>Sets up a </a:t>
            </a:r>
            <a:r>
              <a:rPr lang="en-US" sz="2000" dirty="0" err="1">
                <a:solidFill>
                  <a:schemeClr val="bg1"/>
                </a:solidFill>
                <a:cs typeface="Book Antiqua"/>
              </a:rPr>
              <a:t>Gradio</a:t>
            </a:r>
            <a:r>
              <a:rPr lang="en-US" sz="2000" dirty="0">
                <a:solidFill>
                  <a:schemeClr val="bg1"/>
                </a:solidFill>
                <a:cs typeface="Book Antiqua"/>
              </a:rPr>
              <a:t> interface to allow users to interact with the main function through a web interface</a:t>
            </a: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E99D2780-9608-39FD-25FA-88D85C84423A}"/>
              </a:ext>
            </a:extLst>
          </p:cNvPr>
          <p:cNvSpPr txBox="1"/>
          <p:nvPr/>
        </p:nvSpPr>
        <p:spPr>
          <a:xfrm>
            <a:off x="1954327" y="2602204"/>
            <a:ext cx="10091623" cy="127406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2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cs typeface="Book Antiqua"/>
              </a:rPr>
              <a:t>Used python, </a:t>
            </a:r>
            <a:r>
              <a:rPr lang="en-US" sz="2400" dirty="0" err="1">
                <a:solidFill>
                  <a:srgbClr val="FFFFFF"/>
                </a:solidFill>
                <a:cs typeface="Book Antiqua"/>
              </a:rPr>
              <a:t>Gradio</a:t>
            </a:r>
            <a:r>
              <a:rPr lang="en-US" sz="2400" dirty="0">
                <a:solidFill>
                  <a:srgbClr val="FFFFFF"/>
                </a:solidFill>
                <a:cs typeface="Book Antiqua"/>
              </a:rPr>
              <a:t>, and </a:t>
            </a:r>
            <a:r>
              <a:rPr lang="en-US" sz="2400" dirty="0" err="1">
                <a:solidFill>
                  <a:srgbClr val="FFFFFF"/>
                </a:solidFill>
                <a:cs typeface="Book Antiqua"/>
              </a:rPr>
              <a:t>Diffbot</a:t>
            </a:r>
            <a:r>
              <a:rPr lang="en-US" sz="2400" dirty="0">
                <a:solidFill>
                  <a:srgbClr val="FFFFFF"/>
                </a:solidFill>
                <a:cs typeface="Book Antiqua"/>
              </a:rPr>
              <a:t> to build a content summarizer and sentiment score analyzer</a:t>
            </a:r>
          </a:p>
          <a:p>
            <a:pPr marL="355600" marR="5080" indent="-342900">
              <a:lnSpc>
                <a:spcPct val="1002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cs typeface="Book Antiqua"/>
              </a:rPr>
              <a:t>Developed 6 functions to drive commands for this analysis: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03F8242-1936-C581-B372-2F5FC1A5C6C0}"/>
              </a:ext>
            </a:extLst>
          </p:cNvPr>
          <p:cNvSpPr/>
          <p:nvPr/>
        </p:nvSpPr>
        <p:spPr>
          <a:xfrm>
            <a:off x="519169" y="739901"/>
            <a:ext cx="914400" cy="914400"/>
          </a:xfrm>
          <a:prstGeom prst="ellipse">
            <a:avLst/>
          </a:prstGeom>
          <a:solidFill>
            <a:srgbClr val="FFAB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63015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6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577FDE6D-C298-B555-A3A3-A06BCB8A53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92750" y="2535600"/>
            <a:ext cx="7315200" cy="157608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80000">
                <a:srgbClr val="66C7EB"/>
              </a:gs>
              <a:gs pos="20000">
                <a:srgbClr val="66C7EB"/>
              </a:gs>
              <a:gs pos="2000">
                <a:srgbClr val="FFAB40"/>
              </a:gs>
              <a:gs pos="100000">
                <a:srgbClr val="FFFE70"/>
              </a:gs>
            </a:gsLst>
            <a:lin ang="0" scaled="1"/>
            <a:tileRect/>
          </a:gradFill>
        </p:spPr>
        <p:txBody>
          <a:bodyPr vert="horz" wrap="square" lIns="0" tIns="12700" rIns="0" bIns="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7200" dirty="0">
                <a:solidFill>
                  <a:srgbClr val="001634"/>
                </a:solidFill>
              </a:rPr>
              <a:t>DEMO TIME</a:t>
            </a:r>
            <a:endParaRPr sz="7200" dirty="0">
              <a:solidFill>
                <a:srgbClr val="0016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371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69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11337" y="2703614"/>
            <a:ext cx="5214938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200" dirty="0"/>
              <a:t>Thank</a:t>
            </a:r>
            <a:r>
              <a:rPr lang="en-US" sz="7200" dirty="0"/>
              <a:t> You</a:t>
            </a:r>
            <a:r>
              <a:rPr sz="7200" dirty="0"/>
              <a:t>!</a:t>
            </a:r>
          </a:p>
        </p:txBody>
      </p:sp>
      <p:sp>
        <p:nvSpPr>
          <p:cNvPr id="13" name="object 13"/>
          <p:cNvSpPr/>
          <p:nvPr/>
        </p:nvSpPr>
        <p:spPr>
          <a:xfrm>
            <a:off x="1609750" y="4315040"/>
            <a:ext cx="5216525" cy="28575"/>
          </a:xfrm>
          <a:custGeom>
            <a:avLst/>
            <a:gdLst/>
            <a:ahLst/>
            <a:cxnLst/>
            <a:rect l="l" t="t" r="r" b="b"/>
            <a:pathLst>
              <a:path w="5216525" h="28575">
                <a:moveTo>
                  <a:pt x="0" y="28575"/>
                </a:moveTo>
                <a:lnTo>
                  <a:pt x="5216207" y="28575"/>
                </a:lnTo>
                <a:lnTo>
                  <a:pt x="5216207" y="0"/>
                </a:lnTo>
                <a:lnTo>
                  <a:pt x="0" y="0"/>
                </a:lnTo>
                <a:lnTo>
                  <a:pt x="0" y="28575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09750" y="4315040"/>
            <a:ext cx="5216525" cy="28575"/>
          </a:xfrm>
          <a:custGeom>
            <a:avLst/>
            <a:gdLst/>
            <a:ahLst/>
            <a:cxnLst/>
            <a:rect l="l" t="t" r="r" b="b"/>
            <a:pathLst>
              <a:path w="5216525" h="28575">
                <a:moveTo>
                  <a:pt x="0" y="28575"/>
                </a:moveTo>
                <a:lnTo>
                  <a:pt x="5216207" y="28575"/>
                </a:lnTo>
                <a:lnTo>
                  <a:pt x="5216207" y="0"/>
                </a:lnTo>
                <a:lnTo>
                  <a:pt x="0" y="0"/>
                </a:lnTo>
                <a:lnTo>
                  <a:pt x="0" y="28575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0B73759F-3D6E-6CA5-1D7D-F21751B16734}"/>
              </a:ext>
            </a:extLst>
          </p:cNvPr>
          <p:cNvSpPr txBox="1">
            <a:spLocks/>
          </p:cNvSpPr>
          <p:nvPr/>
        </p:nvSpPr>
        <p:spPr>
          <a:xfrm>
            <a:off x="1611337" y="4832361"/>
            <a:ext cx="11501413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650" b="1" i="0">
                <a:solidFill>
                  <a:schemeClr val="bg1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sz="4000" b="0" i="1" kern="0" dirty="0"/>
              <a:t>Group 3, coming to a TED talk near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AB4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</TotalTime>
  <Words>695</Words>
  <Application>Microsoft Office PowerPoint</Application>
  <PresentationFormat>Custom</PresentationFormat>
  <Paragraphs>89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Book Antiqua</vt:lpstr>
      <vt:lpstr>Calibri</vt:lpstr>
      <vt:lpstr>Cambria</vt:lpstr>
      <vt:lpstr>Courier New</vt:lpstr>
      <vt:lpstr>Office Theme</vt:lpstr>
      <vt:lpstr>LEARNED IN TRANSLATION  Building a Blog that Reads in Every Language and Bias!</vt:lpstr>
      <vt:lpstr>Learned in Translation</vt:lpstr>
      <vt:lpstr>Project Process Flow</vt:lpstr>
      <vt:lpstr>Understanding AI Language Translation Processing</vt:lpstr>
      <vt:lpstr>Understanding AI Image Generation</vt:lpstr>
      <vt:lpstr>Understanding AI Summary and Bias Score Processing</vt:lpstr>
      <vt:lpstr>DEMO TIME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Lost in Translation:  Building an AI Blog that  Speaks Every Language!</dc:title>
  <dc:creator>Sean Patel</dc:creator>
  <cp:lastModifiedBy>Sean Patel</cp:lastModifiedBy>
  <cp:revision>83</cp:revision>
  <dcterms:created xsi:type="dcterms:W3CDTF">2024-05-16T22:30:26Z</dcterms:created>
  <dcterms:modified xsi:type="dcterms:W3CDTF">2024-05-23T21:26:15Z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2024-05-16T00:00:00Z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2024-05-16T00:00:00Z</vt:filetime>
  </property>
</Properties>
</file>