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7" r:id="rId3"/>
    <p:sldId id="258" r:id="rId4"/>
    <p:sldId id="270" r:id="rId5"/>
    <p:sldId id="268" r:id="rId6"/>
    <p:sldId id="273" r:id="rId7"/>
    <p:sldId id="272" r:id="rId8"/>
    <p:sldId id="271" r:id="rId9"/>
    <p:sldId id="269" r:id="rId10"/>
    <p:sldId id="267" r:id="rId11"/>
  </p:sldIdLst>
  <p:sldSz cx="9144000" cy="5143500" type="screen16x9"/>
  <p:notesSz cx="6858000" cy="9144000"/>
  <p:embeddedFontLst>
    <p:embeddedFont>
      <p:font typeface="Tw Cen MT" panose="020B06020201040206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69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24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5923F103-BC34-4FE4-A40E-EDDEECFDA5D0}" type="datetimeFigureOut">
              <a:rPr lang="en-US" smtClean="0"/>
              <a:pPr/>
              <a:t>4/2/2024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r>
              <a:rPr lang="en-US"/>
              <a:t>
              </a:t>
            </a:r>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6471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8014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7392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665497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3161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4/2/2024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5120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4/2/2024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0698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69117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954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5621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103"/>
        <p:cNvGrpSpPr/>
        <p:nvPr/>
      </p:nvGrpSpPr>
      <p:grpSpPr>
        <a:xfrm>
          <a:off x="0" y="0"/>
          <a:ext cx="0" cy="0"/>
          <a:chOff x="0" y="0"/>
          <a:chExt cx="0" cy="0"/>
        </a:xfrm>
      </p:grpSpPr>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2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643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904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449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3981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518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27342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06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79501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77040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BE451C3-0FF4-47C4-B829-773ADF60F88C}" type="datetimeFigureOut">
              <a:rPr lang="en-US" smtClean="0"/>
              <a:t>4/2/2024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490841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Machine Maintenance Analysis</a:t>
            </a:r>
            <a:endParaRPr dirty="0"/>
          </a:p>
        </p:txBody>
      </p:sp>
      <p:sp>
        <p:nvSpPr>
          <p:cNvPr id="129" name="Google Shape;129;p13"/>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Group 3</a:t>
            </a:r>
            <a:endParaRPr dirty="0"/>
          </a:p>
          <a:p>
            <a:pPr marL="0" lvl="0" indent="0" algn="ctr" rtl="0">
              <a:spcBef>
                <a:spcPts val="0"/>
              </a:spcBef>
              <a:spcAft>
                <a:spcPts val="0"/>
              </a:spcAft>
              <a:buNone/>
            </a:pPr>
            <a:r>
              <a:rPr lang="en" dirty="0"/>
              <a:t>Peter Hara, Adelle Housker, Rami Ibrahimi, Sean Patel, Laith Yousif</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Fin</a:t>
            </a:r>
            <a:endParaRPr dirty="0"/>
          </a:p>
        </p:txBody>
      </p:sp>
      <p:sp>
        <p:nvSpPr>
          <p:cNvPr id="242" name="Google Shape;24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Reach out to Group 3 with any machine maintenance needs…</a:t>
            </a:r>
          </a:p>
          <a:p>
            <a:pPr marL="0" lvl="0" indent="0" algn="ctr" rtl="0">
              <a:spcBef>
                <a:spcPts val="0"/>
              </a:spcBef>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856060" y="1209600"/>
            <a:ext cx="7429499" cy="313380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050" dirty="0">
                <a:solidFill>
                  <a:schemeClr val="bg1"/>
                </a:solidFill>
                <a:latin typeface="Arial"/>
                <a:ea typeface="Arial"/>
                <a:cs typeface="Arial"/>
                <a:sym typeface="Arial"/>
              </a:rPr>
              <a:t>Group 3 analyzed a synthetic dataset for determining machine failures. Six features were provided, while a multivariate target included failure types. Initial hypothesis was that the feature “Tool Wear” The end result was that the feature "Tool Wear" had the biggest impact on machine failure, though various features contribute to different failure types. A company in this situation should develop a preventative maintenance plan to mitigate these issues in the future.</a:t>
            </a:r>
          </a:p>
          <a:p>
            <a:pPr marL="0" lvl="0" indent="0" algn="l" rtl="0">
              <a:spcBef>
                <a:spcPts val="0"/>
              </a:spcBef>
              <a:spcAft>
                <a:spcPts val="0"/>
              </a:spcAft>
              <a:buNone/>
            </a:pPr>
            <a:endParaRPr sz="1050" dirty="0">
              <a:solidFill>
                <a:schemeClr val="bg1"/>
              </a:solidFill>
              <a:latin typeface="Arial"/>
              <a:ea typeface="Arial"/>
              <a:cs typeface="Arial"/>
              <a:sym typeface="Arial"/>
            </a:endParaRPr>
          </a:p>
          <a:p>
            <a:pPr marL="0" lvl="0" indent="0" algn="l" rtl="0">
              <a:spcBef>
                <a:spcPts val="0"/>
              </a:spcBef>
              <a:spcAft>
                <a:spcPts val="0"/>
              </a:spcAft>
              <a:buNone/>
            </a:pPr>
            <a:r>
              <a:rPr lang="en-US" sz="1050" dirty="0">
                <a:solidFill>
                  <a:schemeClr val="bg1"/>
                </a:solidFill>
                <a:latin typeface="Arial"/>
                <a:ea typeface="Arial"/>
                <a:cs typeface="Arial"/>
                <a:sym typeface="Arial"/>
              </a:rPr>
              <a:t>The team approached this analysis in the following manner:</a:t>
            </a:r>
          </a:p>
          <a:p>
            <a:pPr marL="457200" lvl="0" indent="-295275" algn="l" rtl="0">
              <a:spcBef>
                <a:spcPts val="1200"/>
              </a:spcBef>
              <a:spcAft>
                <a:spcPts val="0"/>
              </a:spcAft>
              <a:buSzPts val="1050"/>
              <a:buFont typeface="Arial"/>
              <a:buAutoNum type="arabicPeriod"/>
            </a:pPr>
            <a:r>
              <a:rPr lang="en-US" sz="1050" i="1" dirty="0">
                <a:solidFill>
                  <a:schemeClr val="bg1"/>
                </a:solidFill>
                <a:latin typeface="Arial"/>
                <a:ea typeface="Arial"/>
                <a:cs typeface="Arial"/>
                <a:sym typeface="Arial"/>
              </a:rPr>
              <a:t>Data Overview</a:t>
            </a:r>
          </a:p>
          <a:p>
            <a:pPr marL="457200" lvl="0" indent="-295275" algn="l" rtl="0">
              <a:spcBef>
                <a:spcPts val="0"/>
              </a:spcBef>
              <a:spcAft>
                <a:spcPts val="0"/>
              </a:spcAft>
              <a:buSzPts val="1050"/>
              <a:buFont typeface="Arial"/>
              <a:buAutoNum type="arabicPeriod"/>
            </a:pPr>
            <a:r>
              <a:rPr lang="en-US" sz="1050" i="1" dirty="0">
                <a:solidFill>
                  <a:schemeClr val="bg1"/>
                </a:solidFill>
                <a:latin typeface="Arial"/>
                <a:ea typeface="Arial"/>
                <a:cs typeface="Arial"/>
                <a:sym typeface="Arial"/>
              </a:rPr>
              <a:t>Analyses and Conclusions</a:t>
            </a:r>
          </a:p>
          <a:p>
            <a:pPr marL="457200" lvl="0" indent="-295275" algn="l" rtl="0">
              <a:spcBef>
                <a:spcPts val="0"/>
              </a:spcBef>
              <a:spcAft>
                <a:spcPts val="0"/>
              </a:spcAft>
              <a:buSzPts val="1050"/>
              <a:buFont typeface="Arial"/>
              <a:buAutoNum type="arabicPeriod"/>
            </a:pPr>
            <a:r>
              <a:rPr lang="en-US" sz="1050" i="1" dirty="0">
                <a:solidFill>
                  <a:schemeClr val="bg1"/>
                </a:solidFill>
                <a:latin typeface="Arial"/>
                <a:ea typeface="Arial"/>
                <a:cs typeface="Arial"/>
                <a:sym typeface="Arial"/>
              </a:rPr>
              <a:t>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207008"/>
            <a:ext cx="3658793" cy="3285792"/>
          </a:xfrm>
        </p:spPr>
        <p:txBody>
          <a:bodyPr>
            <a:normAutofit/>
          </a:bodyPr>
          <a:lstStyle/>
          <a:p>
            <a:r>
              <a:rPr lang="en-US" sz="1200" dirty="0">
                <a:solidFill>
                  <a:schemeClr val="bg1"/>
                </a:solidFill>
                <a:latin typeface="Arial" panose="020B0604020202020204" pitchFamily="34" charset="0"/>
                <a:cs typeface="Arial" panose="020B0604020202020204" pitchFamily="34" charset="0"/>
              </a:rPr>
              <a:t>IDs</a:t>
            </a:r>
          </a:p>
          <a:p>
            <a:pPr lvl="1"/>
            <a:r>
              <a:rPr lang="en-US" sz="1100" dirty="0">
                <a:solidFill>
                  <a:schemeClr val="bg1"/>
                </a:solidFill>
                <a:latin typeface="Arial" panose="020B0604020202020204" pitchFamily="34" charset="0"/>
                <a:cs typeface="Arial" panose="020B0604020202020204" pitchFamily="34" charset="0"/>
              </a:rPr>
              <a:t>UID: </a:t>
            </a:r>
            <a:r>
              <a:rPr lang="en-US" sz="900" dirty="0">
                <a:solidFill>
                  <a:schemeClr val="bg1"/>
                </a:solidFill>
                <a:latin typeface="Arial" panose="020B0604020202020204" pitchFamily="34" charset="0"/>
                <a:cs typeface="Arial" panose="020B0604020202020204" pitchFamily="34" charset="0"/>
              </a:rPr>
              <a:t>Unique identifier ranging from 1 to 10,000</a:t>
            </a:r>
          </a:p>
          <a:p>
            <a:pPr lvl="1"/>
            <a:r>
              <a:rPr lang="en-US" sz="1100" dirty="0" err="1">
                <a:solidFill>
                  <a:schemeClr val="bg1"/>
                </a:solidFill>
                <a:latin typeface="Arial" panose="020B0604020202020204" pitchFamily="34" charset="0"/>
                <a:cs typeface="Arial" panose="020B0604020202020204" pitchFamily="34" charset="0"/>
              </a:rPr>
              <a:t>ProductID</a:t>
            </a:r>
            <a:r>
              <a:rPr lang="en-US" sz="1100" dirty="0">
                <a:solidFill>
                  <a:schemeClr val="bg1"/>
                </a:solidFill>
                <a:latin typeface="Arial" panose="020B0604020202020204" pitchFamily="34" charset="0"/>
                <a:cs typeface="Arial" panose="020B0604020202020204" pitchFamily="34" charset="0"/>
              </a:rPr>
              <a:t>: </a:t>
            </a:r>
            <a:r>
              <a:rPr lang="en-US" sz="900" dirty="0">
                <a:solidFill>
                  <a:schemeClr val="bg1"/>
                </a:solidFill>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a:p>
            <a:r>
              <a:rPr lang="en-US" sz="1200" dirty="0">
                <a:solidFill>
                  <a:schemeClr val="bg1"/>
                </a:solidFill>
                <a:latin typeface="Arial" panose="020B0604020202020204" pitchFamily="34" charset="0"/>
                <a:cs typeface="Arial" panose="020B0604020202020204" pitchFamily="34" charset="0"/>
              </a:rPr>
              <a:t>Targets</a:t>
            </a:r>
          </a:p>
          <a:p>
            <a:pPr lvl="1"/>
            <a:r>
              <a:rPr lang="en-US" sz="1100" dirty="0">
                <a:solidFill>
                  <a:schemeClr val="bg1"/>
                </a:solidFill>
                <a:latin typeface="Arial" panose="020B0604020202020204" pitchFamily="34" charset="0"/>
                <a:cs typeface="Arial" panose="020B0604020202020204" pitchFamily="34" charset="0"/>
              </a:rPr>
              <a:t>Target: </a:t>
            </a:r>
            <a:r>
              <a:rPr lang="en-US" sz="900" dirty="0">
                <a:solidFill>
                  <a:schemeClr val="bg1"/>
                </a:solidFill>
                <a:latin typeface="Arial" panose="020B0604020202020204" pitchFamily="34" charset="0"/>
                <a:cs typeface="Arial" panose="020B0604020202020204" pitchFamily="34" charset="0"/>
              </a:rPr>
              <a:t>0 (No Failure) or 1 (Failure)</a:t>
            </a:r>
          </a:p>
          <a:p>
            <a:pPr lvl="1"/>
            <a:r>
              <a:rPr lang="en-US" sz="1100" dirty="0">
                <a:solidFill>
                  <a:schemeClr val="bg1"/>
                </a:solidFill>
                <a:latin typeface="Arial" panose="020B0604020202020204" pitchFamily="34" charset="0"/>
                <a:cs typeface="Arial" panose="020B0604020202020204" pitchFamily="34" charset="0"/>
              </a:rPr>
              <a:t>Failure Type: </a:t>
            </a:r>
            <a:r>
              <a:rPr lang="en-US" sz="900" dirty="0">
                <a:solidFill>
                  <a:schemeClr val="bg1"/>
                </a:solidFill>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3656408"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Features</a:t>
            </a:r>
          </a:p>
          <a:p>
            <a:pPr lvl="1"/>
            <a:r>
              <a:rPr lang="en-US" sz="1100" dirty="0">
                <a:solidFill>
                  <a:schemeClr val="bg1"/>
                </a:solidFill>
                <a:latin typeface="Arial" panose="020B0604020202020204" pitchFamily="34" charset="0"/>
                <a:cs typeface="Arial" panose="020B0604020202020204" pitchFamily="34" charset="0"/>
              </a:rPr>
              <a:t>Type: </a:t>
            </a:r>
            <a:r>
              <a:rPr lang="en-US" sz="900" dirty="0">
                <a:solidFill>
                  <a:schemeClr val="bg1"/>
                </a:solidFill>
                <a:latin typeface="Arial" panose="020B0604020202020204" pitchFamily="34" charset="0"/>
                <a:cs typeface="Arial" panose="020B0604020202020204" pitchFamily="34" charset="0"/>
              </a:rPr>
              <a:t>Consisting of a letter L, M, or H for low, medium, or high</a:t>
            </a:r>
            <a:endParaRPr lang="en-US" sz="1100" dirty="0">
              <a:solidFill>
                <a:schemeClr val="bg1"/>
              </a:solidFill>
              <a:latin typeface="Arial" panose="020B0604020202020204" pitchFamily="34" charset="0"/>
              <a:cs typeface="Arial" panose="020B0604020202020204" pitchFamily="34" charset="0"/>
            </a:endParaRPr>
          </a:p>
          <a:p>
            <a:pPr lvl="1"/>
            <a:r>
              <a:rPr lang="en-US" sz="1100" dirty="0">
                <a:solidFill>
                  <a:schemeClr val="bg1"/>
                </a:solidFill>
                <a:latin typeface="Arial" panose="020B0604020202020204" pitchFamily="34" charset="0"/>
                <a:cs typeface="Arial" panose="020B0604020202020204" pitchFamily="34" charset="0"/>
              </a:rPr>
              <a:t>Air temperature [K]: </a:t>
            </a:r>
            <a:r>
              <a:rPr lang="en-US" sz="900" dirty="0">
                <a:solidFill>
                  <a:schemeClr val="bg1"/>
                </a:solidFill>
                <a:latin typeface="Arial" panose="020B0604020202020204" pitchFamily="34" charset="0"/>
                <a:cs typeface="Arial" panose="020B0604020202020204" pitchFamily="34" charset="0"/>
              </a:rPr>
              <a:t>Generated using a random walk process later normalized to a standard deviation of 2 K around 300 K</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Calculated from </a:t>
            </a:r>
            <a:r>
              <a:rPr kumimoji="0" lang="en-US" sz="9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powerpower</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of 2860 W, overlaid with a normally distributed noise</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10 Nm and no negative values</a:t>
            </a:r>
          </a:p>
          <a:p>
            <a:pPr marL="514350" marR="0" lvl="1" indent="-171450"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following failure modes are true</a:t>
            </a: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lnSpcReduction="10000"/>
          </a:bodyPr>
          <a:lstStyle/>
          <a:p>
            <a:pPr algn="r"/>
            <a:r>
              <a:rPr lang="en-US" sz="1400" i="1" cap="none" dirty="0">
                <a:latin typeface="Arial" panose="020B0604020202020204" pitchFamily="34" charset="0"/>
                <a:cs typeface="Arial" panose="020B0604020202020204" pitchFamily="34" charset="0"/>
              </a:rPr>
              <a:t>Synthetic Data</a:t>
            </a:r>
          </a:p>
          <a:p>
            <a:pPr algn="r"/>
            <a:r>
              <a:rPr lang="en-US" sz="1400" i="1" cap="none" dirty="0">
                <a:latin typeface="Arial" panose="020B0604020202020204" pitchFamily="34" charset="0"/>
                <a:cs typeface="Arial" panose="020B0604020202020204" pitchFamily="34" charset="0"/>
              </a:rPr>
              <a:t>10,000 rows x 10 columns</a:t>
            </a:r>
          </a:p>
        </p:txBody>
      </p: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solidFill>
                  <a:schemeClr val="bg1"/>
                </a:solidFill>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solidFill>
                  <a:schemeClr val="bg1"/>
                </a:solidFill>
                <a:latin typeface="Arial" panose="020B0604020202020204" pitchFamily="34" charset="0"/>
                <a:cs typeface="Arial" panose="020B0604020202020204" pitchFamily="34" charset="0"/>
              </a:rPr>
              <a:t>machine-predictive-maintenance-classification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3657600"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Data Cleaning and Manipulation</a:t>
            </a:r>
          </a:p>
          <a:p>
            <a:pPr lvl="1"/>
            <a:r>
              <a:rPr lang="en-US" sz="1100" dirty="0">
                <a:solidFill>
                  <a:schemeClr val="bg1"/>
                </a:solidFill>
                <a:latin typeface="Arial" panose="020B0604020202020204" pitchFamily="34" charset="0"/>
                <a:cs typeface="Arial" panose="020B0604020202020204" pitchFamily="34" charset="0"/>
              </a:rPr>
              <a:t>Dropped ID columns (e.g., UID, </a:t>
            </a:r>
            <a:r>
              <a:rPr lang="en-US" sz="1100" dirty="0" err="1">
                <a:solidFill>
                  <a:schemeClr val="bg1"/>
                </a:solidFill>
                <a:latin typeface="Arial" panose="020B0604020202020204" pitchFamily="34" charset="0"/>
                <a:cs typeface="Arial" panose="020B0604020202020204" pitchFamily="34" charset="0"/>
              </a:rPr>
              <a:t>ProductID</a:t>
            </a:r>
            <a:r>
              <a:rPr lang="en-US" sz="1100" dirty="0">
                <a:solidFill>
                  <a:schemeClr val="bg1"/>
                </a:solidFill>
                <a:latin typeface="Arial" panose="020B0604020202020204" pitchFamily="34" charset="0"/>
                <a:cs typeface="Arial" panose="020B0604020202020204" pitchFamily="34" charset="0"/>
              </a:rPr>
              <a:t>)</a:t>
            </a:r>
          </a:p>
          <a:p>
            <a:pPr lvl="1"/>
            <a:r>
              <a:rPr lang="en-US" sz="1100" dirty="0">
                <a:solidFill>
                  <a:schemeClr val="bg1"/>
                </a:solidFill>
                <a:latin typeface="Arial" panose="020B0604020202020204" pitchFamily="34" charset="0"/>
                <a:cs typeface="Arial" panose="020B0604020202020204" pitchFamily="34" charset="0"/>
              </a:rPr>
              <a:t>Converted feature "Failure Type" into 5 dummy variables</a:t>
            </a:r>
          </a:p>
          <a:p>
            <a:pPr lvl="1"/>
            <a:r>
              <a:rPr lang="en-US" sz="1100" dirty="0">
                <a:solidFill>
                  <a:schemeClr val="bg1"/>
                </a:solidFill>
                <a:latin typeface="Arial" panose="020B0604020202020204" pitchFamily="34" charset="0"/>
                <a:cs typeface="Arial" panose="020B0604020202020204" pitchFamily="34" charset="0"/>
              </a:rPr>
              <a:t>Split data into training and test sets  </a:t>
            </a:r>
          </a:p>
          <a:p>
            <a:pPr lvl="1"/>
            <a:r>
              <a:rPr lang="en-US" sz="1100" dirty="0">
                <a:solidFill>
                  <a:schemeClr val="bg1"/>
                </a:solidFill>
                <a:latin typeface="Arial" panose="020B0604020202020204" pitchFamily="34" charset="0"/>
                <a:cs typeface="Arial" panose="020B0604020202020204" pitchFamily="34" charset="0"/>
              </a:rPr>
              <a:t>Scaled data in the feature columns using </a:t>
            </a:r>
            <a:r>
              <a:rPr lang="en-US" sz="1100" dirty="0" err="1">
                <a:solidFill>
                  <a:schemeClr val="bg1"/>
                </a:solidFill>
                <a:latin typeface="Arial" panose="020B0604020202020204" pitchFamily="34" charset="0"/>
                <a:cs typeface="Arial" panose="020B0604020202020204" pitchFamily="34" charset="0"/>
              </a:rPr>
              <a:t>StandardScaler</a:t>
            </a:r>
            <a:r>
              <a:rPr lang="en-US" sz="1100" dirty="0">
                <a:solidFill>
                  <a:schemeClr val="bg1"/>
                </a:solidFill>
                <a:latin typeface="Arial" panose="020B0604020202020204" pitchFamily="34" charset="0"/>
                <a:cs typeface="Arial" panose="020B0604020202020204" pitchFamily="34" charset="0"/>
              </a:rPr>
              <a:t> and </a:t>
            </a:r>
            <a:r>
              <a:rPr lang="en-US" sz="1100" dirty="0" err="1">
                <a:solidFill>
                  <a:schemeClr val="bg1"/>
                </a:solidFill>
                <a:latin typeface="Arial" panose="020B0604020202020204" pitchFamily="34" charset="0"/>
                <a:cs typeface="Arial" panose="020B0604020202020204" pitchFamily="34" charset="0"/>
              </a:rPr>
              <a:t>MinMaxScaler</a:t>
            </a:r>
            <a:endParaRPr lang="en-US" sz="1100" dirty="0">
              <a:solidFill>
                <a:schemeClr val="bg1"/>
              </a:solidFill>
              <a:latin typeface="Arial" panose="020B0604020202020204" pitchFamily="34" charset="0"/>
              <a:cs typeface="Arial" panose="020B0604020202020204" pitchFamily="34" charset="0"/>
            </a:endParaRPr>
          </a:p>
          <a:p>
            <a:pPr lvl="1"/>
            <a:r>
              <a:rPr lang="en-US" sz="1100" dirty="0">
                <a:solidFill>
                  <a:schemeClr val="bg1"/>
                </a:solidFill>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4626864" y="1207008"/>
            <a:ext cx="3657600" cy="328579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Pipeline</a:t>
            </a:r>
          </a:p>
          <a:p>
            <a:pPr lvl="1"/>
            <a:r>
              <a:rPr lang="en-US" sz="1100" dirty="0">
                <a:solidFill>
                  <a:schemeClr val="bg1"/>
                </a:solidFill>
                <a:latin typeface="Arial" panose="020B0604020202020204" pitchFamily="34" charset="0"/>
                <a:cs typeface="Arial" panose="020B0604020202020204" pitchFamily="34" charset="0"/>
              </a:rPr>
              <a:t>Data Preprocessor (Scaler, Dummy, OHE)</a:t>
            </a:r>
          </a:p>
          <a:p>
            <a:pPr lvl="1"/>
            <a:r>
              <a:rPr lang="en-US" sz="1100" dirty="0">
                <a:solidFill>
                  <a:schemeClr val="bg1"/>
                </a:solidFill>
                <a:latin typeface="Arial" panose="020B0604020202020204" pitchFamily="34" charset="0"/>
                <a:cs typeface="Arial" panose="020B0604020202020204" pitchFamily="34" charset="0"/>
              </a:rPr>
              <a:t>Data Sampler (Over/Under)</a:t>
            </a:r>
          </a:p>
          <a:p>
            <a:pPr lvl="1"/>
            <a:r>
              <a:rPr lang="en-US" sz="1100" dirty="0">
                <a:solidFill>
                  <a:schemeClr val="bg1"/>
                </a:solidFill>
                <a:latin typeface="Arial" panose="020B0604020202020204" pitchFamily="34" charset="0"/>
                <a:cs typeface="Arial" panose="020B0604020202020204" pitchFamily="34" charset="0"/>
              </a:rPr>
              <a:t>Models</a:t>
            </a:r>
          </a:p>
          <a:p>
            <a:pPr lvl="2"/>
            <a:r>
              <a:rPr lang="en-US" sz="1100" dirty="0">
                <a:solidFill>
                  <a:schemeClr val="bg1"/>
                </a:solidFill>
                <a:latin typeface="Arial" panose="020B0604020202020204" pitchFamily="34" charset="0"/>
                <a:cs typeface="Arial" panose="020B0604020202020204" pitchFamily="34" charset="0"/>
              </a:rPr>
              <a:t>9 supervised learning regression models</a:t>
            </a:r>
          </a:p>
          <a:p>
            <a:pPr lvl="2"/>
            <a:r>
              <a:rPr lang="en-US" sz="1100" dirty="0">
                <a:solidFill>
                  <a:schemeClr val="bg1"/>
                </a:solidFill>
                <a:latin typeface="Arial" panose="020B0604020202020204" pitchFamily="34" charset="0"/>
                <a:cs typeface="Arial" panose="020B0604020202020204" pitchFamily="34" charset="0"/>
              </a:rPr>
              <a:t>Grid search to optimize search</a:t>
            </a:r>
            <a:endParaRPr lang="en-US" sz="1100" dirty="0">
              <a:solidFill>
                <a:prstClr val="black"/>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856058" y="3806614"/>
            <a:ext cx="5486400" cy="556177"/>
          </a:xfrm>
          <a:prstGeom prst="rect">
            <a:avLst/>
          </a:prstGeom>
        </p:spPr>
      </p:pic>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936043016"/>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bg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bg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bg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Component Weights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358165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Conclusions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xxx</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solidFill>
                  <a:schemeClr val="bg1"/>
                </a:solidFill>
                <a:latin typeface="Arial" panose="020B0604020202020204" pitchFamily="34" charset="0"/>
                <a:cs typeface="Arial" panose="020B0604020202020204" pitchFamily="34" charset="0"/>
              </a:rPr>
              <a:t>x</a:t>
            </a:r>
            <a:r>
              <a:rPr lang="en-US" sz="1200">
                <a:solidFill>
                  <a:schemeClr val="bg1"/>
                </a:solidFill>
                <a:latin typeface="Arial" panose="020B0604020202020204" pitchFamily="34" charset="0"/>
                <a:cs typeface="Arial" panose="020B0604020202020204" pitchFamily="34" charset="0"/>
              </a:rPr>
              <a:t>xx</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xxx</a:t>
            </a:r>
          </a:p>
          <a:p>
            <a:r>
              <a:rPr lang="en-US" sz="1200" dirty="0">
                <a:solidFill>
                  <a:schemeClr val="bg1"/>
                </a:solidFill>
                <a:latin typeface="Arial" panose="020B0604020202020204" pitchFamily="34" charset="0"/>
                <a:cs typeface="Arial" panose="020B0604020202020204" pitchFamily="34" charset="0"/>
              </a:rPr>
              <a:t>Develop a preventative maintenance plan</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9413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131</TotalTime>
  <Words>591</Words>
  <Application>Microsoft Office PowerPoint</Application>
  <PresentationFormat>On-screen Show (16:9)</PresentationFormat>
  <Paragraphs>94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Tw Cen MT</vt:lpstr>
      <vt:lpstr>Arial</vt:lpstr>
      <vt:lpstr>Circuit</vt:lpstr>
      <vt:lpstr>Machine Maintenance Analysis</vt:lpstr>
      <vt:lpstr>Executive Summary</vt:lpstr>
      <vt:lpstr>1) Data Overview</vt:lpstr>
      <vt:lpstr>2) Analyses</vt:lpstr>
      <vt:lpstr>2) Analyses – Model Accuracy Scores</vt:lpstr>
      <vt:lpstr>2) Analyses – Decision Tree</vt:lpstr>
      <vt:lpstr>2) Analyses – Component Weights</vt:lpstr>
      <vt:lpstr>2) Conclusions</vt:lpstr>
      <vt:lpstr>3)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43</cp:revision>
  <dcterms:modified xsi:type="dcterms:W3CDTF">2024-04-02T22:48:19Z</dcterms:modified>
</cp:coreProperties>
</file>