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1"/>
  </p:notesMasterIdLst>
  <p:sldIdLst>
    <p:sldId id="256" r:id="rId2"/>
    <p:sldId id="257" r:id="rId3"/>
    <p:sldId id="258" r:id="rId4"/>
    <p:sldId id="270" r:id="rId5"/>
    <p:sldId id="268" r:id="rId6"/>
    <p:sldId id="273" r:id="rId7"/>
    <p:sldId id="274" r:id="rId8"/>
    <p:sldId id="271" r:id="rId9"/>
    <p:sldId id="267" r:id="rId10"/>
  </p:sldIdLst>
  <p:sldSz cx="9144000" cy="5143500" type="screen16x9"/>
  <p:notesSz cx="6858000" cy="9144000"/>
  <p:embeddedFontLst>
    <p:embeddedFont>
      <p:font typeface="Tw Cen MT" panose="020B0602020104020603" pitchFamily="34" charset="0"/>
      <p:regular r:id="rId12"/>
      <p:bold r:id="rId13"/>
      <p:italic r:id="rId14"/>
      <p:boldItalic r:id="rId1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an Patel" initials="SP" lastIdx="1" clrIdx="0">
    <p:extLst>
      <p:ext uri="{19B8F6BF-5375-455C-9EA6-DF929625EA0E}">
        <p15:presenceInfo xmlns:p15="http://schemas.microsoft.com/office/powerpoint/2012/main" userId="Sean Pat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C6DB"/>
    <a:srgbClr val="3D3D3D"/>
    <a:srgbClr val="31AAC5"/>
    <a:srgbClr val="3ABFD7"/>
    <a:srgbClr val="1C7C8C"/>
    <a:srgbClr val="0119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4D24E8-D0A0-4205-ADD3-2E060E5916D9}">
  <a:tblStyle styleId="{6A4D24E8-D0A0-4205-ADD3-2E060E5916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42" d="100"/>
          <a:sy n="142" d="100"/>
        </p:scale>
        <p:origin x="126" y="12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b8e99db5db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b8e99db5d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372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0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897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8177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673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b8e99db5db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b8e99db5db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5923F103-BC34-4FE4-A40E-EDDEECFDA5D0}" type="datetimeFigureOut">
              <a:rPr lang="en-US" smtClean="0"/>
              <a:pPr/>
              <a:t>4/3/2024</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r>
              <a:rPr lang="en-US"/>
              <a:t>
              </a:t>
            </a:r>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456471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4/3/2024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680141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FF16868-8199-4C2C-A5B1-63AEE139F88E}" type="datetimeFigureOut">
              <a:rPr lang="en-US" smtClean="0"/>
              <a:t>4/3/2024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673922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AD9FF7F-6988-44CC-821B-644E70CD2F73}" type="datetimeFigureOut">
              <a:rPr lang="en-US" smtClean="0"/>
              <a:t>4/3/2024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2665497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4/3/2024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33161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9FE86839-B9D8-4651-8783-F325ECE74E65}" type="datetimeFigureOut">
              <a:rPr lang="en-US" smtClean="0"/>
              <a:t>4/3/2024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4512057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FD484F64-32F6-45C5-931F-ADC1662401D0}" type="datetimeFigureOut">
              <a:rPr lang="en-US" smtClean="0"/>
              <a:t>4/3/2024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906980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7691174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459543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156212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accent1"/>
        </a:solidFill>
        <a:effectLst/>
      </p:bgPr>
    </p:bg>
    <p:spTree>
      <p:nvGrpSpPr>
        <p:cNvPr id="1" name="Shape 103"/>
        <p:cNvGrpSpPr/>
        <p:nvPr/>
      </p:nvGrpSpPr>
      <p:grpSpPr>
        <a:xfrm>
          <a:off x="0" y="0"/>
          <a:ext cx="0" cy="0"/>
          <a:chOff x="0" y="0"/>
          <a:chExt cx="0" cy="0"/>
        </a:xfrm>
      </p:grpSpPr>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15226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71643622"/>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09"/>
        <p:cNvGrpSpPr/>
        <p:nvPr/>
      </p:nvGrpSpPr>
      <p:grpSpPr>
        <a:xfrm>
          <a:off x="0" y="0"/>
          <a:ext cx="0" cy="0"/>
          <a:chOff x="0" y="0"/>
          <a:chExt cx="0" cy="0"/>
        </a:xfrm>
      </p:grpSpPr>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49049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9644901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4/3/2024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139812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4/3/2024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095184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4/3/2024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127342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4/3/2024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90650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4/3/2024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4795019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4/3/2024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770402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2BE451C3-0FF4-47C4-B829-773ADF60F88C}" type="datetimeFigureOut">
              <a:rPr lang="en-US" smtClean="0"/>
              <a:t>4/3/2024</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4908410"/>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hf sldNum="0"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latin typeface="Arial" panose="020B0604020202020204" pitchFamily="34" charset="0"/>
                <a:cs typeface="Arial" panose="020B0604020202020204" pitchFamily="34" charset="0"/>
              </a:rPr>
              <a:t>Machine Maintenance Analysis</a:t>
            </a:r>
            <a:endParaRPr dirty="0">
              <a:latin typeface="Arial" panose="020B0604020202020204" pitchFamily="34" charset="0"/>
              <a:cs typeface="Arial" panose="020B0604020202020204" pitchFamily="34" charset="0"/>
            </a:endParaRPr>
          </a:p>
        </p:txBody>
      </p:sp>
      <p:sp>
        <p:nvSpPr>
          <p:cNvPr id="129" name="Google Shape;129;p13"/>
          <p:cNvSpPr txBox="1">
            <a:spLocks noGrp="1"/>
          </p:cNvSpPr>
          <p:nvPr>
            <p:ph type="body" idx="1"/>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latin typeface="Arial" panose="020B0604020202020204" pitchFamily="34" charset="0"/>
                <a:cs typeface="Arial" panose="020B0604020202020204" pitchFamily="34" charset="0"/>
              </a:rPr>
              <a:t>Group 3</a:t>
            </a:r>
            <a:endParaRPr dirty="0">
              <a:latin typeface="Arial" panose="020B0604020202020204" pitchFamily="34" charset="0"/>
              <a:cs typeface="Arial" panose="020B0604020202020204" pitchFamily="34" charset="0"/>
            </a:endParaRPr>
          </a:p>
          <a:p>
            <a:pPr marL="0" lvl="0" indent="0" algn="ctr" rtl="0">
              <a:spcBef>
                <a:spcPts val="0"/>
              </a:spcBef>
              <a:spcAft>
                <a:spcPts val="0"/>
              </a:spcAft>
              <a:buNone/>
            </a:pPr>
            <a:r>
              <a:rPr lang="en" dirty="0">
                <a:latin typeface="Arial" panose="020B0604020202020204" pitchFamily="34" charset="0"/>
                <a:cs typeface="Arial" panose="020B0604020202020204" pitchFamily="34" charset="0"/>
              </a:rPr>
              <a:t>Peter Hara, Adelle Housker, Rami Ibrahimi, Sean Patel, Laith Yousif</a:t>
            </a:r>
            <a:endParaRPr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56060" y="463888"/>
            <a:ext cx="7429499" cy="54864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latin typeface="Arial" panose="020B0604020202020204" pitchFamily="34" charset="0"/>
                <a:cs typeface="Arial" panose="020B0604020202020204" pitchFamily="34" charset="0"/>
              </a:rPr>
              <a:t>Executive Summary</a:t>
            </a:r>
            <a:endParaRPr sz="2400" dirty="0">
              <a:latin typeface="Arial" panose="020B0604020202020204" pitchFamily="34" charset="0"/>
              <a:cs typeface="Arial" panose="020B0604020202020204" pitchFamily="34" charset="0"/>
            </a:endParaRPr>
          </a:p>
        </p:txBody>
      </p:sp>
      <p:sp>
        <p:nvSpPr>
          <p:cNvPr id="135" name="Google Shape;135;p14"/>
          <p:cNvSpPr txBox="1">
            <a:spLocks noGrp="1"/>
          </p:cNvSpPr>
          <p:nvPr>
            <p:ph idx="1"/>
          </p:nvPr>
        </p:nvSpPr>
        <p:spPr>
          <a:xfrm>
            <a:off x="2499799" y="1209600"/>
            <a:ext cx="5785760" cy="76633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sz="1050" dirty="0">
                <a:latin typeface="Arial"/>
                <a:ea typeface="Arial"/>
                <a:cs typeface="Arial"/>
                <a:sym typeface="Arial"/>
              </a:rPr>
              <a:t>Group 3 analyzed a synthetic dataset for detecting patterns regarding certain machine failures. Six features and two targets were provided – one target was a binary for failure/no failure, while another was a multivariate variable that included six failure types</a:t>
            </a:r>
          </a:p>
        </p:txBody>
      </p:sp>
      <p:sp>
        <p:nvSpPr>
          <p:cNvPr id="2" name="Arrow: Pentagon 1">
            <a:extLst>
              <a:ext uri="{FF2B5EF4-FFF2-40B4-BE49-F238E27FC236}">
                <a16:creationId xmlns:a16="http://schemas.microsoft.com/office/drawing/2014/main" id="{839BEBDA-61CD-BC70-2AF0-B1EA8C086A1B}"/>
              </a:ext>
            </a:extLst>
          </p:cNvPr>
          <p:cNvSpPr/>
          <p:nvPr/>
        </p:nvSpPr>
        <p:spPr>
          <a:xfrm>
            <a:off x="856060" y="1301697"/>
            <a:ext cx="1565664" cy="599465"/>
          </a:xfrm>
          <a:prstGeom prst="homePlate">
            <a:avLst/>
          </a:prstGeom>
          <a:solidFill>
            <a:srgbClr val="31AAC5"/>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ysClr val="windowText" lastClr="000000"/>
                </a:solidFill>
                <a:latin typeface="Arial" panose="020B0604020202020204" pitchFamily="34" charset="0"/>
                <a:cs typeface="Arial" panose="020B0604020202020204" pitchFamily="34" charset="0"/>
              </a:rPr>
              <a:t>Overview</a:t>
            </a:r>
          </a:p>
        </p:txBody>
      </p:sp>
      <p:sp>
        <p:nvSpPr>
          <p:cNvPr id="3" name="Arrow: Pentagon 2">
            <a:extLst>
              <a:ext uri="{FF2B5EF4-FFF2-40B4-BE49-F238E27FC236}">
                <a16:creationId xmlns:a16="http://schemas.microsoft.com/office/drawing/2014/main" id="{4F91A1E7-1649-681F-3E7C-6157AE0835BC}"/>
              </a:ext>
            </a:extLst>
          </p:cNvPr>
          <p:cNvSpPr/>
          <p:nvPr/>
        </p:nvSpPr>
        <p:spPr>
          <a:xfrm>
            <a:off x="856060" y="2108691"/>
            <a:ext cx="1565664" cy="599465"/>
          </a:xfrm>
          <a:prstGeom prst="homePlate">
            <a:avLst/>
          </a:prstGeom>
          <a:solidFill>
            <a:srgbClr val="31AAC5"/>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ysClr val="windowText" lastClr="000000"/>
                </a:solidFill>
                <a:latin typeface="Arial" panose="020B0604020202020204" pitchFamily="34" charset="0"/>
                <a:cs typeface="Arial" panose="020B0604020202020204" pitchFamily="34" charset="0"/>
              </a:rPr>
              <a:t>Risks</a:t>
            </a:r>
          </a:p>
        </p:txBody>
      </p:sp>
      <p:sp>
        <p:nvSpPr>
          <p:cNvPr id="4" name="Arrow: Pentagon 3">
            <a:extLst>
              <a:ext uri="{FF2B5EF4-FFF2-40B4-BE49-F238E27FC236}">
                <a16:creationId xmlns:a16="http://schemas.microsoft.com/office/drawing/2014/main" id="{9A7BFB4D-A75C-2FFC-D384-D5EA612CCC9E}"/>
              </a:ext>
            </a:extLst>
          </p:cNvPr>
          <p:cNvSpPr/>
          <p:nvPr/>
        </p:nvSpPr>
        <p:spPr>
          <a:xfrm>
            <a:off x="856060" y="2915685"/>
            <a:ext cx="1565664" cy="599465"/>
          </a:xfrm>
          <a:prstGeom prst="homePlate">
            <a:avLst/>
          </a:prstGeom>
          <a:solidFill>
            <a:srgbClr val="31AAC5"/>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ysClr val="windowText" lastClr="000000"/>
                </a:solidFill>
                <a:latin typeface="Arial" panose="020B0604020202020204" pitchFamily="34" charset="0"/>
                <a:cs typeface="Arial" panose="020B0604020202020204" pitchFamily="34" charset="0"/>
              </a:rPr>
              <a:t>Null Hypothesis</a:t>
            </a:r>
          </a:p>
        </p:txBody>
      </p:sp>
      <p:sp>
        <p:nvSpPr>
          <p:cNvPr id="5" name="Arrow: Pentagon 4">
            <a:extLst>
              <a:ext uri="{FF2B5EF4-FFF2-40B4-BE49-F238E27FC236}">
                <a16:creationId xmlns:a16="http://schemas.microsoft.com/office/drawing/2014/main" id="{4ABAA87B-8DAE-8458-F44B-EA4512E46B17}"/>
              </a:ext>
            </a:extLst>
          </p:cNvPr>
          <p:cNvSpPr/>
          <p:nvPr/>
        </p:nvSpPr>
        <p:spPr>
          <a:xfrm>
            <a:off x="856060" y="3722680"/>
            <a:ext cx="1565664" cy="599465"/>
          </a:xfrm>
          <a:prstGeom prst="homePlate">
            <a:avLst/>
          </a:prstGeom>
          <a:solidFill>
            <a:srgbClr val="31AAC5"/>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ysClr val="windowText" lastClr="000000"/>
                </a:solidFill>
                <a:latin typeface="Arial" panose="020B0604020202020204" pitchFamily="34" charset="0"/>
                <a:cs typeface="Arial" panose="020B0604020202020204" pitchFamily="34" charset="0"/>
              </a:rPr>
              <a:t>Approach</a:t>
            </a:r>
          </a:p>
        </p:txBody>
      </p:sp>
      <p:sp>
        <p:nvSpPr>
          <p:cNvPr id="6" name="Google Shape;135;p14">
            <a:extLst>
              <a:ext uri="{FF2B5EF4-FFF2-40B4-BE49-F238E27FC236}">
                <a16:creationId xmlns:a16="http://schemas.microsoft.com/office/drawing/2014/main" id="{12ABE27A-ED88-4CD2-1071-661BF26FE5EA}"/>
              </a:ext>
            </a:extLst>
          </p:cNvPr>
          <p:cNvSpPr txBox="1">
            <a:spLocks/>
          </p:cNvSpPr>
          <p:nvPr/>
        </p:nvSpPr>
        <p:spPr>
          <a:xfrm>
            <a:off x="2499799" y="2019482"/>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lvl="0" indent="0" algn="l" rtl="0">
              <a:spcBef>
                <a:spcPts val="0"/>
              </a:spcBef>
              <a:spcAft>
                <a:spcPts val="0"/>
              </a:spcAft>
              <a:buNone/>
            </a:pPr>
            <a:r>
              <a:rPr lang="en-US" sz="1050" dirty="0">
                <a:latin typeface="Arial"/>
                <a:ea typeface="Arial"/>
                <a:cs typeface="Arial"/>
                <a:sym typeface="Arial"/>
              </a:rPr>
              <a:t>One concern about the dataset was that ~97% of the Failure Types were “No Failure”, indicating a very imbalanced dataset; The team addressed this by comparing the accuracy scores from the as-is data versus oversampled and </a:t>
            </a:r>
            <a:r>
              <a:rPr lang="en-US" sz="1050" dirty="0" err="1">
                <a:latin typeface="Arial"/>
                <a:ea typeface="Arial"/>
                <a:cs typeface="Arial"/>
                <a:sym typeface="Arial"/>
              </a:rPr>
              <a:t>undersampled</a:t>
            </a:r>
            <a:r>
              <a:rPr lang="en-US" sz="1050" dirty="0">
                <a:latin typeface="Arial"/>
                <a:ea typeface="Arial"/>
                <a:cs typeface="Arial"/>
                <a:sym typeface="Arial"/>
              </a:rPr>
              <a:t> versions</a:t>
            </a:r>
          </a:p>
        </p:txBody>
      </p:sp>
      <p:sp>
        <p:nvSpPr>
          <p:cNvPr id="7" name="Google Shape;135;p14">
            <a:extLst>
              <a:ext uri="{FF2B5EF4-FFF2-40B4-BE49-F238E27FC236}">
                <a16:creationId xmlns:a16="http://schemas.microsoft.com/office/drawing/2014/main" id="{4608F97E-10CA-6119-FE73-5603F0C6554A}"/>
              </a:ext>
            </a:extLst>
          </p:cNvPr>
          <p:cNvSpPr txBox="1">
            <a:spLocks/>
          </p:cNvSpPr>
          <p:nvPr/>
        </p:nvSpPr>
        <p:spPr>
          <a:xfrm>
            <a:off x="2499799" y="2829364"/>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lvl="0" indent="0" algn="l" rtl="0">
              <a:spcBef>
                <a:spcPts val="0"/>
              </a:spcBef>
              <a:spcAft>
                <a:spcPts val="0"/>
              </a:spcAft>
              <a:buNone/>
            </a:pPr>
            <a:r>
              <a:rPr lang="en-US" sz="1050" dirty="0">
                <a:latin typeface="Arial"/>
                <a:ea typeface="Arial"/>
                <a:cs typeface="Arial"/>
                <a:sym typeface="Arial"/>
              </a:rPr>
              <a:t>The team’s initial hypothesis was that the feature “Tool Wear” would have the biggest impact on likelihood of machine failure, but that there would be particular features that would contribute more regularly to each of the six different failure types</a:t>
            </a:r>
          </a:p>
        </p:txBody>
      </p:sp>
      <p:sp>
        <p:nvSpPr>
          <p:cNvPr id="8" name="Google Shape;135;p14">
            <a:extLst>
              <a:ext uri="{FF2B5EF4-FFF2-40B4-BE49-F238E27FC236}">
                <a16:creationId xmlns:a16="http://schemas.microsoft.com/office/drawing/2014/main" id="{5ED3E8E1-876B-F64C-3210-7D9FA1F014E5}"/>
              </a:ext>
            </a:extLst>
          </p:cNvPr>
          <p:cNvSpPr txBox="1">
            <a:spLocks/>
          </p:cNvSpPr>
          <p:nvPr/>
        </p:nvSpPr>
        <p:spPr>
          <a:xfrm>
            <a:off x="2499799" y="3639245"/>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Data Overview</a:t>
            </a:r>
          </a:p>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Analyses</a:t>
            </a:r>
          </a:p>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Conclusions &amp; Next Steps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1) Data Overview</a:t>
            </a:r>
            <a:endParaRPr dirty="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949E994C-20F4-91A0-4A10-C9B03AD340DC}"/>
              </a:ext>
            </a:extLst>
          </p:cNvPr>
          <p:cNvSpPr>
            <a:spLocks noGrp="1"/>
          </p:cNvSpPr>
          <p:nvPr>
            <p:ph sz="half" idx="2"/>
          </p:nvPr>
        </p:nvSpPr>
        <p:spPr>
          <a:xfrm>
            <a:off x="4626765" y="1500615"/>
            <a:ext cx="3658793" cy="915988"/>
          </a:xfrm>
        </p:spPr>
        <p:txBody>
          <a:bodyPr>
            <a:normAutofit/>
          </a:bodyPr>
          <a:lstStyle/>
          <a:p>
            <a:pPr marL="174625" lvl="1"/>
            <a:r>
              <a:rPr lang="en-US" sz="1100" dirty="0">
                <a:latin typeface="Arial" panose="020B0604020202020204" pitchFamily="34" charset="0"/>
                <a:cs typeface="Arial" panose="020B0604020202020204" pitchFamily="34" charset="0"/>
              </a:rPr>
              <a:t>UID: </a:t>
            </a:r>
            <a:r>
              <a:rPr lang="en-US" sz="900" dirty="0">
                <a:latin typeface="Arial" panose="020B0604020202020204" pitchFamily="34" charset="0"/>
                <a:cs typeface="Arial" panose="020B0604020202020204" pitchFamily="34" charset="0"/>
              </a:rPr>
              <a:t>Unique identifier ranging from 1 to 10,000</a:t>
            </a:r>
          </a:p>
          <a:p>
            <a:pPr marL="174625" lvl="1"/>
            <a:r>
              <a:rPr lang="en-US" sz="1100" dirty="0" err="1">
                <a:latin typeface="Arial" panose="020B0604020202020204" pitchFamily="34" charset="0"/>
                <a:cs typeface="Arial" panose="020B0604020202020204" pitchFamily="34" charset="0"/>
              </a:rPr>
              <a:t>ProductID</a:t>
            </a:r>
            <a:r>
              <a:rPr lang="en-US" sz="1100" dirty="0">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rPr>
              <a:t>Consisting of a letter L, M, or H for Low (50% of all products), Medium (30%), or High (20%) as product quality variants and a variant-specific serial number</a:t>
            </a:r>
          </a:p>
        </p:txBody>
      </p:sp>
      <p:cxnSp>
        <p:nvCxnSpPr>
          <p:cNvPr id="7" name="Straight Connector 6">
            <a:extLst>
              <a:ext uri="{FF2B5EF4-FFF2-40B4-BE49-F238E27FC236}">
                <a16:creationId xmlns:a16="http://schemas.microsoft.com/office/drawing/2014/main" id="{3AB354D3-8D60-F9E9-1049-F2B134AD212C}"/>
              </a:ext>
            </a:extLst>
          </p:cNvPr>
          <p:cNvCxnSpPr>
            <a:cxnSpLocks/>
            <a:endCxn id="4" idx="1"/>
          </p:cNvCxnSpPr>
          <p:nvPr/>
        </p:nvCxnSpPr>
        <p:spPr>
          <a:xfrm flipV="1">
            <a:off x="856058" y="1345508"/>
            <a:ext cx="1403825" cy="0"/>
          </a:xfrm>
          <a:prstGeom prst="line">
            <a:avLst/>
          </a:prstGeom>
          <a:ln>
            <a:solidFill>
              <a:srgbClr val="49C6DB"/>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6084C64-28B7-74FA-CCF9-A3E8F95BDC19}"/>
              </a:ext>
            </a:extLst>
          </p:cNvPr>
          <p:cNvSpPr>
            <a:spLocks noGrp="1"/>
          </p:cNvSpPr>
          <p:nvPr>
            <p:ph sz="quarter" idx="4"/>
          </p:nvPr>
        </p:nvSpPr>
        <p:spPr>
          <a:xfrm>
            <a:off x="856058" y="1500615"/>
            <a:ext cx="3656408" cy="2992185"/>
          </a:xfrm>
        </p:spPr>
        <p:txBody>
          <a:bodyPr>
            <a:noAutofit/>
          </a:bodyPr>
          <a:lstStyle/>
          <a:p>
            <a:pPr marL="174625" lvl="1"/>
            <a:r>
              <a:rPr lang="en-US" sz="1100" dirty="0">
                <a:latin typeface="Arial" panose="020B0604020202020204" pitchFamily="34" charset="0"/>
                <a:cs typeface="Arial" panose="020B0604020202020204" pitchFamily="34" charset="0"/>
              </a:rPr>
              <a:t>Type: </a:t>
            </a:r>
            <a:r>
              <a:rPr lang="en-US" sz="900" dirty="0">
                <a:latin typeface="Arial" panose="020B0604020202020204" pitchFamily="34" charset="0"/>
                <a:cs typeface="Arial" panose="020B0604020202020204" pitchFamily="34" charset="0"/>
              </a:rPr>
              <a:t>Consisting of a letter L, M, or H for Low, Medium, or High</a:t>
            </a:r>
            <a:endParaRPr lang="en-US" sz="1100" dirty="0">
              <a:latin typeface="Arial" panose="020B0604020202020204" pitchFamily="34" charset="0"/>
              <a:cs typeface="Arial" panose="020B0604020202020204" pitchFamily="34" charset="0"/>
            </a:endParaRPr>
          </a:p>
          <a:p>
            <a:pPr marL="174625" lvl="1"/>
            <a:r>
              <a:rPr lang="en-US" sz="1100" dirty="0">
                <a:latin typeface="Arial" panose="020B0604020202020204" pitchFamily="34" charset="0"/>
                <a:cs typeface="Arial" panose="020B0604020202020204" pitchFamily="34" charset="0"/>
              </a:rPr>
              <a:t>Air temperature [K]: </a:t>
            </a:r>
            <a:r>
              <a:rPr lang="en-US" sz="900" dirty="0">
                <a:latin typeface="Arial" panose="020B0604020202020204" pitchFamily="34" charset="0"/>
                <a:cs typeface="Arial" panose="020B0604020202020204" pitchFamily="34" charset="0"/>
              </a:rPr>
              <a:t>Generated using a random walk process later normalized to a standard deviation of 2 K around 300 K</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Process temperature [K]: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Generated using a random walk process normalized to a standard deviation of 1 K, added to the air temperature plus 10 K</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Rotational speed [rpm]: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Calculated from power of 2860 W, overlaid with a normally distributed noise</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Torque [Nm]: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Torque values are normally distributed around 40 Nm with an </a:t>
            </a:r>
            <a:r>
              <a:rPr kumimoji="0" lang="en-US" sz="900" b="0" i="0" u="none" strike="noStrike" kern="1200" cap="none" spc="0" normalizeH="0" baseline="0" noProof="0" dirty="0" err="1">
                <a:ln>
                  <a:noFill/>
                </a:ln>
                <a:effectLst/>
                <a:uLnTx/>
                <a:uFillTx/>
                <a:latin typeface="Arial" panose="020B0604020202020204" pitchFamily="34" charset="0"/>
                <a:ea typeface="+mn-ea"/>
                <a:cs typeface="Arial" panose="020B0604020202020204" pitchFamily="34" charset="0"/>
              </a:rPr>
              <a:t>Ïƒ</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 10 Nm and no negative values</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Tool wear [min]: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The quality variants H/M/L add 5/3/2 minutes of tool wear to the used tool in the process and a 'machine failure' label that indicates whether the machine has failed in this particular data point for any of the indicated failure modes</a:t>
            </a:r>
          </a:p>
        </p:txBody>
      </p:sp>
      <p:sp>
        <p:nvSpPr>
          <p:cNvPr id="5" name="Text Placeholder 4">
            <a:extLst>
              <a:ext uri="{FF2B5EF4-FFF2-40B4-BE49-F238E27FC236}">
                <a16:creationId xmlns:a16="http://schemas.microsoft.com/office/drawing/2014/main" id="{CB9CE8C5-465B-8D45-66E7-64C54F355392}"/>
              </a:ext>
            </a:extLst>
          </p:cNvPr>
          <p:cNvSpPr>
            <a:spLocks noGrp="1"/>
          </p:cNvSpPr>
          <p:nvPr>
            <p:ph type="body" idx="1"/>
          </p:nvPr>
        </p:nvSpPr>
        <p:spPr>
          <a:xfrm>
            <a:off x="4798221" y="464345"/>
            <a:ext cx="3487337" cy="550855"/>
          </a:xfrm>
        </p:spPr>
        <p:txBody>
          <a:bodyPr anchor="ctr">
            <a:normAutofit/>
          </a:bodyPr>
          <a:lstStyle/>
          <a:p>
            <a:pPr algn="r"/>
            <a:r>
              <a:rPr lang="en-US" sz="1200" i="1" cap="none" dirty="0">
                <a:solidFill>
                  <a:srgbClr val="49C6DB"/>
                </a:solidFill>
                <a:latin typeface="Arial" panose="020B0604020202020204" pitchFamily="34" charset="0"/>
                <a:cs typeface="Arial" panose="020B0604020202020204" pitchFamily="34" charset="0"/>
              </a:rPr>
              <a:t>Synthetic Data</a:t>
            </a:r>
          </a:p>
          <a:p>
            <a:pPr algn="r"/>
            <a:r>
              <a:rPr lang="en-US" sz="1200" i="1" cap="none" dirty="0">
                <a:solidFill>
                  <a:srgbClr val="49C6DB"/>
                </a:solidFill>
                <a:latin typeface="Arial" panose="020B0604020202020204" pitchFamily="34" charset="0"/>
                <a:cs typeface="Arial" panose="020B0604020202020204" pitchFamily="34" charset="0"/>
              </a:rPr>
              <a:t>10,000 rows x 10 columns</a:t>
            </a:r>
          </a:p>
        </p:txBody>
      </p:sp>
      <p:sp>
        <p:nvSpPr>
          <p:cNvPr id="8" name="Text Placeholder 4">
            <a:extLst>
              <a:ext uri="{FF2B5EF4-FFF2-40B4-BE49-F238E27FC236}">
                <a16:creationId xmlns:a16="http://schemas.microsoft.com/office/drawing/2014/main" id="{B00E47A1-3996-F43B-EE32-DEA3DA000AB4}"/>
              </a:ext>
            </a:extLst>
          </p:cNvPr>
          <p:cNvSpPr txBox="1">
            <a:spLocks/>
          </p:cNvSpPr>
          <p:nvPr/>
        </p:nvSpPr>
        <p:spPr>
          <a:xfrm>
            <a:off x="5764107" y="4781972"/>
            <a:ext cx="2521451" cy="261683"/>
          </a:xfrm>
          <a:prstGeom prst="rect">
            <a:avLst/>
          </a:prstGeom>
        </p:spPr>
        <p:txBody>
          <a:bodyPr vert="horz" lIns="91440" tIns="45720" rIns="91440" bIns="45720" rtlCol="0" anchor="ctr">
            <a:noAutofit/>
          </a:bodyPr>
          <a:lstStyle>
            <a:lvl1pPr marL="0" indent="0" algn="l" defTabSz="685800" rtl="0" eaLnBrk="1" latinLnBrk="0" hangingPunct="1">
              <a:lnSpc>
                <a:spcPct val="90000"/>
              </a:lnSpc>
              <a:spcBef>
                <a:spcPts val="750"/>
              </a:spcBef>
              <a:buSzPct val="125000"/>
              <a:buFont typeface="Arial" panose="020B0604020202020204" pitchFamily="34" charset="0"/>
              <a:buNone/>
              <a:defRPr sz="1800" b="0" kern="1200" cap="all" baseline="0">
                <a:solidFill>
                  <a:schemeClr val="tx1"/>
                </a:solidFill>
                <a:latin typeface="+mn-lt"/>
                <a:ea typeface="+mn-ea"/>
                <a:cs typeface="+mn-cs"/>
              </a:defRPr>
            </a:lvl1pPr>
            <a:lvl2pPr marL="342900" indent="0" algn="l" defTabSz="685800" rtl="0" eaLnBrk="1" latinLnBrk="0" hangingPunct="1">
              <a:lnSpc>
                <a:spcPct val="120000"/>
              </a:lnSpc>
              <a:spcBef>
                <a:spcPts val="375"/>
              </a:spcBef>
              <a:buSzPct val="125000"/>
              <a:buFont typeface="Arial" panose="020B0604020202020204" pitchFamily="34" charset="0"/>
              <a:buNone/>
              <a:defRPr sz="1500" b="1" kern="1200">
                <a:solidFill>
                  <a:schemeClr val="tx1"/>
                </a:solidFill>
                <a:latin typeface="+mn-lt"/>
                <a:ea typeface="+mn-ea"/>
                <a:cs typeface="+mn-cs"/>
              </a:defRPr>
            </a:lvl2pPr>
            <a:lvl3pPr marL="685800" indent="0" algn="l" defTabSz="685800" rtl="0" eaLnBrk="1" latinLnBrk="0" hangingPunct="1">
              <a:lnSpc>
                <a:spcPct val="120000"/>
              </a:lnSpc>
              <a:spcBef>
                <a:spcPts val="375"/>
              </a:spcBef>
              <a:buSzPct val="125000"/>
              <a:buFont typeface="Arial" panose="020B0604020202020204" pitchFamily="34" charset="0"/>
              <a:buNone/>
              <a:defRPr sz="1350" b="1" kern="1200">
                <a:solidFill>
                  <a:schemeClr val="tx1"/>
                </a:solidFill>
                <a:latin typeface="+mn-lt"/>
                <a:ea typeface="+mn-ea"/>
                <a:cs typeface="+mn-cs"/>
              </a:defRPr>
            </a:lvl3pPr>
            <a:lvl4pPr marL="10287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4pPr>
            <a:lvl5pPr marL="13716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5pPr>
            <a:lvl6pPr marL="17145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6pPr>
            <a:lvl7pPr marL="20574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7pPr>
            <a:lvl8pPr marL="24003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8pPr>
            <a:lvl9pPr marL="27432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9pPr>
          </a:lstStyle>
          <a:p>
            <a:pPr algn="r">
              <a:lnSpc>
                <a:spcPct val="100000"/>
              </a:lnSpc>
              <a:spcBef>
                <a:spcPts val="0"/>
              </a:spcBef>
            </a:pPr>
            <a:r>
              <a:rPr lang="en-US" sz="800" i="1" cap="none" dirty="0">
                <a:latin typeface="Arial" panose="020B0604020202020204" pitchFamily="34" charset="0"/>
                <a:cs typeface="Arial" panose="020B0604020202020204" pitchFamily="34" charset="0"/>
              </a:rPr>
              <a:t>Source: https://www.kaggle.com/datasets/shivamb/</a:t>
            </a:r>
          </a:p>
          <a:p>
            <a:pPr algn="r">
              <a:lnSpc>
                <a:spcPct val="100000"/>
              </a:lnSpc>
              <a:spcBef>
                <a:spcPts val="0"/>
              </a:spcBef>
            </a:pPr>
            <a:r>
              <a:rPr lang="en-US" sz="800" i="1" cap="none" dirty="0">
                <a:latin typeface="Arial" panose="020B0604020202020204" pitchFamily="34" charset="0"/>
                <a:cs typeface="Arial" panose="020B0604020202020204" pitchFamily="34" charset="0"/>
              </a:rPr>
              <a:t>machine-predictive-maintenance-classification</a:t>
            </a:r>
          </a:p>
        </p:txBody>
      </p:sp>
      <p:sp>
        <p:nvSpPr>
          <p:cNvPr id="4" name="Content Placeholder 2">
            <a:extLst>
              <a:ext uri="{FF2B5EF4-FFF2-40B4-BE49-F238E27FC236}">
                <a16:creationId xmlns:a16="http://schemas.microsoft.com/office/drawing/2014/main" id="{F7F9A53C-84DA-E3D9-C17C-5CCF95C2E2F5}"/>
              </a:ext>
            </a:extLst>
          </p:cNvPr>
          <p:cNvSpPr txBox="1">
            <a:spLocks/>
          </p:cNvSpPr>
          <p:nvPr/>
        </p:nvSpPr>
        <p:spPr>
          <a:xfrm>
            <a:off x="2259883" y="1207008"/>
            <a:ext cx="848757"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49C6DB"/>
                </a:solidFill>
                <a:latin typeface="Arial" panose="020B0604020202020204" pitchFamily="34" charset="0"/>
                <a:cs typeface="Arial" panose="020B0604020202020204" pitchFamily="34" charset="0"/>
              </a:rPr>
              <a:t>Features</a:t>
            </a:r>
          </a:p>
        </p:txBody>
      </p:sp>
      <p:cxnSp>
        <p:nvCxnSpPr>
          <p:cNvPr id="10" name="Straight Connector 9">
            <a:extLst>
              <a:ext uri="{FF2B5EF4-FFF2-40B4-BE49-F238E27FC236}">
                <a16:creationId xmlns:a16="http://schemas.microsoft.com/office/drawing/2014/main" id="{6A2F4648-0977-8D8A-7C52-7F144490A5DF}"/>
              </a:ext>
            </a:extLst>
          </p:cNvPr>
          <p:cNvCxnSpPr>
            <a:cxnSpLocks/>
            <a:stCxn id="4" idx="3"/>
          </p:cNvCxnSpPr>
          <p:nvPr/>
        </p:nvCxnSpPr>
        <p:spPr>
          <a:xfrm>
            <a:off x="3108640" y="1345508"/>
            <a:ext cx="1403826" cy="0"/>
          </a:xfrm>
          <a:prstGeom prst="line">
            <a:avLst/>
          </a:prstGeom>
          <a:ln>
            <a:solidFill>
              <a:srgbClr val="49C6DB"/>
            </a:solidFill>
          </a:ln>
        </p:spPr>
        <p:style>
          <a:lnRef idx="1">
            <a:schemeClr val="accent1"/>
          </a:lnRef>
          <a:fillRef idx="0">
            <a:schemeClr val="accent1"/>
          </a:fillRef>
          <a:effectRef idx="0">
            <a:schemeClr val="accent1"/>
          </a:effectRef>
          <a:fontRef idx="minor">
            <a:schemeClr val="tx1"/>
          </a:fontRef>
        </p:style>
      </p:cxnSp>
      <p:sp>
        <p:nvSpPr>
          <p:cNvPr id="12" name="Content Placeholder 1">
            <a:extLst>
              <a:ext uri="{FF2B5EF4-FFF2-40B4-BE49-F238E27FC236}">
                <a16:creationId xmlns:a16="http://schemas.microsoft.com/office/drawing/2014/main" id="{C0726F60-B9E7-AC4A-6FCC-CE292E6045CB}"/>
              </a:ext>
            </a:extLst>
          </p:cNvPr>
          <p:cNvSpPr txBox="1">
            <a:spLocks/>
          </p:cNvSpPr>
          <p:nvPr/>
        </p:nvSpPr>
        <p:spPr>
          <a:xfrm>
            <a:off x="4626765" y="2996707"/>
            <a:ext cx="3658793" cy="837068"/>
          </a:xfrm>
          <a:prstGeom prst="rect">
            <a:avLst/>
          </a:prstGeom>
        </p:spPr>
        <p:txBody>
          <a:bodyPr vert="horz" lIns="91440" tIns="45720" rIns="91440" bIns="45720" rtlCol="0">
            <a:norm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174625" lvl="1"/>
            <a:r>
              <a:rPr lang="en-US" sz="1100" dirty="0">
                <a:latin typeface="Arial" panose="020B0604020202020204" pitchFamily="34" charset="0"/>
                <a:cs typeface="Arial" panose="020B0604020202020204" pitchFamily="34" charset="0"/>
              </a:rPr>
              <a:t>Target: </a:t>
            </a:r>
            <a:r>
              <a:rPr lang="en-US" sz="900" dirty="0">
                <a:latin typeface="Arial" panose="020B0604020202020204" pitchFamily="34" charset="0"/>
                <a:cs typeface="Arial" panose="020B0604020202020204" pitchFamily="34" charset="0"/>
              </a:rPr>
              <a:t>0 (No Failure) or 1 (Failure)</a:t>
            </a:r>
          </a:p>
          <a:p>
            <a:pPr marL="174625" lvl="1"/>
            <a:r>
              <a:rPr lang="en-US" sz="1100" dirty="0">
                <a:latin typeface="Arial" panose="020B0604020202020204" pitchFamily="34" charset="0"/>
                <a:cs typeface="Arial" panose="020B0604020202020204" pitchFamily="34" charset="0"/>
              </a:rPr>
              <a:t>Failure Type: </a:t>
            </a:r>
            <a:r>
              <a:rPr lang="en-US" sz="900" dirty="0">
                <a:latin typeface="Arial" panose="020B0604020202020204" pitchFamily="34" charset="0"/>
                <a:cs typeface="Arial" panose="020B0604020202020204" pitchFamily="34" charset="0"/>
              </a:rPr>
              <a:t>Heat Dissipation Failure, Overstrain Failure, No Failure, Power Failure, Random Failures, Tool Wear Failure</a:t>
            </a:r>
            <a:endParaRPr lang="en-US" sz="950" dirty="0">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DAE98F88-582E-C9F9-8D3A-97D2E7309D5C}"/>
              </a:ext>
            </a:extLst>
          </p:cNvPr>
          <p:cNvCxnSpPr>
            <a:cxnSpLocks/>
            <a:endCxn id="19" idx="1"/>
          </p:cNvCxnSpPr>
          <p:nvPr/>
        </p:nvCxnSpPr>
        <p:spPr>
          <a:xfrm flipV="1">
            <a:off x="4631535" y="1345508"/>
            <a:ext cx="1618049" cy="0"/>
          </a:xfrm>
          <a:prstGeom prst="line">
            <a:avLst/>
          </a:prstGeom>
          <a:ln>
            <a:solidFill>
              <a:srgbClr val="49C6DB"/>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56C24BD4-1A65-FE4B-01A9-9552E169E959}"/>
              </a:ext>
            </a:extLst>
          </p:cNvPr>
          <p:cNvSpPr txBox="1">
            <a:spLocks/>
          </p:cNvSpPr>
          <p:nvPr/>
        </p:nvSpPr>
        <p:spPr>
          <a:xfrm>
            <a:off x="6249584" y="1207008"/>
            <a:ext cx="420308"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49C6DB"/>
                </a:solidFill>
                <a:latin typeface="Arial" panose="020B0604020202020204" pitchFamily="34" charset="0"/>
                <a:cs typeface="Arial" panose="020B0604020202020204" pitchFamily="34" charset="0"/>
              </a:rPr>
              <a:t>IDs</a:t>
            </a:r>
          </a:p>
        </p:txBody>
      </p:sp>
      <p:cxnSp>
        <p:nvCxnSpPr>
          <p:cNvPr id="20" name="Straight Connector 19">
            <a:extLst>
              <a:ext uri="{FF2B5EF4-FFF2-40B4-BE49-F238E27FC236}">
                <a16:creationId xmlns:a16="http://schemas.microsoft.com/office/drawing/2014/main" id="{815B46F0-A3E0-9308-6859-02439AF79650}"/>
              </a:ext>
            </a:extLst>
          </p:cNvPr>
          <p:cNvCxnSpPr>
            <a:cxnSpLocks/>
            <a:stCxn id="19" idx="3"/>
          </p:cNvCxnSpPr>
          <p:nvPr/>
        </p:nvCxnSpPr>
        <p:spPr>
          <a:xfrm>
            <a:off x="6669892" y="1345508"/>
            <a:ext cx="1618051" cy="0"/>
          </a:xfrm>
          <a:prstGeom prst="line">
            <a:avLst/>
          </a:prstGeom>
          <a:ln>
            <a:solidFill>
              <a:srgbClr val="49C6DB"/>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DC21C3C-3197-2504-AE11-DCB907236F98}"/>
              </a:ext>
            </a:extLst>
          </p:cNvPr>
          <p:cNvCxnSpPr>
            <a:cxnSpLocks/>
            <a:endCxn id="22" idx="1"/>
          </p:cNvCxnSpPr>
          <p:nvPr/>
        </p:nvCxnSpPr>
        <p:spPr>
          <a:xfrm>
            <a:off x="4631535" y="2846013"/>
            <a:ext cx="1438609" cy="0"/>
          </a:xfrm>
          <a:prstGeom prst="line">
            <a:avLst/>
          </a:prstGeom>
          <a:ln>
            <a:solidFill>
              <a:srgbClr val="49C6DB"/>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00648046-842F-DF2A-A91B-F6E2AB556EDE}"/>
              </a:ext>
            </a:extLst>
          </p:cNvPr>
          <p:cNvSpPr txBox="1">
            <a:spLocks/>
          </p:cNvSpPr>
          <p:nvPr/>
        </p:nvSpPr>
        <p:spPr>
          <a:xfrm>
            <a:off x="6070144" y="2707513"/>
            <a:ext cx="779188"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49C6DB"/>
                </a:solidFill>
                <a:latin typeface="Arial" panose="020B0604020202020204" pitchFamily="34" charset="0"/>
                <a:cs typeface="Arial" panose="020B0604020202020204" pitchFamily="34" charset="0"/>
              </a:rPr>
              <a:t>Targets</a:t>
            </a:r>
          </a:p>
        </p:txBody>
      </p:sp>
      <p:cxnSp>
        <p:nvCxnSpPr>
          <p:cNvPr id="23" name="Straight Connector 22">
            <a:extLst>
              <a:ext uri="{FF2B5EF4-FFF2-40B4-BE49-F238E27FC236}">
                <a16:creationId xmlns:a16="http://schemas.microsoft.com/office/drawing/2014/main" id="{2CA0F922-771E-0632-B076-E2AC6E7C8F7B}"/>
              </a:ext>
            </a:extLst>
          </p:cNvPr>
          <p:cNvCxnSpPr>
            <a:cxnSpLocks/>
            <a:stCxn id="22" idx="3"/>
          </p:cNvCxnSpPr>
          <p:nvPr/>
        </p:nvCxnSpPr>
        <p:spPr>
          <a:xfrm>
            <a:off x="6849332" y="2846013"/>
            <a:ext cx="1438611" cy="0"/>
          </a:xfrm>
          <a:prstGeom prst="line">
            <a:avLst/>
          </a:prstGeom>
          <a:ln>
            <a:solidFill>
              <a:srgbClr val="49C6DB"/>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quarter" idx="4"/>
          </p:nvPr>
        </p:nvSpPr>
        <p:spPr>
          <a:xfrm>
            <a:off x="2306178" y="1207008"/>
            <a:ext cx="5978286" cy="1294522"/>
          </a:xfrm>
        </p:spPr>
        <p:txBody>
          <a:bodyPr wrap="square">
            <a:spAutoFit/>
          </a:bodyPr>
          <a:lstStyle/>
          <a:p>
            <a:pPr marL="174625" lvl="1"/>
            <a:r>
              <a:rPr lang="en-US" sz="1100" dirty="0">
                <a:latin typeface="Arial" panose="020B0604020202020204" pitchFamily="34" charset="0"/>
                <a:cs typeface="Arial" panose="020B0604020202020204" pitchFamily="34" charset="0"/>
              </a:rPr>
              <a:t>Dropped ID columns (e.g., UID, </a:t>
            </a:r>
            <a:r>
              <a:rPr lang="en-US" sz="1100" dirty="0" err="1">
                <a:latin typeface="Arial" panose="020B0604020202020204" pitchFamily="34" charset="0"/>
                <a:cs typeface="Arial" panose="020B0604020202020204" pitchFamily="34" charset="0"/>
              </a:rPr>
              <a:t>ProductID</a:t>
            </a:r>
            <a:r>
              <a:rPr lang="en-US" sz="1100" dirty="0">
                <a:latin typeface="Arial" panose="020B0604020202020204" pitchFamily="34" charset="0"/>
                <a:cs typeface="Arial" panose="020B0604020202020204" pitchFamily="34" charset="0"/>
              </a:rPr>
              <a:t>)</a:t>
            </a:r>
          </a:p>
          <a:p>
            <a:pPr marL="174625" lvl="1"/>
            <a:r>
              <a:rPr lang="en-US" sz="1100" dirty="0">
                <a:latin typeface="Arial" panose="020B0604020202020204" pitchFamily="34" charset="0"/>
                <a:cs typeface="Arial" panose="020B0604020202020204" pitchFamily="34" charset="0"/>
              </a:rPr>
              <a:t>Converted feature "Failure Type" into 5 dummy variables</a:t>
            </a:r>
          </a:p>
          <a:p>
            <a:pPr marL="174625" lvl="1"/>
            <a:r>
              <a:rPr lang="en-US" sz="1100" dirty="0">
                <a:latin typeface="Arial" panose="020B0604020202020204" pitchFamily="34" charset="0"/>
                <a:cs typeface="Arial" panose="020B0604020202020204" pitchFamily="34" charset="0"/>
              </a:rPr>
              <a:t>Split data into training and test sets  </a:t>
            </a:r>
          </a:p>
          <a:p>
            <a:pPr marL="174625" lvl="1"/>
            <a:r>
              <a:rPr lang="en-US" sz="1100" dirty="0">
                <a:latin typeface="Arial" panose="020B0604020202020204" pitchFamily="34" charset="0"/>
                <a:cs typeface="Arial" panose="020B0604020202020204" pitchFamily="34" charset="0"/>
              </a:rPr>
              <a:t>Scaled data in the feature columns using </a:t>
            </a:r>
            <a:r>
              <a:rPr lang="en-US" sz="1100" dirty="0" err="1">
                <a:latin typeface="Arial" panose="020B0604020202020204" pitchFamily="34" charset="0"/>
                <a:cs typeface="Arial" panose="020B0604020202020204" pitchFamily="34" charset="0"/>
              </a:rPr>
              <a:t>StandardScaler</a:t>
            </a:r>
            <a:r>
              <a:rPr lang="en-US" sz="1100" dirty="0">
                <a:latin typeface="Arial" panose="020B0604020202020204" pitchFamily="34" charset="0"/>
                <a:cs typeface="Arial" panose="020B0604020202020204" pitchFamily="34" charset="0"/>
              </a:rPr>
              <a:t> and </a:t>
            </a:r>
            <a:r>
              <a:rPr lang="en-US" sz="1100" dirty="0" err="1">
                <a:latin typeface="Arial" panose="020B0604020202020204" pitchFamily="34" charset="0"/>
                <a:cs typeface="Arial" panose="020B0604020202020204" pitchFamily="34" charset="0"/>
              </a:rPr>
              <a:t>MinMaxScaler</a:t>
            </a:r>
            <a:endParaRPr lang="en-US" sz="1100" dirty="0">
              <a:latin typeface="Arial" panose="020B0604020202020204" pitchFamily="34" charset="0"/>
              <a:cs typeface="Arial" panose="020B0604020202020204" pitchFamily="34" charset="0"/>
            </a:endParaRPr>
          </a:p>
          <a:p>
            <a:pPr marL="174625" lvl="1"/>
            <a:r>
              <a:rPr lang="en-US" sz="1100" dirty="0">
                <a:latin typeface="Arial" panose="020B0604020202020204" pitchFamily="34" charset="0"/>
                <a:cs typeface="Arial" panose="020B0604020202020204" pitchFamily="34" charset="0"/>
              </a:rPr>
              <a:t>Used one-hot encoding for feature "Type" (e.g., L, M, H)</a:t>
            </a:r>
            <a:endPar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sp>
        <p:nvSpPr>
          <p:cNvPr id="11" name="Content Placeholder 2">
            <a:extLst>
              <a:ext uri="{FF2B5EF4-FFF2-40B4-BE49-F238E27FC236}">
                <a16:creationId xmlns:a16="http://schemas.microsoft.com/office/drawing/2014/main" id="{B498C079-1266-5430-168B-C8D72C838295}"/>
              </a:ext>
            </a:extLst>
          </p:cNvPr>
          <p:cNvSpPr txBox="1">
            <a:spLocks/>
          </p:cNvSpPr>
          <p:nvPr/>
        </p:nvSpPr>
        <p:spPr>
          <a:xfrm>
            <a:off x="2306178" y="3420373"/>
            <a:ext cx="5978286" cy="1436123"/>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a:spcBef>
                <a:spcPts val="375"/>
              </a:spcBef>
            </a:pPr>
            <a:r>
              <a:rPr lang="en-US" sz="1100" dirty="0">
                <a:latin typeface="Arial" panose="020B0604020202020204" pitchFamily="34" charset="0"/>
                <a:cs typeface="Arial" panose="020B0604020202020204" pitchFamily="34" charset="0"/>
              </a:rPr>
              <a:t>Data Preprocessor (Scaler, Dummy, OHE)</a:t>
            </a:r>
          </a:p>
          <a:p>
            <a:pPr>
              <a:spcBef>
                <a:spcPts val="375"/>
              </a:spcBef>
            </a:pPr>
            <a:r>
              <a:rPr lang="en-US" sz="1100" dirty="0">
                <a:latin typeface="Arial" panose="020B0604020202020204" pitchFamily="34" charset="0"/>
                <a:cs typeface="Arial" panose="020B0604020202020204" pitchFamily="34" charset="0"/>
              </a:rPr>
              <a:t>Data Sampler (Over/Under)</a:t>
            </a:r>
          </a:p>
          <a:p>
            <a:pPr>
              <a:spcBef>
                <a:spcPts val="375"/>
              </a:spcBef>
            </a:pPr>
            <a:r>
              <a:rPr lang="en-US" sz="1100" dirty="0">
                <a:latin typeface="Arial" panose="020B0604020202020204" pitchFamily="34" charset="0"/>
                <a:cs typeface="Arial" panose="020B0604020202020204" pitchFamily="34" charset="0"/>
              </a:rPr>
              <a:t>Models</a:t>
            </a:r>
          </a:p>
          <a:p>
            <a:pPr lvl="1"/>
            <a:r>
              <a:rPr lang="en-US" sz="1100" dirty="0">
                <a:latin typeface="Arial" panose="020B0604020202020204" pitchFamily="34" charset="0"/>
                <a:cs typeface="Arial" panose="020B0604020202020204" pitchFamily="34" charset="0"/>
              </a:rPr>
              <a:t>9 supervised learning regression / classification models</a:t>
            </a:r>
          </a:p>
          <a:p>
            <a:pPr lvl="1"/>
            <a:r>
              <a:rPr lang="en-US" sz="1100" dirty="0">
                <a:latin typeface="Arial" panose="020B0604020202020204" pitchFamily="34" charset="0"/>
                <a:cs typeface="Arial" panose="020B0604020202020204" pitchFamily="34" charset="0"/>
              </a:rPr>
              <a:t>Grid search to optimize search</a:t>
            </a:r>
          </a:p>
        </p:txBody>
      </p:sp>
      <p:pic>
        <p:nvPicPr>
          <p:cNvPr id="6" name="Picture 5">
            <a:extLst>
              <a:ext uri="{FF2B5EF4-FFF2-40B4-BE49-F238E27FC236}">
                <a16:creationId xmlns:a16="http://schemas.microsoft.com/office/drawing/2014/main" id="{F6B21E4B-52CB-9089-3D02-A829003EB51F}"/>
              </a:ext>
            </a:extLst>
          </p:cNvPr>
          <p:cNvPicPr>
            <a:picLocks noChangeAspect="1"/>
          </p:cNvPicPr>
          <p:nvPr/>
        </p:nvPicPr>
        <p:blipFill>
          <a:blip r:embed="rId3"/>
          <a:stretch>
            <a:fillRect/>
          </a:stretch>
        </p:blipFill>
        <p:spPr>
          <a:xfrm>
            <a:off x="2552121" y="2571750"/>
            <a:ext cx="5486400" cy="556177"/>
          </a:xfrm>
          <a:prstGeom prst="rect">
            <a:avLst/>
          </a:prstGeom>
        </p:spPr>
      </p:pic>
      <p:sp>
        <p:nvSpPr>
          <p:cNvPr id="2" name="Oval 1">
            <a:extLst>
              <a:ext uri="{FF2B5EF4-FFF2-40B4-BE49-F238E27FC236}">
                <a16:creationId xmlns:a16="http://schemas.microsoft.com/office/drawing/2014/main" id="{DE6F9000-4D80-E023-0676-8FBAC75AB28E}"/>
              </a:ext>
            </a:extLst>
          </p:cNvPr>
          <p:cNvSpPr/>
          <p:nvPr/>
        </p:nvSpPr>
        <p:spPr>
          <a:xfrm>
            <a:off x="1181067" y="1248243"/>
            <a:ext cx="685800" cy="685800"/>
          </a:xfrm>
          <a:prstGeom prst="ellipse">
            <a:avLst/>
          </a:prstGeom>
          <a:solidFill>
            <a:srgbClr val="49C6D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0F483122-E973-9B0D-B4A8-1ADF12CDE082}"/>
              </a:ext>
            </a:extLst>
          </p:cNvPr>
          <p:cNvSpPr txBox="1">
            <a:spLocks/>
          </p:cNvSpPr>
          <p:nvPr/>
        </p:nvSpPr>
        <p:spPr>
          <a:xfrm>
            <a:off x="856058" y="1934043"/>
            <a:ext cx="1335819" cy="526252"/>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3175" lvl="1" indent="0" algn="ctr">
              <a:buNone/>
            </a:pPr>
            <a:r>
              <a:rPr lang="en-US" sz="1200" b="1" dirty="0">
                <a:solidFill>
                  <a:srgbClr val="49C6DB"/>
                </a:solidFill>
                <a:latin typeface="Arial" panose="020B0604020202020204" pitchFamily="34" charset="0"/>
                <a:cs typeface="Arial" panose="020B0604020202020204" pitchFamily="34" charset="0"/>
              </a:rPr>
              <a:t>Data Cleaning &amp; Manipulation</a:t>
            </a:r>
          </a:p>
        </p:txBody>
      </p:sp>
      <p:sp>
        <p:nvSpPr>
          <p:cNvPr id="8" name="Oval 7">
            <a:extLst>
              <a:ext uri="{FF2B5EF4-FFF2-40B4-BE49-F238E27FC236}">
                <a16:creationId xmlns:a16="http://schemas.microsoft.com/office/drawing/2014/main" id="{A80598D6-33D7-DACB-AD06-6B3D96C9BBEB}"/>
              </a:ext>
            </a:extLst>
          </p:cNvPr>
          <p:cNvSpPr/>
          <p:nvPr/>
        </p:nvSpPr>
        <p:spPr>
          <a:xfrm>
            <a:off x="1181067" y="3532408"/>
            <a:ext cx="685800" cy="685800"/>
          </a:xfrm>
          <a:prstGeom prst="ellipse">
            <a:avLst/>
          </a:prstGeom>
          <a:solidFill>
            <a:srgbClr val="49C6D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E5197E09-0DA0-E1D5-44B8-F075DC490947}"/>
              </a:ext>
            </a:extLst>
          </p:cNvPr>
          <p:cNvSpPr txBox="1">
            <a:spLocks/>
          </p:cNvSpPr>
          <p:nvPr/>
        </p:nvSpPr>
        <p:spPr>
          <a:xfrm>
            <a:off x="856058" y="4218208"/>
            <a:ext cx="1335819" cy="526252"/>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3175" lvl="1" indent="0" algn="ctr">
              <a:buNone/>
            </a:pPr>
            <a:r>
              <a:rPr lang="en-US" sz="1200" b="1" dirty="0">
                <a:solidFill>
                  <a:srgbClr val="49C6DB"/>
                </a:solidFill>
                <a:latin typeface="Arial" panose="020B0604020202020204" pitchFamily="34" charset="0"/>
                <a:cs typeface="Arial" panose="020B0604020202020204" pitchFamily="34" charset="0"/>
              </a:rPr>
              <a:t>Pipeline</a:t>
            </a:r>
          </a:p>
        </p:txBody>
      </p:sp>
      <p:pic>
        <p:nvPicPr>
          <p:cNvPr id="12" name="Picture 11">
            <a:extLst>
              <a:ext uri="{FF2B5EF4-FFF2-40B4-BE49-F238E27FC236}">
                <a16:creationId xmlns:a16="http://schemas.microsoft.com/office/drawing/2014/main" id="{73C192E2-0B52-6449-4D85-6865BB5ED0E1}"/>
              </a:ext>
            </a:extLst>
          </p:cNvPr>
          <p:cNvPicPr>
            <a:picLocks noChangeAspect="1"/>
          </p:cNvPicPr>
          <p:nvPr/>
        </p:nvPicPr>
        <p:blipFill>
          <a:blip r:embed="rId4"/>
          <a:stretch>
            <a:fillRect/>
          </a:stretch>
        </p:blipFill>
        <p:spPr>
          <a:xfrm>
            <a:off x="1295367" y="1362543"/>
            <a:ext cx="457200" cy="457200"/>
          </a:xfrm>
          <a:prstGeom prst="rect">
            <a:avLst/>
          </a:prstGeom>
        </p:spPr>
      </p:pic>
      <p:pic>
        <p:nvPicPr>
          <p:cNvPr id="14" name="Picture 13">
            <a:extLst>
              <a:ext uri="{FF2B5EF4-FFF2-40B4-BE49-F238E27FC236}">
                <a16:creationId xmlns:a16="http://schemas.microsoft.com/office/drawing/2014/main" id="{83A30305-9CEE-B911-1BCE-B8AF5A3DC4C9}"/>
              </a:ext>
            </a:extLst>
          </p:cNvPr>
          <p:cNvPicPr>
            <a:picLocks noChangeAspect="1"/>
          </p:cNvPicPr>
          <p:nvPr/>
        </p:nvPicPr>
        <p:blipFill>
          <a:blip r:embed="rId5"/>
          <a:stretch>
            <a:fillRect/>
          </a:stretch>
        </p:blipFill>
        <p:spPr>
          <a:xfrm>
            <a:off x="1295367" y="3646708"/>
            <a:ext cx="457200" cy="457200"/>
          </a:xfrm>
          <a:prstGeom prst="rect">
            <a:avLst/>
          </a:prstGeom>
        </p:spPr>
      </p:pic>
      <p:cxnSp>
        <p:nvCxnSpPr>
          <p:cNvPr id="15" name="Straight Connector 14">
            <a:extLst>
              <a:ext uri="{FF2B5EF4-FFF2-40B4-BE49-F238E27FC236}">
                <a16:creationId xmlns:a16="http://schemas.microsoft.com/office/drawing/2014/main" id="{972DDF40-8030-C952-D393-866EDC60A395}"/>
              </a:ext>
            </a:extLst>
          </p:cNvPr>
          <p:cNvCxnSpPr/>
          <p:nvPr/>
        </p:nvCxnSpPr>
        <p:spPr>
          <a:xfrm>
            <a:off x="936740" y="3274150"/>
            <a:ext cx="734881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65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Model Accuracy Scores</a:t>
            </a:r>
            <a:endParaRPr dirty="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5D325089-31BF-64ED-86BC-9F3FCDE0D064}"/>
              </a:ext>
            </a:extLst>
          </p:cNvPr>
          <p:cNvGraphicFramePr>
            <a:graphicFrameLocks noGrp="1"/>
          </p:cNvGraphicFramePr>
          <p:nvPr>
            <p:extLst>
              <p:ext uri="{D42A27DB-BD31-4B8C-83A1-F6EECF244321}">
                <p14:modId xmlns:p14="http://schemas.microsoft.com/office/powerpoint/2010/main" val="462371053"/>
              </p:ext>
            </p:extLst>
          </p:nvPr>
        </p:nvGraphicFramePr>
        <p:xfrm>
          <a:off x="856057" y="1070187"/>
          <a:ext cx="7434072" cy="3657600"/>
        </p:xfrm>
        <a:graphic>
          <a:graphicData uri="http://schemas.openxmlformats.org/drawingml/2006/table">
            <a:tbl>
              <a:tblPr firstRow="1" bandRow="1">
                <a:tableStyleId>{9D7B26C5-4107-4FEC-AEDC-1716B250A1EF}</a:tableStyleId>
              </a:tblPr>
              <a:tblGrid>
                <a:gridCol w="2194560">
                  <a:extLst>
                    <a:ext uri="{9D8B030D-6E8A-4147-A177-3AD203B41FA5}">
                      <a16:colId xmlns:a16="http://schemas.microsoft.com/office/drawing/2014/main" val="2012366367"/>
                    </a:ext>
                  </a:extLst>
                </a:gridCol>
                <a:gridCol w="1746504">
                  <a:extLst>
                    <a:ext uri="{9D8B030D-6E8A-4147-A177-3AD203B41FA5}">
                      <a16:colId xmlns:a16="http://schemas.microsoft.com/office/drawing/2014/main" val="3006864667"/>
                    </a:ext>
                  </a:extLst>
                </a:gridCol>
                <a:gridCol w="1746504">
                  <a:extLst>
                    <a:ext uri="{9D8B030D-6E8A-4147-A177-3AD203B41FA5}">
                      <a16:colId xmlns:a16="http://schemas.microsoft.com/office/drawing/2014/main" val="601841641"/>
                    </a:ext>
                  </a:extLst>
                </a:gridCol>
                <a:gridCol w="1746504">
                  <a:extLst>
                    <a:ext uri="{9D8B030D-6E8A-4147-A177-3AD203B41FA5}">
                      <a16:colId xmlns:a16="http://schemas.microsoft.com/office/drawing/2014/main" val="4004388202"/>
                    </a:ext>
                  </a:extLst>
                </a:gridCol>
              </a:tblGrid>
              <a:tr h="365760">
                <a:tc>
                  <a:txBody>
                    <a:bodyPr/>
                    <a:lstStyle/>
                    <a:p>
                      <a:pPr algn="ctr"/>
                      <a:r>
                        <a:rPr lang="en-US" sz="1200" dirty="0">
                          <a:solidFill>
                            <a:schemeClr val="tx1"/>
                          </a:solidFill>
                          <a:latin typeface="Arial" panose="020B0604020202020204" pitchFamily="34" charset="0"/>
                          <a:cs typeface="Arial" panose="020B0604020202020204" pitchFamily="34" charset="0"/>
                        </a:rPr>
                        <a:t>Model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As-Is Dataset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Oversampled Data</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Undersampled Data</a:t>
                      </a:r>
                    </a:p>
                  </a:txBody>
                  <a:tcPr anchor="ctr"/>
                </a:tc>
                <a:extLst>
                  <a:ext uri="{0D108BD9-81ED-4DB2-BD59-A6C34878D82A}">
                    <a16:rowId xmlns:a16="http://schemas.microsoft.com/office/drawing/2014/main" val="4077809550"/>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Logistic Regression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extLst>
                  <a:ext uri="{0D108BD9-81ED-4DB2-BD59-A6C34878D82A}">
                    <a16:rowId xmlns:a16="http://schemas.microsoft.com/office/drawing/2014/main" val="312060502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K-Nearest Neighbors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extLst>
                  <a:ext uri="{0D108BD9-81ED-4DB2-BD59-A6C34878D82A}">
                    <a16:rowId xmlns:a16="http://schemas.microsoft.com/office/drawing/2014/main" val="2727219094"/>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Decision Tree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0.90</a:t>
                      </a:r>
                    </a:p>
                  </a:txBody>
                  <a:tcPr anchor="ctr"/>
                </a:tc>
                <a:extLst>
                  <a:ext uri="{0D108BD9-81ED-4DB2-BD59-A6C34878D82A}">
                    <a16:rowId xmlns:a16="http://schemas.microsoft.com/office/drawing/2014/main" val="82680114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Random Forest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0.89</a:t>
                      </a:r>
                    </a:p>
                  </a:txBody>
                  <a:tcPr anchor="ctr"/>
                </a:tc>
                <a:extLst>
                  <a:ext uri="{0D108BD9-81ED-4DB2-BD59-A6C34878D82A}">
                    <a16:rowId xmlns:a16="http://schemas.microsoft.com/office/drawing/2014/main" val="2532402893"/>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Extremely Random Trees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extLst>
                  <a:ext uri="{0D108BD9-81ED-4DB2-BD59-A6C34878D82A}">
                    <a16:rowId xmlns:a16="http://schemas.microsoft.com/office/drawing/2014/main" val="3803779599"/>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Gradient Boosting</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extLst>
                  <a:ext uri="{0D108BD9-81ED-4DB2-BD59-A6C34878D82A}">
                    <a16:rowId xmlns:a16="http://schemas.microsoft.com/office/drawing/2014/main" val="145692142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AdaBoost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extLst>
                  <a:ext uri="{0D108BD9-81ED-4DB2-BD59-A6C34878D82A}">
                    <a16:rowId xmlns:a16="http://schemas.microsoft.com/office/drawing/2014/main" val="73020089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Support Vector Machine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extLst>
                  <a:ext uri="{0D108BD9-81ED-4DB2-BD59-A6C34878D82A}">
                    <a16:rowId xmlns:a16="http://schemas.microsoft.com/office/drawing/2014/main" val="281318287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Naïve Bayes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extLst>
                  <a:ext uri="{0D108BD9-81ED-4DB2-BD59-A6C34878D82A}">
                    <a16:rowId xmlns:a16="http://schemas.microsoft.com/office/drawing/2014/main" val="846358564"/>
                  </a:ext>
                </a:extLst>
              </a:tr>
            </a:tbl>
          </a:graphicData>
        </a:graphic>
      </p:graphicFrame>
    </p:spTree>
    <p:extLst>
      <p:ext uri="{BB962C8B-B14F-4D97-AF65-F5344CB8AC3E}">
        <p14:creationId xmlns:p14="http://schemas.microsoft.com/office/powerpoint/2010/main" val="349157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Decision Tree</a:t>
            </a:r>
            <a:endParaRPr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62DA9674-1EEA-9090-C434-B5DFBF871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70327"/>
            <a:ext cx="7315200" cy="268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40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Feature Contribution</a:t>
            </a:r>
            <a:endParaRPr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60CE0267-B797-6428-FDDF-4EC6444858A4}"/>
              </a:ext>
            </a:extLst>
          </p:cNvPr>
          <p:cNvGraphicFramePr>
            <a:graphicFrameLocks noGrp="1"/>
          </p:cNvGraphicFramePr>
          <p:nvPr>
            <p:extLst>
              <p:ext uri="{D42A27DB-BD31-4B8C-83A1-F6EECF244321}">
                <p14:modId xmlns:p14="http://schemas.microsoft.com/office/powerpoint/2010/main" val="778805447"/>
              </p:ext>
            </p:extLst>
          </p:nvPr>
        </p:nvGraphicFramePr>
        <p:xfrm>
          <a:off x="1333427" y="1070187"/>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Feature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0.320955</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0.214712</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0.161565</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0.153936</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Process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0.148831</a:t>
                      </a:r>
                    </a:p>
                  </a:txBody>
                  <a:tcPr anchor="ctr"/>
                </a:tc>
                <a:extLst>
                  <a:ext uri="{0D108BD9-81ED-4DB2-BD59-A6C34878D82A}">
                    <a16:rowId xmlns:a16="http://schemas.microsoft.com/office/drawing/2014/main" val="3803779599"/>
                  </a:ext>
                </a:extLst>
              </a:tr>
            </a:tbl>
          </a:graphicData>
        </a:graphic>
      </p:graphicFrame>
      <p:graphicFrame>
        <p:nvGraphicFramePr>
          <p:cNvPr id="6" name="Table 5">
            <a:extLst>
              <a:ext uri="{FF2B5EF4-FFF2-40B4-BE49-F238E27FC236}">
                <a16:creationId xmlns:a16="http://schemas.microsoft.com/office/drawing/2014/main" id="{9870DDAA-765F-597B-0DA3-0FF72DD77F8A}"/>
              </a:ext>
            </a:extLst>
          </p:cNvPr>
          <p:cNvGraphicFramePr>
            <a:graphicFrameLocks noGrp="1"/>
          </p:cNvGraphicFramePr>
          <p:nvPr>
            <p:extLst>
              <p:ext uri="{D42A27DB-BD31-4B8C-83A1-F6EECF244321}">
                <p14:modId xmlns:p14="http://schemas.microsoft.com/office/powerpoint/2010/main" val="2024333526"/>
              </p:ext>
            </p:extLst>
          </p:nvPr>
        </p:nvGraphicFramePr>
        <p:xfrm>
          <a:off x="5138180" y="1070187"/>
          <a:ext cx="3147378"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1280160">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Feature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P-Values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1.488773e</a:t>
                      </a:r>
                      <a:r>
                        <a:rPr lang="en-US" sz="1200" baseline="30000" dirty="0">
                          <a:solidFill>
                            <a:schemeClr val="tx1"/>
                          </a:solidFill>
                          <a:latin typeface="Arial" panose="020B0604020202020204" pitchFamily="34" charset="0"/>
                          <a:cs typeface="Arial" panose="020B0604020202020204" pitchFamily="34" charset="0"/>
                        </a:rPr>
                        <a:t>-102</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2.432644e</a:t>
                      </a:r>
                      <a:r>
                        <a:rPr lang="en-US" sz="1200" kern="1200" baseline="30000" dirty="0">
                          <a:solidFill>
                            <a:schemeClr val="tx1"/>
                          </a:solidFill>
                          <a:latin typeface="Arial" panose="020B0604020202020204" pitchFamily="34" charset="0"/>
                          <a:ea typeface="+mn-ea"/>
                          <a:cs typeface="Arial" panose="020B0604020202020204" pitchFamily="34" charset="0"/>
                        </a:rPr>
                        <a:t>-83</a:t>
                      </a:r>
                    </a:p>
                  </a:txBody>
                  <a:tcPr anchor="ctr"/>
                </a:tc>
                <a:extLst>
                  <a:ext uri="{0D108BD9-81ED-4DB2-BD59-A6C34878D82A}">
                    <a16:rowId xmlns:a16="http://schemas.microsoft.com/office/drawing/2014/main" val="2727219094"/>
                  </a:ext>
                </a:extLst>
              </a:tr>
              <a:tr h="30480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1.856158e</a:t>
                      </a:r>
                      <a:r>
                        <a:rPr lang="en-US" sz="1200" kern="1200" baseline="30000" dirty="0">
                          <a:solidFill>
                            <a:schemeClr val="tx1"/>
                          </a:solidFill>
                          <a:latin typeface="Arial" panose="020B0604020202020204" pitchFamily="34" charset="0"/>
                          <a:ea typeface="+mn-ea"/>
                          <a:cs typeface="Arial" panose="020B0604020202020204" pitchFamily="34" charset="0"/>
                        </a:rPr>
                        <a:t>-26</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1.361908e</a:t>
                      </a:r>
                      <a:r>
                        <a:rPr lang="en-US" sz="1200" kern="1200" baseline="30000" dirty="0">
                          <a:solidFill>
                            <a:schemeClr val="tx1"/>
                          </a:solidFill>
                          <a:latin typeface="Arial" panose="020B0604020202020204" pitchFamily="34" charset="0"/>
                          <a:ea typeface="+mn-ea"/>
                          <a:cs typeface="Arial" panose="020B0604020202020204" pitchFamily="34" charset="0"/>
                        </a:rPr>
                        <a:t>-19</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Process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3.944958e</a:t>
                      </a:r>
                      <a:r>
                        <a:rPr lang="en-US" sz="1200" kern="1200" baseline="30000" dirty="0">
                          <a:solidFill>
                            <a:schemeClr val="tx1"/>
                          </a:solidFill>
                          <a:latin typeface="Arial" panose="020B0604020202020204" pitchFamily="34" charset="0"/>
                          <a:ea typeface="+mn-ea"/>
                          <a:cs typeface="Arial" panose="020B0604020202020204" pitchFamily="34" charset="0"/>
                        </a:rPr>
                        <a:t>-11</a:t>
                      </a:r>
                    </a:p>
                  </a:txBody>
                  <a:tcPr anchor="ctr"/>
                </a:tc>
                <a:extLst>
                  <a:ext uri="{0D108BD9-81ED-4DB2-BD59-A6C34878D82A}">
                    <a16:rowId xmlns:a16="http://schemas.microsoft.com/office/drawing/2014/main" val="3803779599"/>
                  </a:ext>
                </a:extLst>
              </a:tr>
            </a:tbl>
          </a:graphicData>
        </a:graphic>
      </p:graphicFrame>
      <p:graphicFrame>
        <p:nvGraphicFramePr>
          <p:cNvPr id="7" name="Table 6">
            <a:extLst>
              <a:ext uri="{FF2B5EF4-FFF2-40B4-BE49-F238E27FC236}">
                <a16:creationId xmlns:a16="http://schemas.microsoft.com/office/drawing/2014/main" id="{21781D0D-4016-7D70-A22C-2AC1C2554024}"/>
              </a:ext>
            </a:extLst>
          </p:cNvPr>
          <p:cNvGraphicFramePr>
            <a:graphicFrameLocks noGrp="1"/>
          </p:cNvGraphicFramePr>
          <p:nvPr>
            <p:extLst>
              <p:ext uri="{D42A27DB-BD31-4B8C-83A1-F6EECF244321}">
                <p14:modId xmlns:p14="http://schemas.microsoft.com/office/powerpoint/2010/main" val="4290327467"/>
              </p:ext>
            </p:extLst>
          </p:nvPr>
        </p:nvGraphicFramePr>
        <p:xfrm>
          <a:off x="1333427" y="3158913"/>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Component 1</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-0.996</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0.092</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-0.008</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0.007</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0.003</a:t>
                      </a:r>
                    </a:p>
                  </a:txBody>
                  <a:tcPr anchor="ctr"/>
                </a:tc>
                <a:extLst>
                  <a:ext uri="{0D108BD9-81ED-4DB2-BD59-A6C34878D82A}">
                    <a16:rowId xmlns:a16="http://schemas.microsoft.com/office/drawing/2014/main" val="3803779599"/>
                  </a:ext>
                </a:extLst>
              </a:tr>
            </a:tbl>
          </a:graphicData>
        </a:graphic>
      </p:graphicFrame>
      <p:sp>
        <p:nvSpPr>
          <p:cNvPr id="10" name="Content Placeholder 2">
            <a:extLst>
              <a:ext uri="{FF2B5EF4-FFF2-40B4-BE49-F238E27FC236}">
                <a16:creationId xmlns:a16="http://schemas.microsoft.com/office/drawing/2014/main" id="{068222F3-1519-C288-2550-E8E23A5352E3}"/>
              </a:ext>
            </a:extLst>
          </p:cNvPr>
          <p:cNvSpPr txBox="1">
            <a:spLocks/>
          </p:cNvSpPr>
          <p:nvPr/>
        </p:nvSpPr>
        <p:spPr>
          <a:xfrm rot="16200000">
            <a:off x="116195" y="1846087"/>
            <a:ext cx="1641091"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49C6DB"/>
                </a:solidFill>
                <a:latin typeface="Arial" panose="020B0604020202020204" pitchFamily="34" charset="0"/>
                <a:cs typeface="Arial" panose="020B0604020202020204" pitchFamily="34" charset="0"/>
              </a:rPr>
              <a:t>Feature Importance</a:t>
            </a:r>
          </a:p>
        </p:txBody>
      </p:sp>
      <p:cxnSp>
        <p:nvCxnSpPr>
          <p:cNvPr id="13" name="Connector: Elbow 12">
            <a:extLst>
              <a:ext uri="{FF2B5EF4-FFF2-40B4-BE49-F238E27FC236}">
                <a16:creationId xmlns:a16="http://schemas.microsoft.com/office/drawing/2014/main" id="{577CE1C6-E168-601A-3757-27E3C1F8209E}"/>
              </a:ext>
            </a:extLst>
          </p:cNvPr>
          <p:cNvCxnSpPr>
            <a:stCxn id="10" idx="3"/>
          </p:cNvCxnSpPr>
          <p:nvPr/>
        </p:nvCxnSpPr>
        <p:spPr>
          <a:xfrm rot="5400000" flipH="1" flipV="1">
            <a:off x="992943" y="1013985"/>
            <a:ext cx="93854" cy="206259"/>
          </a:xfrm>
          <a:prstGeom prst="bentConnector2">
            <a:avLst/>
          </a:prstGeom>
          <a:ln>
            <a:solidFill>
              <a:srgbClr val="49C6DB"/>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418C1C99-45EE-DC58-8202-5FF88767F86A}"/>
              </a:ext>
            </a:extLst>
          </p:cNvPr>
          <p:cNvCxnSpPr>
            <a:cxnSpLocks/>
            <a:stCxn id="10" idx="1"/>
          </p:cNvCxnSpPr>
          <p:nvPr/>
        </p:nvCxnSpPr>
        <p:spPr>
          <a:xfrm rot="16200000" flipH="1">
            <a:off x="994970" y="2746903"/>
            <a:ext cx="93855" cy="210312"/>
          </a:xfrm>
          <a:prstGeom prst="bentConnector2">
            <a:avLst/>
          </a:prstGeom>
          <a:ln>
            <a:solidFill>
              <a:srgbClr val="49C6DB"/>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28CC3715-71FA-E3BF-2EFE-B001C0155BA0}"/>
              </a:ext>
            </a:extLst>
          </p:cNvPr>
          <p:cNvSpPr txBox="1">
            <a:spLocks/>
          </p:cNvSpPr>
          <p:nvPr/>
        </p:nvSpPr>
        <p:spPr>
          <a:xfrm rot="16200000">
            <a:off x="4037404" y="1846087"/>
            <a:ext cx="1476944"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49C6DB"/>
                </a:solidFill>
                <a:latin typeface="Arial" panose="020B0604020202020204" pitchFamily="34" charset="0"/>
                <a:cs typeface="Arial" panose="020B0604020202020204" pitchFamily="34" charset="0"/>
              </a:rPr>
              <a:t>Feature P-Values</a:t>
            </a:r>
          </a:p>
        </p:txBody>
      </p:sp>
      <p:cxnSp>
        <p:nvCxnSpPr>
          <p:cNvPr id="18" name="Connector: Elbow 17">
            <a:extLst>
              <a:ext uri="{FF2B5EF4-FFF2-40B4-BE49-F238E27FC236}">
                <a16:creationId xmlns:a16="http://schemas.microsoft.com/office/drawing/2014/main" id="{E0E0EE11-FE8C-B89B-EB88-B65DF39679E4}"/>
              </a:ext>
            </a:extLst>
          </p:cNvPr>
          <p:cNvCxnSpPr>
            <a:stCxn id="17" idx="3"/>
          </p:cNvCxnSpPr>
          <p:nvPr/>
        </p:nvCxnSpPr>
        <p:spPr>
          <a:xfrm rot="5400000" flipH="1" flipV="1">
            <a:off x="4791042" y="1055024"/>
            <a:ext cx="175927" cy="206256"/>
          </a:xfrm>
          <a:prstGeom prst="bentConnector2">
            <a:avLst/>
          </a:prstGeom>
          <a:ln>
            <a:solidFill>
              <a:srgbClr val="49C6DB"/>
            </a:solidFill>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EF0ED255-6DD0-FE3D-6690-220CB2A7A38F}"/>
              </a:ext>
            </a:extLst>
          </p:cNvPr>
          <p:cNvCxnSpPr>
            <a:cxnSpLocks/>
            <a:stCxn id="17" idx="1"/>
          </p:cNvCxnSpPr>
          <p:nvPr/>
        </p:nvCxnSpPr>
        <p:spPr>
          <a:xfrm rot="16200000" flipH="1">
            <a:off x="4793070" y="2705866"/>
            <a:ext cx="175925" cy="210310"/>
          </a:xfrm>
          <a:prstGeom prst="bentConnector2">
            <a:avLst/>
          </a:prstGeom>
          <a:ln>
            <a:solidFill>
              <a:srgbClr val="49C6DB"/>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8D4CBC9-584E-3EFA-531D-EE80FC5A74CD}"/>
              </a:ext>
            </a:extLst>
          </p:cNvPr>
          <p:cNvSpPr txBox="1">
            <a:spLocks/>
          </p:cNvSpPr>
          <p:nvPr/>
        </p:nvSpPr>
        <p:spPr>
          <a:xfrm rot="16200000">
            <a:off x="351615" y="3934812"/>
            <a:ext cx="1170257"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49C6DB"/>
                </a:solidFill>
                <a:latin typeface="Arial" panose="020B0604020202020204" pitchFamily="34" charset="0"/>
                <a:cs typeface="Arial" panose="020B0604020202020204" pitchFamily="34" charset="0"/>
              </a:rPr>
              <a:t>PCA Analysis</a:t>
            </a:r>
          </a:p>
        </p:txBody>
      </p:sp>
      <p:cxnSp>
        <p:nvCxnSpPr>
          <p:cNvPr id="23" name="Connector: Elbow 22">
            <a:extLst>
              <a:ext uri="{FF2B5EF4-FFF2-40B4-BE49-F238E27FC236}">
                <a16:creationId xmlns:a16="http://schemas.microsoft.com/office/drawing/2014/main" id="{20360F2A-F53D-38D7-F35A-F23C028AC3D1}"/>
              </a:ext>
            </a:extLst>
          </p:cNvPr>
          <p:cNvCxnSpPr>
            <a:stCxn id="22" idx="3"/>
          </p:cNvCxnSpPr>
          <p:nvPr/>
        </p:nvCxnSpPr>
        <p:spPr>
          <a:xfrm rot="5400000" flipH="1" flipV="1">
            <a:off x="875238" y="3220427"/>
            <a:ext cx="329263" cy="206251"/>
          </a:xfrm>
          <a:prstGeom prst="bentConnector3">
            <a:avLst>
              <a:gd name="adj1" fmla="val 99008"/>
            </a:avLst>
          </a:prstGeom>
          <a:ln>
            <a:solidFill>
              <a:srgbClr val="49C6DB"/>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08300B1-FCE8-E6B5-D56E-4172412BD3DD}"/>
              </a:ext>
            </a:extLst>
          </p:cNvPr>
          <p:cNvCxnSpPr>
            <a:cxnSpLocks/>
            <a:stCxn id="22" idx="1"/>
          </p:cNvCxnSpPr>
          <p:nvPr/>
        </p:nvCxnSpPr>
        <p:spPr>
          <a:xfrm rot="16200000" flipH="1">
            <a:off x="877265" y="4717919"/>
            <a:ext cx="329264" cy="210306"/>
          </a:xfrm>
          <a:prstGeom prst="bentConnector3">
            <a:avLst>
              <a:gd name="adj1" fmla="val 99007"/>
            </a:avLst>
          </a:prstGeom>
          <a:ln>
            <a:solidFill>
              <a:srgbClr val="49C6DB"/>
            </a:solidFill>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BB10AD24-CA33-1814-1758-70DE033BA576}"/>
              </a:ext>
            </a:extLst>
          </p:cNvPr>
          <p:cNvGraphicFramePr>
            <a:graphicFrameLocks noGrp="1"/>
          </p:cNvGraphicFramePr>
          <p:nvPr>
            <p:extLst>
              <p:ext uri="{D42A27DB-BD31-4B8C-83A1-F6EECF244321}">
                <p14:modId xmlns:p14="http://schemas.microsoft.com/office/powerpoint/2010/main" val="326339642"/>
              </p:ext>
            </p:extLst>
          </p:nvPr>
        </p:nvGraphicFramePr>
        <p:xfrm>
          <a:off x="5138180" y="3158913"/>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Component 2</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-0.743</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0.664</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H</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0.079</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0.011</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-0.004</a:t>
                      </a:r>
                    </a:p>
                  </a:txBody>
                  <a:tcPr anchor="ctr"/>
                </a:tc>
                <a:extLst>
                  <a:ext uri="{0D108BD9-81ED-4DB2-BD59-A6C34878D82A}">
                    <a16:rowId xmlns:a16="http://schemas.microsoft.com/office/drawing/2014/main" val="3803779599"/>
                  </a:ext>
                </a:extLst>
              </a:tr>
            </a:tbl>
          </a:graphicData>
        </a:graphic>
      </p:graphicFrame>
      <p:cxnSp>
        <p:nvCxnSpPr>
          <p:cNvPr id="29" name="Straight Connector 28">
            <a:extLst>
              <a:ext uri="{FF2B5EF4-FFF2-40B4-BE49-F238E27FC236}">
                <a16:creationId xmlns:a16="http://schemas.microsoft.com/office/drawing/2014/main" id="{1A51E69C-5F98-4280-BEDF-4A08E539906B}"/>
              </a:ext>
            </a:extLst>
          </p:cNvPr>
          <p:cNvCxnSpPr/>
          <p:nvPr/>
        </p:nvCxnSpPr>
        <p:spPr>
          <a:xfrm>
            <a:off x="936740" y="3028950"/>
            <a:ext cx="734881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01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3) Conclusions &amp; Next Steps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quarter" idx="4"/>
          </p:nvPr>
        </p:nvSpPr>
        <p:spPr>
          <a:xfrm>
            <a:off x="856058" y="1207008"/>
            <a:ext cx="7428406" cy="3285792"/>
          </a:xfrm>
        </p:spPr>
        <p:txBody>
          <a:bodyPr>
            <a:noAutofit/>
          </a:bodyPr>
          <a:lstStyle/>
          <a:p>
            <a:r>
              <a:rPr lang="en-US" sz="1200" dirty="0">
                <a:latin typeface="Arial" panose="020B0604020202020204" pitchFamily="34" charset="0"/>
                <a:cs typeface="Arial" panose="020B0604020202020204" pitchFamily="34" charset="0"/>
              </a:rPr>
              <a:t>Contrary to our initial null hypothesis, Torque was the leading cause of machine failure according to our regressions</a:t>
            </a:r>
          </a:p>
          <a:p>
            <a:r>
              <a:rPr lang="en-US" sz="1200" dirty="0">
                <a:latin typeface="Arial" panose="020B0604020202020204" pitchFamily="34" charset="0"/>
                <a:cs typeface="Arial" panose="020B0604020202020204" pitchFamily="34" charset="0"/>
              </a:rPr>
              <a:t>Oversampling vs </a:t>
            </a:r>
            <a:r>
              <a:rPr lang="en-US" sz="1200" dirty="0" err="1">
                <a:latin typeface="Arial" panose="020B0604020202020204" pitchFamily="34" charset="0"/>
                <a:cs typeface="Arial" panose="020B0604020202020204" pitchFamily="34" charset="0"/>
              </a:rPr>
              <a:t>Undersampling</a:t>
            </a:r>
            <a:r>
              <a:rPr lang="en-US" sz="1200" dirty="0">
                <a:latin typeface="Arial" panose="020B0604020202020204" pitchFamily="34" charset="0"/>
                <a:cs typeface="Arial" panose="020B0604020202020204" pitchFamily="34" charset="0"/>
              </a:rPr>
              <a:t> impacted the accuracy scores by ______</a:t>
            </a:r>
          </a:p>
          <a:p>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Developing an algorithm that only states “No Failure” will be accurate 96.5% of the time and performs better than any of our models or ChatGPT!</a:t>
            </a:r>
            <a:endPar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720268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4"/>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latin typeface="Arial" panose="020B0604020202020204" pitchFamily="34" charset="0"/>
                <a:cs typeface="Arial" panose="020B0604020202020204" pitchFamily="34" charset="0"/>
              </a:rPr>
              <a:t>Fin</a:t>
            </a:r>
            <a:endParaRPr dirty="0">
              <a:latin typeface="Arial" panose="020B0604020202020204" pitchFamily="34" charset="0"/>
              <a:cs typeface="Arial" panose="020B0604020202020204" pitchFamily="34" charset="0"/>
            </a:endParaRPr>
          </a:p>
        </p:txBody>
      </p:sp>
      <p:sp>
        <p:nvSpPr>
          <p:cNvPr id="242" name="Google Shape;242;p2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ctr" rtl="0">
              <a:spcBef>
                <a:spcPts val="0"/>
              </a:spcBef>
              <a:buNone/>
            </a:pPr>
            <a:r>
              <a:rPr lang="en" dirty="0">
                <a:latin typeface="Arial" panose="020B0604020202020204" pitchFamily="34" charset="0"/>
                <a:cs typeface="Arial" panose="020B0604020202020204" pitchFamily="34" charset="0"/>
              </a:rPr>
              <a:t>Reach out to Group 3 with any machine maintenance needs…</a:t>
            </a:r>
          </a:p>
          <a:p>
            <a:pPr marL="0" lvl="0" indent="0" algn="ctr" rtl="0">
              <a:spcBef>
                <a:spcPts val="0"/>
              </a:spcBef>
              <a:buNone/>
            </a:pPr>
            <a:r>
              <a:rPr lang="en" dirty="0">
                <a:latin typeface="Arial" panose="020B0604020202020204" pitchFamily="34" charset="0"/>
                <a:cs typeface="Arial" panose="020B0604020202020204" pitchFamily="34" charset="0"/>
              </a:rPr>
              <a:t>Thank you!!</a:t>
            </a:r>
            <a:endParaRPr dirty="0">
              <a:latin typeface="Arial" panose="020B0604020202020204" pitchFamily="34" charset="0"/>
              <a:cs typeface="Arial" panose="020B06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301</TotalTime>
  <Words>806</Words>
  <Application>Microsoft Office PowerPoint</Application>
  <PresentationFormat>On-screen Show (16:9)</PresentationFormat>
  <Paragraphs>146</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Tw Cen MT</vt:lpstr>
      <vt:lpstr>Arial</vt:lpstr>
      <vt:lpstr>Circuit</vt:lpstr>
      <vt:lpstr>Machine Maintenance Analysis</vt:lpstr>
      <vt:lpstr>Executive Summary</vt:lpstr>
      <vt:lpstr>1) Data Overview</vt:lpstr>
      <vt:lpstr>2) Analyses</vt:lpstr>
      <vt:lpstr>2) Analyses – Model Accuracy Scores</vt:lpstr>
      <vt:lpstr>2) Analyses – Decision Tree</vt:lpstr>
      <vt:lpstr>2) Analyses – Feature Contribution</vt:lpstr>
      <vt:lpstr>3) Conclusions &amp; Next Steps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Match Analysis</dc:title>
  <cp:lastModifiedBy>Sean Patel</cp:lastModifiedBy>
  <cp:revision>84</cp:revision>
  <dcterms:modified xsi:type="dcterms:W3CDTF">2024-04-04T01:52:58Z</dcterms:modified>
</cp:coreProperties>
</file>