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1"/>
  </p:notesMasterIdLst>
  <p:sldIdLst>
    <p:sldId id="256" r:id="rId2"/>
    <p:sldId id="257" r:id="rId3"/>
    <p:sldId id="258" r:id="rId4"/>
    <p:sldId id="270" r:id="rId5"/>
    <p:sldId id="268" r:id="rId6"/>
    <p:sldId id="273" r:id="rId7"/>
    <p:sldId id="274" r:id="rId8"/>
    <p:sldId id="271" r:id="rId9"/>
    <p:sldId id="267"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Patel" initials="SP" lastIdx="1" clrIdx="0">
    <p:extLst>
      <p:ext uri="{19B8F6BF-5375-455C-9EA6-DF929625EA0E}">
        <p15:presenceInfo xmlns:p15="http://schemas.microsoft.com/office/powerpoint/2012/main" userId="Sean Pat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C8C"/>
    <a:srgbClr val="49C6DB"/>
    <a:srgbClr val="3D3D3D"/>
    <a:srgbClr val="31AAC5"/>
    <a:srgbClr val="3ABFD7"/>
    <a:srgbClr val="0119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D24E8-D0A0-4205-ADD3-2E060E5916D9}">
  <a:tblStyle styleId="{6A4D24E8-D0A0-4205-ADD3-2E060E5916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0"/>
  </p:normalViewPr>
  <p:slideViewPr>
    <p:cSldViewPr snapToGrid="0">
      <p:cViewPr varScale="1">
        <p:scale>
          <a:sx n="210" d="100"/>
          <a:sy n="210" d="100"/>
        </p:scale>
        <p:origin x="2844" y="1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8e99db5d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8e99db5d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37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897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177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673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8e99db5d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8e99db5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E84D-1541-4FD6-99AE-E54120B4F42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3D4BB8F-3487-B087-5D06-9C927B7654E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A0BCDE2-8B83-02A1-2EEE-E3E758A89257}"/>
              </a:ext>
            </a:extLst>
          </p:cNvPr>
          <p:cNvSpPr>
            <a:spLocks noGrp="1"/>
          </p:cNvSpPr>
          <p:nvPr>
            <p:ph type="dt" sz="half" idx="10"/>
          </p:nvPr>
        </p:nvSpPr>
        <p:spPr/>
        <p:txBody>
          <a:bodyPr/>
          <a:lstStyle/>
          <a:p>
            <a:fld id="{5923F103-BC34-4FE4-A40E-EDDEECFDA5D0}" type="datetimeFigureOut">
              <a:rPr lang="en-US" smtClean="0"/>
              <a:pPr/>
              <a:t>4/4/2024</a:t>
            </a:fld>
            <a:endParaRPr lang="en-US" dirty="0"/>
          </a:p>
        </p:txBody>
      </p:sp>
      <p:sp>
        <p:nvSpPr>
          <p:cNvPr id="5" name="Footer Placeholder 4">
            <a:extLst>
              <a:ext uri="{FF2B5EF4-FFF2-40B4-BE49-F238E27FC236}">
                <a16:creationId xmlns:a16="http://schemas.microsoft.com/office/drawing/2014/main" id="{F58673D4-F363-14D3-4B5E-4547B44A7B1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37107FB-6683-12AF-FD23-B66369582C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2084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3D0F-3F20-CA58-7CC6-5E5D12C7D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6C6EAD-4149-55A5-4EA3-39B351CD6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8BE5-1A50-AD20-06B2-79107A96A49F}"/>
              </a:ext>
            </a:extLst>
          </p:cNvPr>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a:extLst>
              <a:ext uri="{FF2B5EF4-FFF2-40B4-BE49-F238E27FC236}">
                <a16:creationId xmlns:a16="http://schemas.microsoft.com/office/drawing/2014/main" id="{5BACDE5B-00E8-CE19-BF4A-46C9503D5E4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DF42301F-7F61-A3DC-9424-5F013D098C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0981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070C3-7CC1-7E96-360C-CE3DB01DBBF1}"/>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C0CCE4-8D4E-F156-A411-8F13DD32467C}"/>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52906-FE3A-20B9-6E6C-8B9512029E03}"/>
              </a:ext>
            </a:extLst>
          </p:cNvPr>
          <p:cNvSpPr>
            <a:spLocks noGrp="1"/>
          </p:cNvSpPr>
          <p:nvPr>
            <p:ph type="dt" sz="half" idx="10"/>
          </p:nvPr>
        </p:nvSpPr>
        <p:spPr/>
        <p:txBody>
          <a:bodyPr/>
          <a:lstStyle/>
          <a:p>
            <a:fld id="{CDA879A6-0FD0-4734-A311-86BFCA472E6E}" type="datetimeFigureOut">
              <a:rPr lang="en-US" smtClean="0"/>
              <a:t>4/4/2024</a:t>
            </a:fld>
            <a:endParaRPr lang="en-US" dirty="0"/>
          </a:p>
        </p:txBody>
      </p:sp>
      <p:sp>
        <p:nvSpPr>
          <p:cNvPr id="5" name="Footer Placeholder 4">
            <a:extLst>
              <a:ext uri="{FF2B5EF4-FFF2-40B4-BE49-F238E27FC236}">
                <a16:creationId xmlns:a16="http://schemas.microsoft.com/office/drawing/2014/main" id="{60AA3B11-1261-0B90-527F-7517A5FF86A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7820787A-19E2-813A-C636-041238676B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64404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9711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09"/>
        <p:cNvGrpSpPr/>
        <p:nvPr/>
      </p:nvGrpSpPr>
      <p:grpSpPr>
        <a:xfrm>
          <a:off x="0" y="0"/>
          <a:ext cx="0" cy="0"/>
          <a:chOff x="0" y="0"/>
          <a:chExt cx="0" cy="0"/>
        </a:xfrm>
      </p:grpSpPr>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0565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B2D8-0568-DCF2-8A2F-D4B8341B3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79AE2-1D7A-7C07-3D82-6978F857EC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31601-8031-24AF-E369-DD06C053933F}"/>
              </a:ext>
            </a:extLst>
          </p:cNvPr>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a:extLst>
              <a:ext uri="{FF2B5EF4-FFF2-40B4-BE49-F238E27FC236}">
                <a16:creationId xmlns:a16="http://schemas.microsoft.com/office/drawing/2014/main" id="{E12E2DCC-5AF4-5703-8279-2B142EF419F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AFC91938-4691-DDCD-7C61-8E30E1FB2A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84407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6CE8-7B32-E343-B9B6-09DC8916C4FF}"/>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A9045C0-FEB3-A595-0CFE-0158E15FF770}"/>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DD1A6-527E-FE1A-83E9-7036CDA4E38F}"/>
              </a:ext>
            </a:extLst>
          </p:cNvPr>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a:extLst>
              <a:ext uri="{FF2B5EF4-FFF2-40B4-BE49-F238E27FC236}">
                <a16:creationId xmlns:a16="http://schemas.microsoft.com/office/drawing/2014/main" id="{A903062A-C8A6-8E55-3E8A-FBCEF36E6A4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D48BB2D-A874-48B1-D93E-30DB39E79B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93117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C8A7-BD69-F182-FB9E-AA5D87714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98ECE-A7BE-8CA7-ED3D-1591D0C849DA}"/>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C8944-8E91-0B8E-49E7-A2523BD2F0A4}"/>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BA1AAB-F2B6-8DBA-3A0E-62C7F52BED5D}"/>
              </a:ext>
            </a:extLst>
          </p:cNvPr>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a:extLst>
              <a:ext uri="{FF2B5EF4-FFF2-40B4-BE49-F238E27FC236}">
                <a16:creationId xmlns:a16="http://schemas.microsoft.com/office/drawing/2014/main" id="{7B1FAABC-50EA-B7BA-86EF-C55764E36B61}"/>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A3454135-51FA-1E0D-3ADC-69AF98A670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82769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1354-839D-4E51-4C53-C8E1AEF3A71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3617BF-3C1F-193E-8856-8072DAC7CE4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159ED-6A01-0744-BE41-B2BE6C4C0B7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B93F50-8ED9-E057-5B70-7685D71F1DC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71010-7228-4310-DF7A-79B86065A48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E5CF6A-E3DE-B842-F284-C02687ECE044}"/>
              </a:ext>
            </a:extLst>
          </p:cNvPr>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a:extLst>
              <a:ext uri="{FF2B5EF4-FFF2-40B4-BE49-F238E27FC236}">
                <a16:creationId xmlns:a16="http://schemas.microsoft.com/office/drawing/2014/main" id="{E00B0C08-7A15-2CB9-7C61-830E002B6C12}"/>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BEBD7AF5-0092-B31A-B2EF-E7ABEE4899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32376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59F9-FD43-5C71-7166-CFEA8E3860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D6B755-4504-1194-26DA-1D40326FB606}"/>
              </a:ext>
            </a:extLst>
          </p:cNvPr>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a:extLst>
              <a:ext uri="{FF2B5EF4-FFF2-40B4-BE49-F238E27FC236}">
                <a16:creationId xmlns:a16="http://schemas.microsoft.com/office/drawing/2014/main" id="{8AD99D40-ED40-DB6E-A922-E1BE8CF364AA}"/>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3C2DE385-B264-7F14-0953-C53AADC35E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23321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3F96C-D956-EAD4-E1AC-B2622CA40D67}"/>
              </a:ext>
            </a:extLst>
          </p:cNvPr>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a:extLst>
              <a:ext uri="{FF2B5EF4-FFF2-40B4-BE49-F238E27FC236}">
                <a16:creationId xmlns:a16="http://schemas.microsoft.com/office/drawing/2014/main" id="{885CFFA3-8B7E-ECB3-B510-8719F4C4882B}"/>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4053573-5DF5-CE3A-51E4-7053B49F14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91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EE97-F188-DB99-1970-9E5EB8DF085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241384C-A67F-9386-1546-2236953A962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2DDAF0-D9F3-4D4A-C689-667EA4AEE37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E8F62C2-999B-A8B6-35B6-4390607216DF}"/>
              </a:ext>
            </a:extLst>
          </p:cNvPr>
          <p:cNvSpPr>
            <a:spLocks noGrp="1"/>
          </p:cNvSpPr>
          <p:nvPr>
            <p:ph type="dt" sz="half" idx="10"/>
          </p:nvPr>
        </p:nvSpPr>
        <p:spPr/>
        <p:txBody>
          <a:bodyPr/>
          <a:lstStyle/>
          <a:p>
            <a:fld id="{76E86A4C-8E40-4F87-A4F0-01A0687C5742}" type="datetimeFigureOut">
              <a:rPr lang="en-US" smtClean="0"/>
              <a:t>4/4/2024</a:t>
            </a:fld>
            <a:endParaRPr lang="en-US" dirty="0"/>
          </a:p>
        </p:txBody>
      </p:sp>
      <p:sp>
        <p:nvSpPr>
          <p:cNvPr id="6" name="Footer Placeholder 5">
            <a:extLst>
              <a:ext uri="{FF2B5EF4-FFF2-40B4-BE49-F238E27FC236}">
                <a16:creationId xmlns:a16="http://schemas.microsoft.com/office/drawing/2014/main" id="{FC9A61AA-CA65-6546-A2B8-ED09762563FB}"/>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DBD0A842-E4A0-FE3D-AA89-246889C221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1903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70F0-493D-EE07-2E10-39D6E36A053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E33F5DC-E9F8-117B-5720-7EAD4089890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E59179D-D037-7668-86D3-B211133BBFD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305658-ADCB-A4C1-B87F-F097982E188E}"/>
              </a:ext>
            </a:extLst>
          </p:cNvPr>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a:extLst>
              <a:ext uri="{FF2B5EF4-FFF2-40B4-BE49-F238E27FC236}">
                <a16:creationId xmlns:a16="http://schemas.microsoft.com/office/drawing/2014/main" id="{C129064D-5F97-02AD-73A2-42D7FE8841FC}"/>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7CAD8904-C7E8-F731-DC35-531873C513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11191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EA201-CE8B-6A5E-24F4-868D207722A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D4DE1-DD15-F91A-0E87-92AFE25F990B}"/>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7E74A-42A4-6829-AE12-40B85C4EB3E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BE451C3-0FF4-47C4-B829-773ADF60F88C}" type="datetimeFigureOut">
              <a:rPr lang="en-US" smtClean="0"/>
              <a:t>4/4/2024</a:t>
            </a:fld>
            <a:endParaRPr lang="en-US" dirty="0"/>
          </a:p>
        </p:txBody>
      </p:sp>
      <p:sp>
        <p:nvSpPr>
          <p:cNvPr id="5" name="Footer Placeholder 4">
            <a:extLst>
              <a:ext uri="{FF2B5EF4-FFF2-40B4-BE49-F238E27FC236}">
                <a16:creationId xmlns:a16="http://schemas.microsoft.com/office/drawing/2014/main" id="{4F910396-8956-E68A-A3C5-604E76212A9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0B8D9317-A685-324D-FA00-3B126456B97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0196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13"/>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200"/>
              <a:t>Machine Maintenance Analysis</a:t>
            </a:r>
          </a:p>
        </p:txBody>
      </p:sp>
      <p:sp>
        <p:nvSpPr>
          <p:cNvPr id="14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Google Shape;129;p13"/>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defTabSz="914400">
              <a:spcBef>
                <a:spcPts val="0"/>
              </a:spcBef>
              <a:spcAft>
                <a:spcPts val="600"/>
              </a:spcAft>
              <a:buNone/>
            </a:pPr>
            <a:r>
              <a:rPr lang="en-US" sz="1700" b="1" i="1" dirty="0"/>
              <a:t>Group 3</a:t>
            </a:r>
          </a:p>
          <a:p>
            <a:pPr marL="0" lvl="0" indent="0" defTabSz="914400">
              <a:spcBef>
                <a:spcPts val="0"/>
              </a:spcBef>
              <a:spcAft>
                <a:spcPts val="600"/>
              </a:spcAft>
              <a:buNone/>
            </a:pPr>
            <a:r>
              <a:rPr lang="en-US" sz="1700" dirty="0"/>
              <a:t>Peter Hara</a:t>
            </a:r>
          </a:p>
          <a:p>
            <a:pPr marL="0" lvl="0" indent="0" defTabSz="914400">
              <a:spcBef>
                <a:spcPts val="0"/>
              </a:spcBef>
              <a:spcAft>
                <a:spcPts val="600"/>
              </a:spcAft>
              <a:buNone/>
            </a:pPr>
            <a:r>
              <a:rPr lang="en-US" sz="1700" dirty="0"/>
              <a:t>Adelle </a:t>
            </a:r>
            <a:r>
              <a:rPr lang="en-US" sz="1700" dirty="0" err="1"/>
              <a:t>Housker</a:t>
            </a:r>
            <a:endParaRPr lang="en-US" sz="1700" dirty="0"/>
          </a:p>
          <a:p>
            <a:pPr marL="0" lvl="0" indent="0" defTabSz="914400">
              <a:spcBef>
                <a:spcPts val="0"/>
              </a:spcBef>
              <a:spcAft>
                <a:spcPts val="600"/>
              </a:spcAft>
              <a:buNone/>
            </a:pPr>
            <a:r>
              <a:rPr lang="en-US" sz="1700" dirty="0"/>
              <a:t>Rami Ibrahimi</a:t>
            </a:r>
          </a:p>
          <a:p>
            <a:pPr marL="0" lvl="0" indent="0" defTabSz="914400">
              <a:spcBef>
                <a:spcPts val="0"/>
              </a:spcBef>
              <a:spcAft>
                <a:spcPts val="600"/>
              </a:spcAft>
              <a:buNone/>
            </a:pPr>
            <a:r>
              <a:rPr lang="en-US" sz="1700" dirty="0"/>
              <a:t>Sean Patel</a:t>
            </a:r>
          </a:p>
          <a:p>
            <a:pPr marL="0" lvl="0" indent="0" defTabSz="914400">
              <a:spcBef>
                <a:spcPts val="0"/>
              </a:spcBef>
              <a:spcAft>
                <a:spcPts val="600"/>
              </a:spcAft>
              <a:buNone/>
            </a:pPr>
            <a:r>
              <a:rPr lang="en-US" sz="1700" dirty="0"/>
              <a:t>Laith Yousif</a:t>
            </a:r>
          </a:p>
        </p:txBody>
      </p:sp>
      <p:pic>
        <p:nvPicPr>
          <p:cNvPr id="131" name="Picture 130" descr="Electronic components on a white background">
            <a:extLst>
              <a:ext uri="{FF2B5EF4-FFF2-40B4-BE49-F238E27FC236}">
                <a16:creationId xmlns:a16="http://schemas.microsoft.com/office/drawing/2014/main" id="{5E057D60-15C8-2840-1CE8-EB84773A78C4}"/>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56060" y="463888"/>
            <a:ext cx="7429499" cy="5486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latin typeface="Arial" panose="020B0604020202020204" pitchFamily="34" charset="0"/>
                <a:cs typeface="Arial" panose="020B0604020202020204" pitchFamily="34" charset="0"/>
              </a:rPr>
              <a:t>Executive Summary</a:t>
            </a:r>
            <a:endParaRPr sz="2400" dirty="0">
              <a:latin typeface="Arial" panose="020B0604020202020204" pitchFamily="34" charset="0"/>
              <a:cs typeface="Arial" panose="020B0604020202020204" pitchFamily="34" charset="0"/>
            </a:endParaRPr>
          </a:p>
        </p:txBody>
      </p:sp>
      <p:sp>
        <p:nvSpPr>
          <p:cNvPr id="135" name="Google Shape;135;p14"/>
          <p:cNvSpPr txBox="1">
            <a:spLocks noGrp="1"/>
          </p:cNvSpPr>
          <p:nvPr>
            <p:ph idx="1"/>
          </p:nvPr>
        </p:nvSpPr>
        <p:spPr>
          <a:xfrm>
            <a:off x="2499799" y="1209600"/>
            <a:ext cx="5785760" cy="76633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1050" dirty="0">
                <a:latin typeface="Arial"/>
                <a:ea typeface="Arial"/>
                <a:cs typeface="Arial"/>
                <a:sym typeface="Arial"/>
              </a:rPr>
              <a:t>Group 3 analyzed a synthetic dataset for detecting patterns regarding certain machine failures. Six features and two targets were provided – one target was a binary for failure/no failure, while another was a multivariate variable that included six failure types</a:t>
            </a:r>
          </a:p>
        </p:txBody>
      </p:sp>
      <p:sp>
        <p:nvSpPr>
          <p:cNvPr id="2" name="Arrow: Pentagon 1">
            <a:extLst>
              <a:ext uri="{FF2B5EF4-FFF2-40B4-BE49-F238E27FC236}">
                <a16:creationId xmlns:a16="http://schemas.microsoft.com/office/drawing/2014/main" id="{839BEBDA-61CD-BC70-2AF0-B1EA8C086A1B}"/>
              </a:ext>
            </a:extLst>
          </p:cNvPr>
          <p:cNvSpPr/>
          <p:nvPr/>
        </p:nvSpPr>
        <p:spPr>
          <a:xfrm>
            <a:off x="856060" y="1301697"/>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Overview</a:t>
            </a:r>
          </a:p>
        </p:txBody>
      </p:sp>
      <p:sp>
        <p:nvSpPr>
          <p:cNvPr id="3" name="Arrow: Pentagon 2">
            <a:extLst>
              <a:ext uri="{FF2B5EF4-FFF2-40B4-BE49-F238E27FC236}">
                <a16:creationId xmlns:a16="http://schemas.microsoft.com/office/drawing/2014/main" id="{4F91A1E7-1649-681F-3E7C-6157AE0835BC}"/>
              </a:ext>
            </a:extLst>
          </p:cNvPr>
          <p:cNvSpPr/>
          <p:nvPr/>
        </p:nvSpPr>
        <p:spPr>
          <a:xfrm>
            <a:off x="856060" y="2108691"/>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Risks</a:t>
            </a:r>
          </a:p>
        </p:txBody>
      </p:sp>
      <p:sp>
        <p:nvSpPr>
          <p:cNvPr id="4" name="Arrow: Pentagon 3">
            <a:extLst>
              <a:ext uri="{FF2B5EF4-FFF2-40B4-BE49-F238E27FC236}">
                <a16:creationId xmlns:a16="http://schemas.microsoft.com/office/drawing/2014/main" id="{9A7BFB4D-A75C-2FFC-D384-D5EA612CCC9E}"/>
              </a:ext>
            </a:extLst>
          </p:cNvPr>
          <p:cNvSpPr/>
          <p:nvPr/>
        </p:nvSpPr>
        <p:spPr>
          <a:xfrm>
            <a:off x="856060" y="2915685"/>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Null Hypothesis</a:t>
            </a:r>
          </a:p>
        </p:txBody>
      </p:sp>
      <p:sp>
        <p:nvSpPr>
          <p:cNvPr id="5" name="Arrow: Pentagon 4">
            <a:extLst>
              <a:ext uri="{FF2B5EF4-FFF2-40B4-BE49-F238E27FC236}">
                <a16:creationId xmlns:a16="http://schemas.microsoft.com/office/drawing/2014/main" id="{4ABAA87B-8DAE-8458-F44B-EA4512E46B17}"/>
              </a:ext>
            </a:extLst>
          </p:cNvPr>
          <p:cNvSpPr/>
          <p:nvPr/>
        </p:nvSpPr>
        <p:spPr>
          <a:xfrm>
            <a:off x="856060" y="3722680"/>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Approach</a:t>
            </a:r>
          </a:p>
        </p:txBody>
      </p:sp>
      <p:sp>
        <p:nvSpPr>
          <p:cNvPr id="6" name="Google Shape;135;p14">
            <a:extLst>
              <a:ext uri="{FF2B5EF4-FFF2-40B4-BE49-F238E27FC236}">
                <a16:creationId xmlns:a16="http://schemas.microsoft.com/office/drawing/2014/main" id="{12ABE27A-ED88-4CD2-1071-661BF26FE5EA}"/>
              </a:ext>
            </a:extLst>
          </p:cNvPr>
          <p:cNvSpPr txBox="1">
            <a:spLocks/>
          </p:cNvSpPr>
          <p:nvPr/>
        </p:nvSpPr>
        <p:spPr>
          <a:xfrm>
            <a:off x="2499799" y="2019482"/>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One concern about the dataset was that ~97% of the Failure Types were “No Failure”, indicating a very imbalanced dataset; The team addressed this by comparing the accuracy scores from the as-is data versus oversampled and </a:t>
            </a:r>
            <a:r>
              <a:rPr lang="en-US" sz="1050" dirty="0" err="1">
                <a:latin typeface="Arial"/>
                <a:ea typeface="Arial"/>
                <a:cs typeface="Arial"/>
                <a:sym typeface="Arial"/>
              </a:rPr>
              <a:t>undersampled</a:t>
            </a:r>
            <a:r>
              <a:rPr lang="en-US" sz="1050" dirty="0">
                <a:latin typeface="Arial"/>
                <a:ea typeface="Arial"/>
                <a:cs typeface="Arial"/>
                <a:sym typeface="Arial"/>
              </a:rPr>
              <a:t> versions</a:t>
            </a:r>
          </a:p>
        </p:txBody>
      </p:sp>
      <p:sp>
        <p:nvSpPr>
          <p:cNvPr id="7" name="Google Shape;135;p14">
            <a:extLst>
              <a:ext uri="{FF2B5EF4-FFF2-40B4-BE49-F238E27FC236}">
                <a16:creationId xmlns:a16="http://schemas.microsoft.com/office/drawing/2014/main" id="{4608F97E-10CA-6119-FE73-5603F0C6554A}"/>
              </a:ext>
            </a:extLst>
          </p:cNvPr>
          <p:cNvSpPr txBox="1">
            <a:spLocks/>
          </p:cNvSpPr>
          <p:nvPr/>
        </p:nvSpPr>
        <p:spPr>
          <a:xfrm>
            <a:off x="2499799" y="2829364"/>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The team’s initial hypothesis was that the feature “Tool Wear” would have the biggest impact on likelihood of machine failure, but that there would be particular features that would contribute more regularly to each of the six different failure types</a:t>
            </a:r>
          </a:p>
        </p:txBody>
      </p:sp>
      <p:sp>
        <p:nvSpPr>
          <p:cNvPr id="8" name="Google Shape;135;p14">
            <a:extLst>
              <a:ext uri="{FF2B5EF4-FFF2-40B4-BE49-F238E27FC236}">
                <a16:creationId xmlns:a16="http://schemas.microsoft.com/office/drawing/2014/main" id="{5ED3E8E1-876B-F64C-3210-7D9FA1F014E5}"/>
              </a:ext>
            </a:extLst>
          </p:cNvPr>
          <p:cNvSpPr txBox="1">
            <a:spLocks/>
          </p:cNvSpPr>
          <p:nvPr/>
        </p:nvSpPr>
        <p:spPr>
          <a:xfrm>
            <a:off x="2499799" y="3639245"/>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Data Overview</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Analyses</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Conclusions &amp; 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1) Data Overview</a:t>
            </a:r>
            <a:endParaRPr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CB9CE8C5-465B-8D45-66E7-64C54F355392}"/>
              </a:ext>
            </a:extLst>
          </p:cNvPr>
          <p:cNvSpPr>
            <a:spLocks noGrp="1"/>
          </p:cNvSpPr>
          <p:nvPr>
            <p:ph type="body" idx="1"/>
          </p:nvPr>
        </p:nvSpPr>
        <p:spPr>
          <a:xfrm>
            <a:off x="4798221" y="464345"/>
            <a:ext cx="3487337" cy="550855"/>
          </a:xfrm>
        </p:spPr>
        <p:txBody>
          <a:bodyPr anchor="ctr">
            <a:normAutofit/>
          </a:bodyPr>
          <a:lstStyle/>
          <a:p>
            <a:pPr algn="r"/>
            <a:r>
              <a:rPr lang="en-US" sz="1200" i="1" cap="none" dirty="0">
                <a:solidFill>
                  <a:srgbClr val="1C7C8C"/>
                </a:solidFill>
                <a:latin typeface="Arial" panose="020B0604020202020204" pitchFamily="34" charset="0"/>
                <a:cs typeface="Arial" panose="020B0604020202020204" pitchFamily="34" charset="0"/>
              </a:rPr>
              <a:t>Synthetic Data</a:t>
            </a:r>
          </a:p>
          <a:p>
            <a:pPr algn="r"/>
            <a:r>
              <a:rPr lang="en-US" sz="1200" i="1" cap="none" dirty="0">
                <a:solidFill>
                  <a:srgbClr val="1C7C8C"/>
                </a:solidFill>
                <a:latin typeface="Arial" panose="020B0604020202020204" pitchFamily="34" charset="0"/>
                <a:cs typeface="Arial" panose="020B0604020202020204" pitchFamily="34" charset="0"/>
              </a:rPr>
              <a:t>10,000 rows x 10 columns</a:t>
            </a:r>
          </a:p>
        </p:txBody>
      </p:sp>
      <p:sp>
        <p:nvSpPr>
          <p:cNvPr id="2" name="Content Placeholder 1">
            <a:extLst>
              <a:ext uri="{FF2B5EF4-FFF2-40B4-BE49-F238E27FC236}">
                <a16:creationId xmlns:a16="http://schemas.microsoft.com/office/drawing/2014/main" id="{949E994C-20F4-91A0-4A10-C9B03AD340DC}"/>
              </a:ext>
            </a:extLst>
          </p:cNvPr>
          <p:cNvSpPr>
            <a:spLocks noGrp="1"/>
          </p:cNvSpPr>
          <p:nvPr>
            <p:ph sz="half" idx="2"/>
          </p:nvPr>
        </p:nvSpPr>
        <p:spPr>
          <a:xfrm>
            <a:off x="4626765" y="1500615"/>
            <a:ext cx="3658793" cy="915988"/>
          </a:xfrm>
        </p:spPr>
        <p:txBody>
          <a:bodyPr>
            <a:normAutofit/>
          </a:bodyPr>
          <a:lstStyle/>
          <a:p>
            <a:pPr marL="174625" lvl="1"/>
            <a:r>
              <a:rPr lang="en-US" sz="1100" dirty="0">
                <a:latin typeface="Arial" panose="020B0604020202020204" pitchFamily="34" charset="0"/>
                <a:cs typeface="Arial" panose="020B0604020202020204" pitchFamily="34" charset="0"/>
              </a:rPr>
              <a:t>UID: </a:t>
            </a:r>
            <a:r>
              <a:rPr lang="en-US" sz="900" dirty="0">
                <a:latin typeface="Arial" panose="020B0604020202020204" pitchFamily="34" charset="0"/>
                <a:cs typeface="Arial" panose="020B0604020202020204" pitchFamily="34" charset="0"/>
              </a:rPr>
              <a:t>Unique identifier ranging from 1 to 10,000</a:t>
            </a:r>
          </a:p>
          <a:p>
            <a:pPr marL="174625" lvl="1"/>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Consisting of a letter L, M, or H for Low (50% of all products), Medium (30%), or High (20%) as product quality variants and a variant-specific serial number</a:t>
            </a: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500615"/>
            <a:ext cx="3656408" cy="2992185"/>
          </a:xfrm>
        </p:spPr>
        <p:txBody>
          <a:bodyPr>
            <a:noAutofit/>
          </a:bodyPr>
          <a:lstStyle/>
          <a:p>
            <a:pPr marL="174625" lvl="1"/>
            <a:r>
              <a:rPr lang="en-US" sz="1100" dirty="0">
                <a:latin typeface="Arial" panose="020B0604020202020204" pitchFamily="34" charset="0"/>
                <a:cs typeface="Arial" panose="020B0604020202020204" pitchFamily="34" charset="0"/>
              </a:rPr>
              <a:t>Type: </a:t>
            </a:r>
            <a:r>
              <a:rPr lang="en-US" sz="900" dirty="0">
                <a:latin typeface="Arial" panose="020B0604020202020204" pitchFamily="34" charset="0"/>
                <a:cs typeface="Arial" panose="020B0604020202020204" pitchFamily="34" charset="0"/>
              </a:rPr>
              <a:t>Consisting of a letter L, M, or H for Low, Medium, or High</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Air temperature [K]: </a:t>
            </a:r>
            <a:r>
              <a:rPr lang="en-US" sz="900" dirty="0">
                <a:latin typeface="Arial" panose="020B0604020202020204" pitchFamily="34" charset="0"/>
                <a:cs typeface="Arial" panose="020B0604020202020204" pitchFamily="34" charset="0"/>
              </a:rPr>
              <a:t>Generated using a random walk process later normalized to a standard deviation of 2 K around 300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Process temperature [K]: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Generated using a random walk process normalized to a standard deviation of 1 K, added to the air temperature plus 10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Rotational speed [rpm]: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Calculated from power of 2860 W, overlaid with a normally distributed noise</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[Nm]: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values are normally distributed around 40 Nm with an </a:t>
            </a:r>
            <a:r>
              <a:rPr kumimoji="0" lang="en-US" sz="9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Ïƒ</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 10 Nm and no negative values</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Tool wear [min]: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The quality variants H/M/L add 5/3/2 minutes of tool wear to the used tool in the process and a 'machine failure' label that indicates whether the machine has failed in this particular data point for any of the indicated failure modes</a:t>
            </a:r>
          </a:p>
        </p:txBody>
      </p:sp>
      <p:cxnSp>
        <p:nvCxnSpPr>
          <p:cNvPr id="7" name="Straight Connector 6">
            <a:extLst>
              <a:ext uri="{FF2B5EF4-FFF2-40B4-BE49-F238E27FC236}">
                <a16:creationId xmlns:a16="http://schemas.microsoft.com/office/drawing/2014/main" id="{3AB354D3-8D60-F9E9-1049-F2B134AD212C}"/>
              </a:ext>
            </a:extLst>
          </p:cNvPr>
          <p:cNvCxnSpPr>
            <a:cxnSpLocks/>
            <a:endCxn id="4" idx="1"/>
          </p:cNvCxnSpPr>
          <p:nvPr/>
        </p:nvCxnSpPr>
        <p:spPr>
          <a:xfrm flipV="1">
            <a:off x="856058" y="1345508"/>
            <a:ext cx="1403825"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8" name="Text Placeholder 4">
            <a:extLst>
              <a:ext uri="{FF2B5EF4-FFF2-40B4-BE49-F238E27FC236}">
                <a16:creationId xmlns:a16="http://schemas.microsoft.com/office/drawing/2014/main" id="{B00E47A1-3996-F43B-EE32-DEA3DA000AB4}"/>
              </a:ext>
            </a:extLst>
          </p:cNvPr>
          <p:cNvSpPr txBox="1">
            <a:spLocks/>
          </p:cNvSpPr>
          <p:nvPr/>
        </p:nvSpPr>
        <p:spPr>
          <a:xfrm>
            <a:off x="5764107" y="4781972"/>
            <a:ext cx="2521451" cy="261683"/>
          </a:xfrm>
          <a:prstGeom prst="rect">
            <a:avLst/>
          </a:prstGeom>
        </p:spPr>
        <p:txBody>
          <a:bodyPr vert="horz" lIns="91440" tIns="45720" rIns="91440" bIns="45720" rtlCol="0" anchor="ctr">
            <a:noAutofit/>
          </a:bodyPr>
          <a:lstStyle>
            <a:lvl1pPr marL="0" indent="0" algn="l" defTabSz="685800" rtl="0" eaLnBrk="1" latinLnBrk="0" hangingPunct="1">
              <a:lnSpc>
                <a:spcPct val="90000"/>
              </a:lnSpc>
              <a:spcBef>
                <a:spcPts val="750"/>
              </a:spcBef>
              <a:buSzPct val="125000"/>
              <a:buFont typeface="Arial" panose="020B0604020202020204" pitchFamily="34" charset="0"/>
              <a:buNone/>
              <a:defRPr sz="1800" b="0" kern="1200" cap="all" baseline="0">
                <a:solidFill>
                  <a:schemeClr val="tx1"/>
                </a:solidFill>
                <a:latin typeface="+mn-lt"/>
                <a:ea typeface="+mn-ea"/>
                <a:cs typeface="+mn-cs"/>
              </a:defRPr>
            </a:lvl1pPr>
            <a:lvl2pPr marL="342900" indent="0" algn="l" defTabSz="685800" rtl="0" eaLnBrk="1" latinLnBrk="0" hangingPunct="1">
              <a:lnSpc>
                <a:spcPct val="120000"/>
              </a:lnSpc>
              <a:spcBef>
                <a:spcPts val="375"/>
              </a:spcBef>
              <a:buSzPct val="125000"/>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120000"/>
              </a:lnSpc>
              <a:spcBef>
                <a:spcPts val="375"/>
              </a:spcBef>
              <a:buSzPct val="125000"/>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9pPr>
          </a:lstStyle>
          <a:p>
            <a:pPr algn="r">
              <a:lnSpc>
                <a:spcPct val="100000"/>
              </a:lnSpc>
              <a:spcBef>
                <a:spcPts val="0"/>
              </a:spcBef>
            </a:pPr>
            <a:r>
              <a:rPr lang="en-US" sz="800" i="1" cap="none" dirty="0">
                <a:latin typeface="Arial" panose="020B0604020202020204" pitchFamily="34" charset="0"/>
                <a:cs typeface="Arial" panose="020B0604020202020204" pitchFamily="34" charset="0"/>
              </a:rPr>
              <a:t>Source: https://www.kaggle.com/datasets/shivamb/</a:t>
            </a:r>
          </a:p>
          <a:p>
            <a:pPr algn="r">
              <a:lnSpc>
                <a:spcPct val="100000"/>
              </a:lnSpc>
              <a:spcBef>
                <a:spcPts val="0"/>
              </a:spcBef>
            </a:pPr>
            <a:r>
              <a:rPr lang="en-US" sz="800" i="1" cap="none" dirty="0">
                <a:latin typeface="Arial" panose="020B0604020202020204" pitchFamily="34" charset="0"/>
                <a:cs typeface="Arial" panose="020B0604020202020204" pitchFamily="34" charset="0"/>
              </a:rPr>
              <a:t>machine-predictive-maintenance-classification</a:t>
            </a:r>
          </a:p>
        </p:txBody>
      </p:sp>
      <p:sp>
        <p:nvSpPr>
          <p:cNvPr id="4" name="Content Placeholder 2">
            <a:extLst>
              <a:ext uri="{FF2B5EF4-FFF2-40B4-BE49-F238E27FC236}">
                <a16:creationId xmlns:a16="http://schemas.microsoft.com/office/drawing/2014/main" id="{F7F9A53C-84DA-E3D9-C17C-5CCF95C2E2F5}"/>
              </a:ext>
            </a:extLst>
          </p:cNvPr>
          <p:cNvSpPr txBox="1">
            <a:spLocks/>
          </p:cNvSpPr>
          <p:nvPr/>
        </p:nvSpPr>
        <p:spPr>
          <a:xfrm>
            <a:off x="2259883" y="1207008"/>
            <a:ext cx="848757"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Features</a:t>
            </a:r>
          </a:p>
        </p:txBody>
      </p:sp>
      <p:cxnSp>
        <p:nvCxnSpPr>
          <p:cNvPr id="10" name="Straight Connector 9">
            <a:extLst>
              <a:ext uri="{FF2B5EF4-FFF2-40B4-BE49-F238E27FC236}">
                <a16:creationId xmlns:a16="http://schemas.microsoft.com/office/drawing/2014/main" id="{6A2F4648-0977-8D8A-7C52-7F144490A5DF}"/>
              </a:ext>
            </a:extLst>
          </p:cNvPr>
          <p:cNvCxnSpPr>
            <a:cxnSpLocks/>
            <a:stCxn id="4" idx="3"/>
          </p:cNvCxnSpPr>
          <p:nvPr/>
        </p:nvCxnSpPr>
        <p:spPr>
          <a:xfrm>
            <a:off x="3108640" y="1345508"/>
            <a:ext cx="1403826"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2" name="Content Placeholder 1">
            <a:extLst>
              <a:ext uri="{FF2B5EF4-FFF2-40B4-BE49-F238E27FC236}">
                <a16:creationId xmlns:a16="http://schemas.microsoft.com/office/drawing/2014/main" id="{C0726F60-B9E7-AC4A-6FCC-CE292E6045CB}"/>
              </a:ext>
            </a:extLst>
          </p:cNvPr>
          <p:cNvSpPr txBox="1">
            <a:spLocks/>
          </p:cNvSpPr>
          <p:nvPr/>
        </p:nvSpPr>
        <p:spPr>
          <a:xfrm>
            <a:off x="4626765" y="2996707"/>
            <a:ext cx="3658793" cy="837068"/>
          </a:xfrm>
          <a:prstGeom prst="rect">
            <a:avLst/>
          </a:prstGeom>
        </p:spPr>
        <p:txBody>
          <a:bodyPr vert="horz" lIns="91440" tIns="45720" rIns="91440" bIns="45720" rtlCol="0">
            <a:norm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174625" lvl="1"/>
            <a:r>
              <a:rPr lang="en-US" sz="1100" dirty="0">
                <a:latin typeface="Arial" panose="020B0604020202020204" pitchFamily="34" charset="0"/>
                <a:cs typeface="Arial" panose="020B0604020202020204" pitchFamily="34" charset="0"/>
              </a:rPr>
              <a:t>Target: </a:t>
            </a:r>
            <a:r>
              <a:rPr lang="en-US" sz="900" dirty="0">
                <a:latin typeface="Arial" panose="020B0604020202020204" pitchFamily="34" charset="0"/>
                <a:cs typeface="Arial" panose="020B0604020202020204" pitchFamily="34" charset="0"/>
              </a:rPr>
              <a:t>0 (No Failure) or 1 (Failure)</a:t>
            </a:r>
          </a:p>
          <a:p>
            <a:pPr marL="174625" lvl="1"/>
            <a:r>
              <a:rPr lang="en-US" sz="1100" dirty="0">
                <a:latin typeface="Arial" panose="020B0604020202020204" pitchFamily="34" charset="0"/>
                <a:cs typeface="Arial" panose="020B0604020202020204" pitchFamily="34" charset="0"/>
              </a:rPr>
              <a:t>Failure Type: </a:t>
            </a:r>
            <a:r>
              <a:rPr lang="en-US" sz="900" dirty="0">
                <a:latin typeface="Arial" panose="020B0604020202020204" pitchFamily="34" charset="0"/>
                <a:cs typeface="Arial" panose="020B0604020202020204" pitchFamily="34" charset="0"/>
              </a:rPr>
              <a:t>Heat Dissipation Failure, Overstrain Failure, No Failure, Power Failure, Random Failures, Tool Wear Failure</a:t>
            </a:r>
            <a:endParaRPr lang="en-US" sz="950" dirty="0">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DAE98F88-582E-C9F9-8D3A-97D2E7309D5C}"/>
              </a:ext>
            </a:extLst>
          </p:cNvPr>
          <p:cNvCxnSpPr>
            <a:cxnSpLocks/>
            <a:endCxn id="19" idx="1"/>
          </p:cNvCxnSpPr>
          <p:nvPr/>
        </p:nvCxnSpPr>
        <p:spPr>
          <a:xfrm flipV="1">
            <a:off x="4631535" y="1345508"/>
            <a:ext cx="161804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6C24BD4-1A65-FE4B-01A9-9552E169E959}"/>
              </a:ext>
            </a:extLst>
          </p:cNvPr>
          <p:cNvSpPr txBox="1">
            <a:spLocks/>
          </p:cNvSpPr>
          <p:nvPr/>
        </p:nvSpPr>
        <p:spPr>
          <a:xfrm>
            <a:off x="6249584" y="1207008"/>
            <a:ext cx="42030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IDs</a:t>
            </a:r>
          </a:p>
        </p:txBody>
      </p:sp>
      <p:cxnSp>
        <p:nvCxnSpPr>
          <p:cNvPr id="20" name="Straight Connector 19">
            <a:extLst>
              <a:ext uri="{FF2B5EF4-FFF2-40B4-BE49-F238E27FC236}">
                <a16:creationId xmlns:a16="http://schemas.microsoft.com/office/drawing/2014/main" id="{815B46F0-A3E0-9308-6859-02439AF79650}"/>
              </a:ext>
            </a:extLst>
          </p:cNvPr>
          <p:cNvCxnSpPr>
            <a:cxnSpLocks/>
            <a:stCxn id="19" idx="3"/>
          </p:cNvCxnSpPr>
          <p:nvPr/>
        </p:nvCxnSpPr>
        <p:spPr>
          <a:xfrm>
            <a:off x="6669892" y="1345508"/>
            <a:ext cx="161805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DC21C3C-3197-2504-AE11-DCB907236F98}"/>
              </a:ext>
            </a:extLst>
          </p:cNvPr>
          <p:cNvCxnSpPr>
            <a:cxnSpLocks/>
            <a:endCxn id="22" idx="1"/>
          </p:cNvCxnSpPr>
          <p:nvPr/>
        </p:nvCxnSpPr>
        <p:spPr>
          <a:xfrm>
            <a:off x="4631535" y="2846013"/>
            <a:ext cx="143860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0648046-842F-DF2A-A91B-F6E2AB556EDE}"/>
              </a:ext>
            </a:extLst>
          </p:cNvPr>
          <p:cNvSpPr txBox="1">
            <a:spLocks/>
          </p:cNvSpPr>
          <p:nvPr/>
        </p:nvSpPr>
        <p:spPr>
          <a:xfrm>
            <a:off x="6070144" y="2707513"/>
            <a:ext cx="77918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Targets</a:t>
            </a:r>
          </a:p>
        </p:txBody>
      </p:sp>
      <p:cxnSp>
        <p:nvCxnSpPr>
          <p:cNvPr id="23" name="Straight Connector 22">
            <a:extLst>
              <a:ext uri="{FF2B5EF4-FFF2-40B4-BE49-F238E27FC236}">
                <a16:creationId xmlns:a16="http://schemas.microsoft.com/office/drawing/2014/main" id="{2CA0F922-771E-0632-B076-E2AC6E7C8F7B}"/>
              </a:ext>
            </a:extLst>
          </p:cNvPr>
          <p:cNvCxnSpPr>
            <a:cxnSpLocks/>
            <a:stCxn id="22" idx="3"/>
          </p:cNvCxnSpPr>
          <p:nvPr/>
        </p:nvCxnSpPr>
        <p:spPr>
          <a:xfrm>
            <a:off x="6849332" y="2846013"/>
            <a:ext cx="143861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2306178" y="1207008"/>
            <a:ext cx="5978286" cy="1294522"/>
          </a:xfrm>
        </p:spPr>
        <p:txBody>
          <a:bodyPr wrap="square">
            <a:spAutoFit/>
          </a:bodyPr>
          <a:lstStyle/>
          <a:p>
            <a:pPr marL="174625" lvl="1"/>
            <a:r>
              <a:rPr lang="en-US" sz="1100" dirty="0">
                <a:latin typeface="Arial" panose="020B0604020202020204" pitchFamily="34" charset="0"/>
                <a:cs typeface="Arial" panose="020B0604020202020204" pitchFamily="34" charset="0"/>
              </a:rPr>
              <a:t>Dropped ID columns (e.g., UID, </a:t>
            </a:r>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a:t>
            </a:r>
          </a:p>
          <a:p>
            <a:pPr marL="174625" lvl="1"/>
            <a:r>
              <a:rPr lang="en-US" sz="1100" dirty="0">
                <a:latin typeface="Arial" panose="020B0604020202020204" pitchFamily="34" charset="0"/>
                <a:cs typeface="Arial" panose="020B0604020202020204" pitchFamily="34" charset="0"/>
              </a:rPr>
              <a:t>Converted feature "Failure Type" into 5 dummy variables</a:t>
            </a:r>
          </a:p>
          <a:p>
            <a:pPr marL="174625" lvl="1"/>
            <a:r>
              <a:rPr lang="en-US" sz="1100" dirty="0">
                <a:latin typeface="Arial" panose="020B0604020202020204" pitchFamily="34" charset="0"/>
                <a:cs typeface="Arial" panose="020B0604020202020204" pitchFamily="34" charset="0"/>
              </a:rPr>
              <a:t>Split data into training and test sets  </a:t>
            </a:r>
          </a:p>
          <a:p>
            <a:pPr marL="174625" lvl="1"/>
            <a:r>
              <a:rPr lang="en-US" sz="1100" dirty="0">
                <a:latin typeface="Arial" panose="020B0604020202020204" pitchFamily="34" charset="0"/>
                <a:cs typeface="Arial" panose="020B0604020202020204" pitchFamily="34" charset="0"/>
              </a:rPr>
              <a:t>Scaled data in the feature columns using </a:t>
            </a:r>
            <a:r>
              <a:rPr lang="en-US" sz="1100" dirty="0" err="1">
                <a:latin typeface="Arial" panose="020B0604020202020204" pitchFamily="34" charset="0"/>
                <a:cs typeface="Arial" panose="020B0604020202020204" pitchFamily="34" charset="0"/>
              </a:rPr>
              <a:t>StandardScaler</a:t>
            </a:r>
            <a:r>
              <a:rPr lang="en-US" sz="1100" dirty="0">
                <a:latin typeface="Arial" panose="020B0604020202020204" pitchFamily="34" charset="0"/>
                <a:cs typeface="Arial" panose="020B0604020202020204" pitchFamily="34" charset="0"/>
              </a:rPr>
              <a:t> and </a:t>
            </a:r>
            <a:r>
              <a:rPr lang="en-US" sz="1100" dirty="0" err="1">
                <a:latin typeface="Arial" panose="020B0604020202020204" pitchFamily="34" charset="0"/>
                <a:cs typeface="Arial" panose="020B0604020202020204" pitchFamily="34" charset="0"/>
              </a:rPr>
              <a:t>MinMaxScaler</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Used one-hot encoding for feature "Type" (e.g., L, M, H)</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
        <p:nvSpPr>
          <p:cNvPr id="11" name="Content Placeholder 2">
            <a:extLst>
              <a:ext uri="{FF2B5EF4-FFF2-40B4-BE49-F238E27FC236}">
                <a16:creationId xmlns:a16="http://schemas.microsoft.com/office/drawing/2014/main" id="{B498C079-1266-5430-168B-C8D72C838295}"/>
              </a:ext>
            </a:extLst>
          </p:cNvPr>
          <p:cNvSpPr txBox="1">
            <a:spLocks/>
          </p:cNvSpPr>
          <p:nvPr/>
        </p:nvSpPr>
        <p:spPr>
          <a:xfrm>
            <a:off x="2306178" y="3420373"/>
            <a:ext cx="5978286" cy="1436123"/>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a:spcBef>
                <a:spcPts val="375"/>
              </a:spcBef>
            </a:pPr>
            <a:r>
              <a:rPr lang="en-US" sz="1100" dirty="0">
                <a:latin typeface="Arial" panose="020B0604020202020204" pitchFamily="34" charset="0"/>
                <a:cs typeface="Arial" panose="020B0604020202020204" pitchFamily="34" charset="0"/>
              </a:rPr>
              <a:t>Data Preprocessor (Scaler, Dummy, OHE)</a:t>
            </a:r>
          </a:p>
          <a:p>
            <a:pPr>
              <a:spcBef>
                <a:spcPts val="375"/>
              </a:spcBef>
            </a:pPr>
            <a:r>
              <a:rPr lang="en-US" sz="1100" dirty="0">
                <a:latin typeface="Arial" panose="020B0604020202020204" pitchFamily="34" charset="0"/>
                <a:cs typeface="Arial" panose="020B0604020202020204" pitchFamily="34" charset="0"/>
              </a:rPr>
              <a:t>Data Sampler (Over/Under)</a:t>
            </a:r>
          </a:p>
          <a:p>
            <a:pPr>
              <a:spcBef>
                <a:spcPts val="375"/>
              </a:spcBef>
            </a:pPr>
            <a:r>
              <a:rPr lang="en-US" sz="1100" dirty="0">
                <a:latin typeface="Arial" panose="020B0604020202020204" pitchFamily="34" charset="0"/>
                <a:cs typeface="Arial" panose="020B0604020202020204" pitchFamily="34" charset="0"/>
              </a:rPr>
              <a:t>Models</a:t>
            </a:r>
          </a:p>
          <a:p>
            <a:pPr lvl="1"/>
            <a:r>
              <a:rPr lang="en-US" sz="1100" dirty="0">
                <a:latin typeface="Arial" panose="020B0604020202020204" pitchFamily="34" charset="0"/>
                <a:cs typeface="Arial" panose="020B0604020202020204" pitchFamily="34" charset="0"/>
              </a:rPr>
              <a:t>9 supervised learning regression / classification models</a:t>
            </a:r>
          </a:p>
          <a:p>
            <a:pPr lvl="1"/>
            <a:r>
              <a:rPr lang="en-US" sz="1100" dirty="0">
                <a:latin typeface="Arial" panose="020B0604020202020204" pitchFamily="34" charset="0"/>
                <a:cs typeface="Arial" panose="020B0604020202020204" pitchFamily="34" charset="0"/>
              </a:rPr>
              <a:t>Grid search to optimize search</a:t>
            </a:r>
          </a:p>
        </p:txBody>
      </p:sp>
      <p:pic>
        <p:nvPicPr>
          <p:cNvPr id="6" name="Picture 5">
            <a:extLst>
              <a:ext uri="{FF2B5EF4-FFF2-40B4-BE49-F238E27FC236}">
                <a16:creationId xmlns:a16="http://schemas.microsoft.com/office/drawing/2014/main" id="{F6B21E4B-52CB-9089-3D02-A829003EB51F}"/>
              </a:ext>
            </a:extLst>
          </p:cNvPr>
          <p:cNvPicPr>
            <a:picLocks noChangeAspect="1"/>
          </p:cNvPicPr>
          <p:nvPr/>
        </p:nvPicPr>
        <p:blipFill>
          <a:blip r:embed="rId3"/>
          <a:stretch>
            <a:fillRect/>
          </a:stretch>
        </p:blipFill>
        <p:spPr>
          <a:xfrm>
            <a:off x="2552121" y="2571750"/>
            <a:ext cx="5486400" cy="556177"/>
          </a:xfrm>
          <a:prstGeom prst="rect">
            <a:avLst/>
          </a:prstGeom>
        </p:spPr>
      </p:pic>
      <p:sp>
        <p:nvSpPr>
          <p:cNvPr id="2" name="Oval 1">
            <a:extLst>
              <a:ext uri="{FF2B5EF4-FFF2-40B4-BE49-F238E27FC236}">
                <a16:creationId xmlns:a16="http://schemas.microsoft.com/office/drawing/2014/main" id="{DE6F9000-4D80-E023-0676-8FBAC75AB28E}"/>
              </a:ext>
            </a:extLst>
          </p:cNvPr>
          <p:cNvSpPr/>
          <p:nvPr/>
        </p:nvSpPr>
        <p:spPr>
          <a:xfrm>
            <a:off x="1181067" y="1248243"/>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F483122-E973-9B0D-B4A8-1ADF12CDE082}"/>
              </a:ext>
            </a:extLst>
          </p:cNvPr>
          <p:cNvSpPr txBox="1">
            <a:spLocks/>
          </p:cNvSpPr>
          <p:nvPr/>
        </p:nvSpPr>
        <p:spPr>
          <a:xfrm>
            <a:off x="856058" y="1934043"/>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Data Cleaning &amp; Manipulation</a:t>
            </a:r>
          </a:p>
        </p:txBody>
      </p:sp>
      <p:sp>
        <p:nvSpPr>
          <p:cNvPr id="8" name="Oval 7">
            <a:extLst>
              <a:ext uri="{FF2B5EF4-FFF2-40B4-BE49-F238E27FC236}">
                <a16:creationId xmlns:a16="http://schemas.microsoft.com/office/drawing/2014/main" id="{A80598D6-33D7-DACB-AD06-6B3D96C9BBEB}"/>
              </a:ext>
            </a:extLst>
          </p:cNvPr>
          <p:cNvSpPr/>
          <p:nvPr/>
        </p:nvSpPr>
        <p:spPr>
          <a:xfrm>
            <a:off x="1181067" y="3532408"/>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5197E09-0DA0-E1D5-44B8-F075DC490947}"/>
              </a:ext>
            </a:extLst>
          </p:cNvPr>
          <p:cNvSpPr txBox="1">
            <a:spLocks/>
          </p:cNvSpPr>
          <p:nvPr/>
        </p:nvSpPr>
        <p:spPr>
          <a:xfrm>
            <a:off x="856058" y="4218208"/>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Pipeline</a:t>
            </a:r>
          </a:p>
        </p:txBody>
      </p:sp>
      <p:pic>
        <p:nvPicPr>
          <p:cNvPr id="12" name="Picture 11">
            <a:extLst>
              <a:ext uri="{FF2B5EF4-FFF2-40B4-BE49-F238E27FC236}">
                <a16:creationId xmlns:a16="http://schemas.microsoft.com/office/drawing/2014/main" id="{73C192E2-0B52-6449-4D85-6865BB5ED0E1}"/>
              </a:ext>
            </a:extLst>
          </p:cNvPr>
          <p:cNvPicPr>
            <a:picLocks noChangeAspect="1"/>
          </p:cNvPicPr>
          <p:nvPr/>
        </p:nvPicPr>
        <p:blipFill>
          <a:blip r:embed="rId4"/>
          <a:stretch>
            <a:fillRect/>
          </a:stretch>
        </p:blipFill>
        <p:spPr>
          <a:xfrm>
            <a:off x="1295367" y="1362543"/>
            <a:ext cx="457200" cy="457200"/>
          </a:xfrm>
          <a:prstGeom prst="rect">
            <a:avLst/>
          </a:prstGeom>
        </p:spPr>
      </p:pic>
      <p:pic>
        <p:nvPicPr>
          <p:cNvPr id="14" name="Picture 13">
            <a:extLst>
              <a:ext uri="{FF2B5EF4-FFF2-40B4-BE49-F238E27FC236}">
                <a16:creationId xmlns:a16="http://schemas.microsoft.com/office/drawing/2014/main" id="{83A30305-9CEE-B911-1BCE-B8AF5A3DC4C9}"/>
              </a:ext>
            </a:extLst>
          </p:cNvPr>
          <p:cNvPicPr>
            <a:picLocks noChangeAspect="1"/>
          </p:cNvPicPr>
          <p:nvPr/>
        </p:nvPicPr>
        <p:blipFill>
          <a:blip r:embed="rId5"/>
          <a:stretch>
            <a:fillRect/>
          </a:stretch>
        </p:blipFill>
        <p:spPr>
          <a:xfrm>
            <a:off x="1295367" y="3646708"/>
            <a:ext cx="457200" cy="457200"/>
          </a:xfrm>
          <a:prstGeom prst="rect">
            <a:avLst/>
          </a:prstGeom>
        </p:spPr>
      </p:pic>
      <p:cxnSp>
        <p:nvCxnSpPr>
          <p:cNvPr id="15" name="Straight Connector 14">
            <a:extLst>
              <a:ext uri="{FF2B5EF4-FFF2-40B4-BE49-F238E27FC236}">
                <a16:creationId xmlns:a16="http://schemas.microsoft.com/office/drawing/2014/main" id="{972DDF40-8030-C952-D393-866EDC60A395}"/>
              </a:ext>
            </a:extLst>
          </p:cNvPr>
          <p:cNvCxnSpPr/>
          <p:nvPr/>
        </p:nvCxnSpPr>
        <p:spPr>
          <a:xfrm>
            <a:off x="936740" y="32741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6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462371053"/>
              </p:ext>
            </p:extLst>
          </p:nvPr>
        </p:nvGraphicFramePr>
        <p:xfrm>
          <a:off x="856057" y="1070187"/>
          <a:ext cx="7434072"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gridCol w="1746504">
                  <a:extLst>
                    <a:ext uri="{9D8B030D-6E8A-4147-A177-3AD203B41FA5}">
                      <a16:colId xmlns:a16="http://schemas.microsoft.com/office/drawing/2014/main" val="601841641"/>
                    </a:ext>
                  </a:extLst>
                </a:gridCol>
                <a:gridCol w="1746504">
                  <a:extLst>
                    <a:ext uri="{9D8B030D-6E8A-4147-A177-3AD203B41FA5}">
                      <a16:colId xmlns:a16="http://schemas.microsoft.com/office/drawing/2014/main" val="4004388202"/>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Oversampled Data</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Undersampled Data</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34915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Decision Tree</a:t>
            </a:r>
            <a:endParaRPr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62DA9674-1EEA-9090-C434-B5DFBF871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70327"/>
            <a:ext cx="7315200"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40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Feature Contribution</a:t>
            </a:r>
            <a:endParaRPr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60CE0267-B797-6428-FDDF-4EC6444858A4}"/>
              </a:ext>
            </a:extLst>
          </p:cNvPr>
          <p:cNvGraphicFramePr>
            <a:graphicFrameLocks noGrp="1"/>
          </p:cNvGraphicFramePr>
          <p:nvPr>
            <p:extLst>
              <p:ext uri="{D42A27DB-BD31-4B8C-83A1-F6EECF244321}">
                <p14:modId xmlns:p14="http://schemas.microsoft.com/office/powerpoint/2010/main" val="778805447"/>
              </p:ext>
            </p:extLst>
          </p:nvPr>
        </p:nvGraphicFramePr>
        <p:xfrm>
          <a:off x="1333427" y="1070187"/>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0.320955</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0.214712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0.161565</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0.153936</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0.148831</a:t>
                      </a:r>
                    </a:p>
                  </a:txBody>
                  <a:tcPr anchor="ctr"/>
                </a:tc>
                <a:extLst>
                  <a:ext uri="{0D108BD9-81ED-4DB2-BD59-A6C34878D82A}">
                    <a16:rowId xmlns:a16="http://schemas.microsoft.com/office/drawing/2014/main" val="3803779599"/>
                  </a:ext>
                </a:extLst>
              </a:tr>
            </a:tbl>
          </a:graphicData>
        </a:graphic>
      </p:graphicFrame>
      <p:graphicFrame>
        <p:nvGraphicFramePr>
          <p:cNvPr id="6" name="Table 5">
            <a:extLst>
              <a:ext uri="{FF2B5EF4-FFF2-40B4-BE49-F238E27FC236}">
                <a16:creationId xmlns:a16="http://schemas.microsoft.com/office/drawing/2014/main" id="{9870DDAA-765F-597B-0DA3-0FF72DD77F8A}"/>
              </a:ext>
            </a:extLst>
          </p:cNvPr>
          <p:cNvGraphicFramePr>
            <a:graphicFrameLocks noGrp="1"/>
          </p:cNvGraphicFramePr>
          <p:nvPr>
            <p:extLst>
              <p:ext uri="{D42A27DB-BD31-4B8C-83A1-F6EECF244321}">
                <p14:modId xmlns:p14="http://schemas.microsoft.com/office/powerpoint/2010/main" val="2024333526"/>
              </p:ext>
            </p:extLst>
          </p:nvPr>
        </p:nvGraphicFramePr>
        <p:xfrm>
          <a:off x="5138180" y="1070187"/>
          <a:ext cx="3147378"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1280160">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P-Values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1.488773e</a:t>
                      </a:r>
                      <a:r>
                        <a:rPr lang="en-US" sz="1200" baseline="30000" dirty="0">
                          <a:solidFill>
                            <a:schemeClr val="tx1"/>
                          </a:solidFill>
                          <a:latin typeface="Arial" panose="020B0604020202020204" pitchFamily="34" charset="0"/>
                          <a:cs typeface="Arial" panose="020B0604020202020204" pitchFamily="34" charset="0"/>
                        </a:rPr>
                        <a:t>-102</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2.432644e</a:t>
                      </a:r>
                      <a:r>
                        <a:rPr lang="en-US" sz="1200" kern="1200" baseline="30000" dirty="0">
                          <a:solidFill>
                            <a:schemeClr val="tx1"/>
                          </a:solidFill>
                          <a:latin typeface="Arial" panose="020B0604020202020204" pitchFamily="34" charset="0"/>
                          <a:ea typeface="+mn-ea"/>
                          <a:cs typeface="Arial" panose="020B0604020202020204" pitchFamily="34" charset="0"/>
                        </a:rPr>
                        <a:t>-83</a:t>
                      </a:r>
                    </a:p>
                  </a:txBody>
                  <a:tcPr anchor="ctr"/>
                </a:tc>
                <a:extLst>
                  <a:ext uri="{0D108BD9-81ED-4DB2-BD59-A6C34878D82A}">
                    <a16:rowId xmlns:a16="http://schemas.microsoft.com/office/drawing/2014/main" val="2727219094"/>
                  </a:ext>
                </a:extLst>
              </a:tr>
              <a:tr h="3048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1.856158e</a:t>
                      </a:r>
                      <a:r>
                        <a:rPr lang="en-US" sz="1200" kern="1200" baseline="30000" dirty="0">
                          <a:solidFill>
                            <a:schemeClr val="tx1"/>
                          </a:solidFill>
                          <a:latin typeface="Arial" panose="020B0604020202020204" pitchFamily="34" charset="0"/>
                          <a:ea typeface="+mn-ea"/>
                          <a:cs typeface="Arial" panose="020B0604020202020204" pitchFamily="34" charset="0"/>
                        </a:rPr>
                        <a:t>-26</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1.361908e</a:t>
                      </a:r>
                      <a:r>
                        <a:rPr lang="en-US" sz="1200" kern="1200" baseline="30000" dirty="0">
                          <a:solidFill>
                            <a:schemeClr val="tx1"/>
                          </a:solidFill>
                          <a:latin typeface="Arial" panose="020B0604020202020204" pitchFamily="34" charset="0"/>
                          <a:ea typeface="+mn-ea"/>
                          <a:cs typeface="Arial" panose="020B0604020202020204" pitchFamily="34" charset="0"/>
                        </a:rPr>
                        <a:t>-19</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3.944958e</a:t>
                      </a:r>
                      <a:r>
                        <a:rPr lang="en-US" sz="1200" kern="1200" baseline="30000" dirty="0">
                          <a:solidFill>
                            <a:schemeClr val="tx1"/>
                          </a:solidFill>
                          <a:latin typeface="Arial" panose="020B0604020202020204" pitchFamily="34" charset="0"/>
                          <a:ea typeface="+mn-ea"/>
                          <a:cs typeface="Arial" panose="020B0604020202020204" pitchFamily="34" charset="0"/>
                        </a:rPr>
                        <a:t>-11</a:t>
                      </a:r>
                    </a:p>
                  </a:txBody>
                  <a:tcPr anchor="ctr"/>
                </a:tc>
                <a:extLst>
                  <a:ext uri="{0D108BD9-81ED-4DB2-BD59-A6C34878D82A}">
                    <a16:rowId xmlns:a16="http://schemas.microsoft.com/office/drawing/2014/main" val="3803779599"/>
                  </a:ext>
                </a:extLst>
              </a:tr>
            </a:tbl>
          </a:graphicData>
        </a:graphic>
      </p:graphicFrame>
      <p:graphicFrame>
        <p:nvGraphicFramePr>
          <p:cNvPr id="7" name="Table 6">
            <a:extLst>
              <a:ext uri="{FF2B5EF4-FFF2-40B4-BE49-F238E27FC236}">
                <a16:creationId xmlns:a16="http://schemas.microsoft.com/office/drawing/2014/main" id="{21781D0D-4016-7D70-A22C-2AC1C2554024}"/>
              </a:ext>
            </a:extLst>
          </p:cNvPr>
          <p:cNvGraphicFramePr>
            <a:graphicFrameLocks noGrp="1"/>
          </p:cNvGraphicFramePr>
          <p:nvPr>
            <p:extLst>
              <p:ext uri="{D42A27DB-BD31-4B8C-83A1-F6EECF244321}">
                <p14:modId xmlns:p14="http://schemas.microsoft.com/office/powerpoint/2010/main" val="4290327467"/>
              </p:ext>
            </p:extLst>
          </p:nvPr>
        </p:nvGraphicFramePr>
        <p:xfrm>
          <a:off x="1333427"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-0.996</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0.092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-0.008</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0.007</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0.003</a:t>
                      </a:r>
                    </a:p>
                  </a:txBody>
                  <a:tcPr anchor="ctr"/>
                </a:tc>
                <a:extLst>
                  <a:ext uri="{0D108BD9-81ED-4DB2-BD59-A6C34878D82A}">
                    <a16:rowId xmlns:a16="http://schemas.microsoft.com/office/drawing/2014/main" val="3803779599"/>
                  </a:ext>
                </a:extLst>
              </a:tr>
            </a:tbl>
          </a:graphicData>
        </a:graphic>
      </p:graphicFrame>
      <p:sp>
        <p:nvSpPr>
          <p:cNvPr id="10" name="Content Placeholder 2">
            <a:extLst>
              <a:ext uri="{FF2B5EF4-FFF2-40B4-BE49-F238E27FC236}">
                <a16:creationId xmlns:a16="http://schemas.microsoft.com/office/drawing/2014/main" id="{068222F3-1519-C288-2550-E8E23A5352E3}"/>
              </a:ext>
            </a:extLst>
          </p:cNvPr>
          <p:cNvSpPr txBox="1">
            <a:spLocks/>
          </p:cNvSpPr>
          <p:nvPr/>
        </p:nvSpPr>
        <p:spPr>
          <a:xfrm rot="16200000">
            <a:off x="116195" y="1846087"/>
            <a:ext cx="1641091"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Importance</a:t>
            </a:r>
          </a:p>
        </p:txBody>
      </p:sp>
      <p:cxnSp>
        <p:nvCxnSpPr>
          <p:cNvPr id="13" name="Connector: Elbow 12">
            <a:extLst>
              <a:ext uri="{FF2B5EF4-FFF2-40B4-BE49-F238E27FC236}">
                <a16:creationId xmlns:a16="http://schemas.microsoft.com/office/drawing/2014/main" id="{577CE1C6-E168-601A-3757-27E3C1F8209E}"/>
              </a:ext>
            </a:extLst>
          </p:cNvPr>
          <p:cNvCxnSpPr>
            <a:stCxn id="10" idx="3"/>
          </p:cNvCxnSpPr>
          <p:nvPr/>
        </p:nvCxnSpPr>
        <p:spPr>
          <a:xfrm rot="5400000" flipH="1" flipV="1">
            <a:off x="992943" y="1013985"/>
            <a:ext cx="93854" cy="206259"/>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18C1C99-45EE-DC58-8202-5FF88767F86A}"/>
              </a:ext>
            </a:extLst>
          </p:cNvPr>
          <p:cNvCxnSpPr>
            <a:cxnSpLocks/>
            <a:stCxn id="10" idx="1"/>
          </p:cNvCxnSpPr>
          <p:nvPr/>
        </p:nvCxnSpPr>
        <p:spPr>
          <a:xfrm rot="16200000" flipH="1">
            <a:off x="994970" y="2746903"/>
            <a:ext cx="93855" cy="210312"/>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28CC3715-71FA-E3BF-2EFE-B001C0155BA0}"/>
              </a:ext>
            </a:extLst>
          </p:cNvPr>
          <p:cNvSpPr txBox="1">
            <a:spLocks/>
          </p:cNvSpPr>
          <p:nvPr/>
        </p:nvSpPr>
        <p:spPr>
          <a:xfrm rot="16200000">
            <a:off x="4037404" y="1846087"/>
            <a:ext cx="1476944"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P-Values</a:t>
            </a:r>
          </a:p>
        </p:txBody>
      </p:sp>
      <p:cxnSp>
        <p:nvCxnSpPr>
          <p:cNvPr id="18" name="Connector: Elbow 17">
            <a:extLst>
              <a:ext uri="{FF2B5EF4-FFF2-40B4-BE49-F238E27FC236}">
                <a16:creationId xmlns:a16="http://schemas.microsoft.com/office/drawing/2014/main" id="{E0E0EE11-FE8C-B89B-EB88-B65DF39679E4}"/>
              </a:ext>
            </a:extLst>
          </p:cNvPr>
          <p:cNvCxnSpPr>
            <a:stCxn id="17" idx="3"/>
          </p:cNvCxnSpPr>
          <p:nvPr/>
        </p:nvCxnSpPr>
        <p:spPr>
          <a:xfrm rot="5400000" flipH="1" flipV="1">
            <a:off x="4791042" y="1055024"/>
            <a:ext cx="175927" cy="206256"/>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F0ED255-6DD0-FE3D-6690-220CB2A7A38F}"/>
              </a:ext>
            </a:extLst>
          </p:cNvPr>
          <p:cNvCxnSpPr>
            <a:cxnSpLocks/>
            <a:stCxn id="17" idx="1"/>
          </p:cNvCxnSpPr>
          <p:nvPr/>
        </p:nvCxnSpPr>
        <p:spPr>
          <a:xfrm rot="16200000" flipH="1">
            <a:off x="4793070" y="2705866"/>
            <a:ext cx="175925" cy="210310"/>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8D4CBC9-584E-3EFA-531D-EE80FC5A74CD}"/>
              </a:ext>
            </a:extLst>
          </p:cNvPr>
          <p:cNvSpPr txBox="1">
            <a:spLocks/>
          </p:cNvSpPr>
          <p:nvPr/>
        </p:nvSpPr>
        <p:spPr>
          <a:xfrm rot="16200000">
            <a:off x="351615" y="3934812"/>
            <a:ext cx="1170257"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PCA Analysis</a:t>
            </a:r>
          </a:p>
        </p:txBody>
      </p:sp>
      <p:cxnSp>
        <p:nvCxnSpPr>
          <p:cNvPr id="23" name="Connector: Elbow 22">
            <a:extLst>
              <a:ext uri="{FF2B5EF4-FFF2-40B4-BE49-F238E27FC236}">
                <a16:creationId xmlns:a16="http://schemas.microsoft.com/office/drawing/2014/main" id="{20360F2A-F53D-38D7-F35A-F23C028AC3D1}"/>
              </a:ext>
            </a:extLst>
          </p:cNvPr>
          <p:cNvCxnSpPr>
            <a:stCxn id="22" idx="3"/>
          </p:cNvCxnSpPr>
          <p:nvPr/>
        </p:nvCxnSpPr>
        <p:spPr>
          <a:xfrm rot="5400000" flipH="1" flipV="1">
            <a:off x="875238" y="3220427"/>
            <a:ext cx="329263" cy="206251"/>
          </a:xfrm>
          <a:prstGeom prst="bentConnector3">
            <a:avLst>
              <a:gd name="adj1" fmla="val 99008"/>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08300B1-FCE8-E6B5-D56E-4172412BD3DD}"/>
              </a:ext>
            </a:extLst>
          </p:cNvPr>
          <p:cNvCxnSpPr>
            <a:cxnSpLocks/>
            <a:stCxn id="22" idx="1"/>
          </p:cNvCxnSpPr>
          <p:nvPr/>
        </p:nvCxnSpPr>
        <p:spPr>
          <a:xfrm rot="16200000" flipH="1">
            <a:off x="877265" y="4717919"/>
            <a:ext cx="329264" cy="210306"/>
          </a:xfrm>
          <a:prstGeom prst="bentConnector3">
            <a:avLst>
              <a:gd name="adj1" fmla="val 99007"/>
            </a:avLst>
          </a:prstGeom>
          <a:ln>
            <a:solidFill>
              <a:srgbClr val="1C7C8C"/>
            </a:solidFill>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BB10AD24-CA33-1814-1758-70DE033BA576}"/>
              </a:ext>
            </a:extLst>
          </p:cNvPr>
          <p:cNvGraphicFramePr>
            <a:graphicFrameLocks noGrp="1"/>
          </p:cNvGraphicFramePr>
          <p:nvPr>
            <p:extLst>
              <p:ext uri="{D42A27DB-BD31-4B8C-83A1-F6EECF244321}">
                <p14:modId xmlns:p14="http://schemas.microsoft.com/office/powerpoint/2010/main" val="326339642"/>
              </p:ext>
            </p:extLst>
          </p:nvPr>
        </p:nvGraphicFramePr>
        <p:xfrm>
          <a:off x="5138180"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2</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-0.743</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0.664</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H</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0.079</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0.011</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-0.004</a:t>
                      </a:r>
                    </a:p>
                  </a:txBody>
                  <a:tcPr anchor="ctr"/>
                </a:tc>
                <a:extLst>
                  <a:ext uri="{0D108BD9-81ED-4DB2-BD59-A6C34878D82A}">
                    <a16:rowId xmlns:a16="http://schemas.microsoft.com/office/drawing/2014/main" val="3803779599"/>
                  </a:ext>
                </a:extLst>
              </a:tr>
            </a:tbl>
          </a:graphicData>
        </a:graphic>
      </p:graphicFrame>
      <p:cxnSp>
        <p:nvCxnSpPr>
          <p:cNvPr id="29" name="Straight Connector 28">
            <a:extLst>
              <a:ext uri="{FF2B5EF4-FFF2-40B4-BE49-F238E27FC236}">
                <a16:creationId xmlns:a16="http://schemas.microsoft.com/office/drawing/2014/main" id="{1A51E69C-5F98-4280-BEDF-4A08E539906B}"/>
              </a:ext>
            </a:extLst>
          </p:cNvPr>
          <p:cNvCxnSpPr/>
          <p:nvPr/>
        </p:nvCxnSpPr>
        <p:spPr>
          <a:xfrm>
            <a:off x="936740" y="30289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01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2" name="Rectangle 1">
            <a:extLst>
              <a:ext uri="{FF2B5EF4-FFF2-40B4-BE49-F238E27FC236}">
                <a16:creationId xmlns:a16="http://schemas.microsoft.com/office/drawing/2014/main" id="{C6B1A37C-AFC0-100C-9A8A-86DA043EB605}"/>
              </a:ext>
            </a:extLst>
          </p:cNvPr>
          <p:cNvSpPr/>
          <p:nvPr/>
        </p:nvSpPr>
        <p:spPr>
          <a:xfrm>
            <a:off x="1596788" y="2511188"/>
            <a:ext cx="1537648" cy="4913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models</a:t>
            </a:r>
          </a:p>
          <a:p>
            <a:r>
              <a:rPr lang="en-US" sz="1200" dirty="0">
                <a:latin typeface="Arial" panose="020B0604020202020204" pitchFamily="34" charset="0"/>
                <a:cs typeface="Arial" panose="020B0604020202020204" pitchFamily="34" charset="0"/>
              </a:rPr>
              <a:t>Oversampling vs </a:t>
            </a:r>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impacted the accuracy scores by ______</a:t>
            </a: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So the next step would be developing an algorithm that only states “No Failure” will be accurate 96.5% of the time and performs better than any of our models or </a:t>
            </a:r>
            <a:r>
              <a:rPr kumimoji="0" lang="en-US" sz="12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ChatGPT</a:t>
            </a: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lang="en-US" sz="1200" dirty="0">
                <a:latin typeface="Arial" panose="020B0604020202020204" pitchFamily="34" charset="0"/>
                <a:cs typeface="Arial" panose="020B0604020202020204" pitchFamily="34" charset="0"/>
              </a:rPr>
              <a:t>So instead of all this we could have written the below code and saved the environment from all these machine learning processes…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def </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p>
          <a:p>
            <a:pPr marL="0" indent="0">
              <a:buNone/>
            </a:pPr>
            <a:r>
              <a:rPr lang="en-US" sz="1200" dirty="0">
                <a:solidFill>
                  <a:schemeClr val="bg1"/>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return </a:t>
            </a:r>
            <a:r>
              <a:rPr kumimoji="0" lang="en-US" sz="12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False</a:t>
            </a:r>
          </a:p>
        </p:txBody>
      </p:sp>
    </p:spTree>
    <p:extLst>
      <p:ext uri="{BB962C8B-B14F-4D97-AF65-F5344CB8AC3E}">
        <p14:creationId xmlns:p14="http://schemas.microsoft.com/office/powerpoint/2010/main" val="272026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Google Shape;241;p24"/>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algn="l" defTabSz="914400">
              <a:spcBef>
                <a:spcPct val="0"/>
              </a:spcBef>
              <a:spcAft>
                <a:spcPts val="0"/>
              </a:spcAft>
            </a:pPr>
            <a:r>
              <a:rPr lang="en-US" sz="4100">
                <a:solidFill>
                  <a:schemeClr val="tx1"/>
                </a:solidFill>
              </a:rPr>
              <a:t>Fin</a:t>
            </a:r>
          </a:p>
        </p:txBody>
      </p:sp>
      <p:sp>
        <p:nvSpPr>
          <p:cNvPr id="25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Google Shape;242;p24"/>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algn="l" defTabSz="914400">
              <a:spcBef>
                <a:spcPts val="0"/>
              </a:spcBef>
              <a:spcAft>
                <a:spcPts val="600"/>
              </a:spcAft>
              <a:buNone/>
            </a:pPr>
            <a:r>
              <a:rPr lang="en-US" sz="1700" dirty="0"/>
              <a:t>Reach out to Group 3 with any machine maintenance needs…</a:t>
            </a:r>
          </a:p>
          <a:p>
            <a:pPr marL="0" lvl="0" indent="0" algn="l" defTabSz="914400">
              <a:spcBef>
                <a:spcPts val="0"/>
              </a:spcBef>
              <a:spcAft>
                <a:spcPts val="600"/>
              </a:spcAft>
              <a:buNone/>
            </a:pPr>
            <a:r>
              <a:rPr lang="en-US" sz="1700" dirty="0"/>
              <a:t>Thank you!!</a:t>
            </a:r>
          </a:p>
        </p:txBody>
      </p:sp>
      <p:pic>
        <p:nvPicPr>
          <p:cNvPr id="244" name="Picture 243" descr="CNC lathe processing">
            <a:extLst>
              <a:ext uri="{FF2B5EF4-FFF2-40B4-BE49-F238E27FC236}">
                <a16:creationId xmlns:a16="http://schemas.microsoft.com/office/drawing/2014/main" id="{DBC0278C-3B74-F789-DD8A-CE485BB85436}"/>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TotalTime>
  <Words>843</Words>
  <Application>Microsoft Office PowerPoint</Application>
  <PresentationFormat>On-screen Show (16:9)</PresentationFormat>
  <Paragraphs>152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Arial</vt:lpstr>
      <vt:lpstr>Calibri Light</vt:lpstr>
      <vt:lpstr>Office Theme</vt:lpstr>
      <vt:lpstr>Machine Maintenance Analysis</vt:lpstr>
      <vt:lpstr>Executive Summary</vt:lpstr>
      <vt:lpstr>1) Data Overview</vt:lpstr>
      <vt:lpstr>2) Analyses</vt:lpstr>
      <vt:lpstr>2) Analyses – Model Accuracy Scores</vt:lpstr>
      <vt:lpstr>2) Analyses – Decision Tree</vt:lpstr>
      <vt:lpstr>2) Analyses – Feature Contribution</vt:lpstr>
      <vt:lpstr>3) Conclusions &amp; Next Steps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Match Analysis</dc:title>
  <cp:lastModifiedBy>Sean Patel</cp:lastModifiedBy>
  <cp:revision>91</cp:revision>
  <dcterms:modified xsi:type="dcterms:W3CDTF">2024-04-04T22:44:23Z</dcterms:modified>
</cp:coreProperties>
</file>