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1"/>
  </p:notesMasterIdLst>
  <p:sldIdLst>
    <p:sldId id="256" r:id="rId2"/>
    <p:sldId id="257" r:id="rId3"/>
    <p:sldId id="258" r:id="rId4"/>
    <p:sldId id="270" r:id="rId5"/>
    <p:sldId id="268" r:id="rId6"/>
    <p:sldId id="273" r:id="rId7"/>
    <p:sldId id="274" r:id="rId8"/>
    <p:sldId id="271" r:id="rId9"/>
    <p:sldId id="26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136" d="100"/>
          <a:sy n="136" d="100"/>
        </p:scale>
        <p:origin x="810"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4/8/2024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4/8/2024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4/8/2024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4/8/2024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4/8/2024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4/8/2024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4/8/2024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4/8/2024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4/8/2024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4/8/2024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4/8/2024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4/8/2024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Arial" panose="020B0604020202020204" pitchFamily="34" charset="0"/>
                <a:cs typeface="Arial" panose="020B0604020202020204" pitchFamily="34" charset="0"/>
              </a:rPr>
              <a:t>Executive Summary</a:t>
            </a:r>
            <a:endParaRPr sz="30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vert="horz" wrap="square" lIns="91425" tIns="91425" rIns="91425" bIns="91425" rtlCol="0" anchor="t" anchorCtr="0">
            <a:spAutoFit/>
          </a:bodyPr>
          <a:lstStyle/>
          <a:p>
            <a:pPr marL="0" indent="0">
              <a:lnSpc>
                <a:spcPct val="120000"/>
              </a:lnSpc>
              <a:spcBef>
                <a:spcPts val="0"/>
              </a:spcBef>
              <a:buSzPct val="125000"/>
              <a:buNone/>
            </a:pPr>
            <a:r>
              <a:rPr lang="en-US" sz="1050" dirty="0">
                <a:latin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r>
              <a:rPr kumimoji="0" lang="en" b="0"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a:t>
            </a:r>
            <a:r>
              <a:rPr kumimoji="0" lang="en" sz="2700" b="0"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Approach</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lnSpc>
                <a:spcPct val="120000"/>
              </a:lnSpc>
            </a:pPr>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lnSpc>
                <a:spcPct val="120000"/>
              </a:lnSpc>
            </a:pPr>
            <a:r>
              <a:rPr lang="en-US" sz="1100" dirty="0">
                <a:latin typeface="Arial" panose="020B0604020202020204" pitchFamily="34" charset="0"/>
                <a:cs typeface="Arial" panose="020B0604020202020204" pitchFamily="34" charset="0"/>
              </a:rPr>
              <a:t>Converted feature "Failure Type" into 5 dummy variables</a:t>
            </a:r>
          </a:p>
          <a:p>
            <a:pPr marL="174625" lvl="1">
              <a:lnSpc>
                <a:spcPct val="120000"/>
              </a:lnSpc>
            </a:pPr>
            <a:r>
              <a:rPr lang="en-US" sz="1100" dirty="0">
                <a:latin typeface="Arial" panose="020B0604020202020204" pitchFamily="34" charset="0"/>
                <a:cs typeface="Arial" panose="020B0604020202020204" pitchFamily="34" charset="0"/>
              </a:rPr>
              <a:t>Split data into training and test sets  </a:t>
            </a:r>
          </a:p>
          <a:p>
            <a:pPr marL="174625" lvl="1">
              <a:lnSpc>
                <a:spcPct val="120000"/>
              </a:lnSpc>
            </a:pPr>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lnSpc>
                <a:spcPct val="120000"/>
              </a:lnSpc>
            </a:pPr>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 - </a:t>
            </a:r>
            <a:r>
              <a:rPr lang="en-US" sz="1100" i="1" dirty="0">
                <a:latin typeface="Arial" panose="020B0604020202020204" pitchFamily="34" charset="0"/>
                <a:cs typeface="Arial" panose="020B0604020202020204" pitchFamily="34" charset="0"/>
              </a:rPr>
              <a:t>intended</a:t>
            </a:r>
            <a:endParaRPr lang="en-US" sz="1100" dirty="0">
              <a:latin typeface="Arial" panose="020B0604020202020204" pitchFamily="34" charset="0"/>
              <a:cs typeface="Arial" panose="020B0604020202020204" pitchFamily="34" charset="0"/>
            </a:endParaRP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a:t>
            </a:r>
            <a:r>
              <a:rPr lang="en" sz="2700" i="1" dirty="0">
                <a:latin typeface="Arial" panose="020B0604020202020204" pitchFamily="34" charset="0"/>
                <a:cs typeface="Arial" panose="020B0604020202020204" pitchFamily="34" charset="0"/>
              </a:rPr>
              <a:t>– Model Balanced Accuracy Scores</a:t>
            </a:r>
            <a:endParaRPr i="1"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3140982981"/>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0.82</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b="1"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0.91</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0.92</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0.82</a:t>
                      </a:r>
                    </a:p>
                  </a:txBody>
                  <a:tcPr anchor="ctr"/>
                </a:tc>
                <a:tc>
                  <a:txBody>
                    <a:bodyPr/>
                    <a:lstStyle/>
                    <a:p>
                      <a:pPr algn="ctr"/>
                      <a:r>
                        <a:rPr lang="en-US" sz="1200" b="0" dirty="0">
                          <a:solidFill>
                            <a:schemeClr val="tx1"/>
                          </a:solidFill>
                          <a:latin typeface="Arial" panose="020B0604020202020204" pitchFamily="34" charset="0"/>
                          <a:cs typeface="Arial" panose="020B0604020202020204" pitchFamily="34" charset="0"/>
                        </a:rPr>
                        <a:t>0.93</a:t>
                      </a:r>
                    </a:p>
                  </a:txBody>
                  <a:tcPr anchor="ctr"/>
                </a:tc>
                <a:tc>
                  <a:txBody>
                    <a:bodyPr/>
                    <a:lstStyle/>
                    <a:p>
                      <a:pPr algn="ctr"/>
                      <a:r>
                        <a:rPr lang="en-US" sz="1200" b="1" dirty="0">
                          <a:solidFill>
                            <a:schemeClr val="tx1"/>
                          </a:solidFill>
                          <a:latin typeface="Arial" panose="020B0604020202020204" pitchFamily="34" charset="0"/>
                          <a:cs typeface="Arial" panose="020B0604020202020204" pitchFamily="34" charset="0"/>
                        </a:rPr>
                        <a:t>0.93</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0.71</a:t>
                      </a:r>
                    </a:p>
                  </a:txBody>
                  <a:tcPr anchor="ctr"/>
                </a:tc>
                <a:tc>
                  <a:txBody>
                    <a:bodyPr/>
                    <a:lstStyle/>
                    <a:p>
                      <a:pPr algn="ctr"/>
                      <a:r>
                        <a:rPr lang="en-US" sz="1200" b="1" dirty="0">
                          <a:solidFill>
                            <a:schemeClr val="tx1"/>
                          </a:solidFill>
                          <a:latin typeface="Arial" panose="020B0604020202020204" pitchFamily="34" charset="0"/>
                          <a:cs typeface="Arial" panose="020B0604020202020204" pitchFamily="34" charset="0"/>
                        </a:rPr>
                        <a:t>0.93</a:t>
                      </a:r>
                    </a:p>
                  </a:txBody>
                  <a:tcPr anchor="ctr"/>
                </a:tc>
                <a:tc>
                  <a:txBody>
                    <a:bodyPr/>
                    <a:lstStyle/>
                    <a:p>
                      <a:pPr algn="ctr"/>
                      <a:r>
                        <a:rPr lang="en-US" sz="1200" b="0" dirty="0">
                          <a:solidFill>
                            <a:schemeClr val="tx1"/>
                          </a:solidFill>
                          <a:latin typeface="Arial" panose="020B0604020202020204" pitchFamily="34" charset="0"/>
                          <a:cs typeface="Arial" panose="020B0604020202020204" pitchFamily="34" charset="0"/>
                        </a:rPr>
                        <a:t>0.93</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0.81</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a:t>
            </a:r>
            <a:r>
              <a:rPr lang="en" sz="2700" i="1" dirty="0">
                <a:latin typeface="Arial" panose="020B0604020202020204" pitchFamily="34" charset="0"/>
                <a:cs typeface="Arial" panose="020B0604020202020204" pitchFamily="34" charset="0"/>
              </a:rPr>
              <a:t>– Decision Tree</a:t>
            </a:r>
            <a:endParaRPr i="1"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a:t>
            </a:r>
            <a:r>
              <a:rPr lang="en" sz="2700" i="1" dirty="0">
                <a:latin typeface="Arial" panose="020B0604020202020204" pitchFamily="34" charset="0"/>
                <a:cs typeface="Arial" panose="020B0604020202020204" pitchFamily="34" charset="0"/>
              </a:rPr>
              <a:t>– Feature Contribution</a:t>
            </a:r>
            <a:endParaRPr i="1"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72552"/>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the data negatively impacted the accuracy scores compared to the raw as-is dataset, as expected, but the oversampled data actually performed better surprisingly</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TotalTime>
  <Words>865</Words>
  <Application>Microsoft Office PowerPoint</Application>
  <PresentationFormat>On-screen Show (16:9)</PresentationFormat>
  <Paragraphs>152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Arial</vt:lpstr>
      <vt:lpstr>Calibri Light</vt:lpstr>
      <vt:lpstr>Office Theme</vt:lpstr>
      <vt:lpstr>Machine Maintenance Analysis</vt:lpstr>
      <vt:lpstr>Executive Summary</vt:lpstr>
      <vt:lpstr>1) Data Overview</vt:lpstr>
      <vt:lpstr>2) Analyses – Approach</vt:lpstr>
      <vt:lpstr>2) Analyses – Model Balanced Accuracy Scores</vt:lpstr>
      <vt:lpstr>2) Analyses – Decision Tree</vt:lpstr>
      <vt:lpstr>2) Analyses – Feature Contribution</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113</cp:revision>
  <dcterms:modified xsi:type="dcterms:W3CDTF">2024-04-09T01:46:41Z</dcterms:modified>
</cp:coreProperties>
</file>