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13"/>
  </p:notesMasterIdLst>
  <p:sldIdLst>
    <p:sldId id="256" r:id="rId2"/>
    <p:sldId id="257" r:id="rId3"/>
    <p:sldId id="258" r:id="rId4"/>
    <p:sldId id="270" r:id="rId5"/>
    <p:sldId id="268" r:id="rId6"/>
    <p:sldId id="276" r:id="rId7"/>
    <p:sldId id="273" r:id="rId8"/>
    <p:sldId id="274" r:id="rId9"/>
    <p:sldId id="271" r:id="rId10"/>
    <p:sldId id="275" r:id="rId11"/>
    <p:sldId id="267"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an Patel" initials="SP" lastIdx="1" clrIdx="0">
    <p:extLst>
      <p:ext uri="{19B8F6BF-5375-455C-9EA6-DF929625EA0E}">
        <p15:presenceInfo xmlns:p15="http://schemas.microsoft.com/office/powerpoint/2012/main" userId="Sean Pat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7C8C"/>
    <a:srgbClr val="49C6DB"/>
    <a:srgbClr val="3D3D3D"/>
    <a:srgbClr val="31AAC5"/>
    <a:srgbClr val="3ABFD7"/>
    <a:srgbClr val="0119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4D24E8-D0A0-4205-ADD3-2E060E5916D9}">
  <a:tblStyle styleId="{6A4D24E8-D0A0-4205-ADD3-2E060E5916D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60"/>
  </p:normalViewPr>
  <p:slideViewPr>
    <p:cSldViewPr snapToGrid="0">
      <p:cViewPr varScale="1">
        <p:scale>
          <a:sx n="133" d="100"/>
          <a:sy n="133" d="100"/>
        </p:scale>
        <p:origin x="900"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8516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b8e99db5db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b8e99db5db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b8e99db5db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b8e99db5db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6372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105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5434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8897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8177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7673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CE84D-1541-4FD6-99AE-E54120B4F427}"/>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D3D4BB8F-3487-B087-5D06-9C927B7654E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2A0BCDE2-8B83-02A1-2EEE-E3E758A89257}"/>
              </a:ext>
            </a:extLst>
          </p:cNvPr>
          <p:cNvSpPr>
            <a:spLocks noGrp="1"/>
          </p:cNvSpPr>
          <p:nvPr>
            <p:ph type="dt" sz="half" idx="10"/>
          </p:nvPr>
        </p:nvSpPr>
        <p:spPr/>
        <p:txBody>
          <a:bodyPr/>
          <a:lstStyle/>
          <a:p>
            <a:fld id="{5923F103-BC34-4FE4-A40E-EDDEECFDA5D0}" type="datetimeFigureOut">
              <a:rPr lang="en-US" smtClean="0"/>
              <a:pPr/>
              <a:t>4/4/2024</a:t>
            </a:fld>
            <a:endParaRPr lang="en-US" dirty="0"/>
          </a:p>
        </p:txBody>
      </p:sp>
      <p:sp>
        <p:nvSpPr>
          <p:cNvPr id="5" name="Footer Placeholder 4">
            <a:extLst>
              <a:ext uri="{FF2B5EF4-FFF2-40B4-BE49-F238E27FC236}">
                <a16:creationId xmlns:a16="http://schemas.microsoft.com/office/drawing/2014/main" id="{F58673D4-F363-14D3-4B5E-4547B44A7B1C}"/>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B37107FB-6683-12AF-FD23-B66369582C6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2208455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93D0F-3F20-CA58-7CC6-5E5D12C7D6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6C6EAD-4149-55A5-4EA3-39B351CD62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28BE5-1A50-AD20-06B2-79107A96A49F}"/>
              </a:ext>
            </a:extLst>
          </p:cNvPr>
          <p:cNvSpPr>
            <a:spLocks noGrp="1"/>
          </p:cNvSpPr>
          <p:nvPr>
            <p:ph type="dt" sz="half" idx="10"/>
          </p:nvPr>
        </p:nvSpPr>
        <p:spPr/>
        <p:txBody>
          <a:bodyPr/>
          <a:lstStyle/>
          <a:p>
            <a:fld id="{53086D93-FCAC-47E0-A2EE-787E62CA814C}" type="datetimeFigureOut">
              <a:rPr lang="en-US" smtClean="0"/>
              <a:t>4/4/2024</a:t>
            </a:fld>
            <a:endParaRPr lang="en-US" dirty="0"/>
          </a:p>
        </p:txBody>
      </p:sp>
      <p:sp>
        <p:nvSpPr>
          <p:cNvPr id="5" name="Footer Placeholder 4">
            <a:extLst>
              <a:ext uri="{FF2B5EF4-FFF2-40B4-BE49-F238E27FC236}">
                <a16:creationId xmlns:a16="http://schemas.microsoft.com/office/drawing/2014/main" id="{5BACDE5B-00E8-CE19-BF4A-46C9503D5E4C}"/>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DF42301F-7F61-A3DC-9424-5F013D098CC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409817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4070C3-7CC1-7E96-360C-CE3DB01DBBF1}"/>
              </a:ext>
            </a:extLst>
          </p:cNvPr>
          <p:cNvSpPr>
            <a:spLocks noGrp="1"/>
          </p:cNvSpPr>
          <p:nvPr>
            <p:ph type="title" orient="vert"/>
          </p:nvPr>
        </p:nvSpPr>
        <p:spPr>
          <a:xfrm>
            <a:off x="6543675" y="273843"/>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C0CCE4-8D4E-F156-A411-8F13DD32467C}"/>
              </a:ext>
            </a:extLst>
          </p:cNvPr>
          <p:cNvSpPr>
            <a:spLocks noGrp="1"/>
          </p:cNvSpPr>
          <p:nvPr>
            <p:ph type="body" orient="vert" idx="1"/>
          </p:nvPr>
        </p:nvSpPr>
        <p:spPr>
          <a:xfrm>
            <a:off x="628650" y="273843"/>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252906-FE3A-20B9-6E6C-8B9512029E03}"/>
              </a:ext>
            </a:extLst>
          </p:cNvPr>
          <p:cNvSpPr>
            <a:spLocks noGrp="1"/>
          </p:cNvSpPr>
          <p:nvPr>
            <p:ph type="dt" sz="half" idx="10"/>
          </p:nvPr>
        </p:nvSpPr>
        <p:spPr/>
        <p:txBody>
          <a:bodyPr/>
          <a:lstStyle/>
          <a:p>
            <a:fld id="{CDA879A6-0FD0-4734-A311-86BFCA472E6E}" type="datetimeFigureOut">
              <a:rPr lang="en-US" smtClean="0"/>
              <a:t>4/4/2024</a:t>
            </a:fld>
            <a:endParaRPr lang="en-US" dirty="0"/>
          </a:p>
        </p:txBody>
      </p:sp>
      <p:sp>
        <p:nvSpPr>
          <p:cNvPr id="5" name="Footer Placeholder 4">
            <a:extLst>
              <a:ext uri="{FF2B5EF4-FFF2-40B4-BE49-F238E27FC236}">
                <a16:creationId xmlns:a16="http://schemas.microsoft.com/office/drawing/2014/main" id="{60AA3B11-1261-0B90-527F-7517A5FF86A1}"/>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7820787A-19E2-813A-C636-041238676B1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3644045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2"/>
        </a:solidFill>
        <a:effectLst/>
      </p:bgPr>
    </p:bg>
    <p:spTree>
      <p:nvGrpSpPr>
        <p:cNvPr id="1" name="Shape 49"/>
        <p:cNvGrpSpPr/>
        <p:nvPr/>
      </p:nvGrpSpPr>
      <p:grpSpPr>
        <a:xfrm>
          <a:off x="0" y="0"/>
          <a:ext cx="0" cy="0"/>
          <a:chOff x="0" y="0"/>
          <a:chExt cx="0" cy="0"/>
        </a:xfrm>
      </p:grpSpPr>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49711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3"/>
        </a:solidFill>
        <a:effectLst/>
      </p:bgPr>
    </p:bg>
    <p:spTree>
      <p:nvGrpSpPr>
        <p:cNvPr id="1" name="Shape 109"/>
        <p:cNvGrpSpPr/>
        <p:nvPr/>
      </p:nvGrpSpPr>
      <p:grpSpPr>
        <a:xfrm>
          <a:off x="0" y="0"/>
          <a:ext cx="0" cy="0"/>
          <a:chOff x="0" y="0"/>
          <a:chExt cx="0" cy="0"/>
        </a:xfrm>
      </p:grpSpPr>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05650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B2D8-0568-DCF2-8A2F-D4B8341B3E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979AE2-1D7A-7C07-3D82-6978F857EC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431601-8031-24AF-E369-DD06C053933F}"/>
              </a:ext>
            </a:extLst>
          </p:cNvPr>
          <p:cNvSpPr>
            <a:spLocks noGrp="1"/>
          </p:cNvSpPr>
          <p:nvPr>
            <p:ph type="dt" sz="half" idx="10"/>
          </p:nvPr>
        </p:nvSpPr>
        <p:spPr/>
        <p:txBody>
          <a:bodyPr/>
          <a:lstStyle/>
          <a:p>
            <a:fld id="{19C9CA7B-DFD4-44B5-8C60-D14B8CD1FB59}" type="datetimeFigureOut">
              <a:rPr lang="en-US" smtClean="0"/>
              <a:t>4/4/2024</a:t>
            </a:fld>
            <a:endParaRPr lang="en-US" dirty="0"/>
          </a:p>
        </p:txBody>
      </p:sp>
      <p:sp>
        <p:nvSpPr>
          <p:cNvPr id="5" name="Footer Placeholder 4">
            <a:extLst>
              <a:ext uri="{FF2B5EF4-FFF2-40B4-BE49-F238E27FC236}">
                <a16:creationId xmlns:a16="http://schemas.microsoft.com/office/drawing/2014/main" id="{E12E2DCC-5AF4-5703-8279-2B142EF419F2}"/>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AFC91938-4691-DDCD-7C61-8E30E1FB2A5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8844072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6CE8-7B32-E343-B9B6-09DC8916C4FF}"/>
              </a:ext>
            </a:extLst>
          </p:cNvPr>
          <p:cNvSpPr>
            <a:spLocks noGrp="1"/>
          </p:cNvSpPr>
          <p:nvPr>
            <p:ph type="title"/>
          </p:nvPr>
        </p:nvSpPr>
        <p:spPr>
          <a:xfrm>
            <a:off x="623887"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8A9045C0-FEB3-A595-0CFE-0158E15FF770}"/>
              </a:ext>
            </a:extLst>
          </p:cNvPr>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5DD1A6-527E-FE1A-83E9-7036CDA4E38F}"/>
              </a:ext>
            </a:extLst>
          </p:cNvPr>
          <p:cNvSpPr>
            <a:spLocks noGrp="1"/>
          </p:cNvSpPr>
          <p:nvPr>
            <p:ph type="dt" sz="half" idx="10"/>
          </p:nvPr>
        </p:nvSpPr>
        <p:spPr/>
        <p:txBody>
          <a:bodyPr/>
          <a:lstStyle/>
          <a:p>
            <a:fld id="{F34E6425-0181-43F2-84FC-787E803FD2F8}" type="datetimeFigureOut">
              <a:rPr lang="en-US" smtClean="0"/>
              <a:t>4/4/2024</a:t>
            </a:fld>
            <a:endParaRPr lang="en-US" dirty="0"/>
          </a:p>
        </p:txBody>
      </p:sp>
      <p:sp>
        <p:nvSpPr>
          <p:cNvPr id="5" name="Footer Placeholder 4">
            <a:extLst>
              <a:ext uri="{FF2B5EF4-FFF2-40B4-BE49-F238E27FC236}">
                <a16:creationId xmlns:a16="http://schemas.microsoft.com/office/drawing/2014/main" id="{A903062A-C8A6-8E55-3E8A-FBCEF36E6A43}"/>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6D48BB2D-A874-48B1-D93E-30DB39E79B8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1931172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C8A7-BD69-F182-FB9E-AA5D877146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498ECE-A7BE-8CA7-ED3D-1591D0C849DA}"/>
              </a:ext>
            </a:extLst>
          </p:cNvPr>
          <p:cNvSpPr>
            <a:spLocks noGrp="1"/>
          </p:cNvSpPr>
          <p:nvPr>
            <p:ph sz="half" idx="1"/>
          </p:nvPr>
        </p:nvSpPr>
        <p:spPr>
          <a:xfrm>
            <a:off x="6286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DC8944-8E91-0B8E-49E7-A2523BD2F0A4}"/>
              </a:ext>
            </a:extLst>
          </p:cNvPr>
          <p:cNvSpPr>
            <a:spLocks noGrp="1"/>
          </p:cNvSpPr>
          <p:nvPr>
            <p:ph sz="half" idx="2"/>
          </p:nvPr>
        </p:nvSpPr>
        <p:spPr>
          <a:xfrm>
            <a:off x="46291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BA1AAB-F2B6-8DBA-3A0E-62C7F52BED5D}"/>
              </a:ext>
            </a:extLst>
          </p:cNvPr>
          <p:cNvSpPr>
            <a:spLocks noGrp="1"/>
          </p:cNvSpPr>
          <p:nvPr>
            <p:ph type="dt" sz="half" idx="10"/>
          </p:nvPr>
        </p:nvSpPr>
        <p:spPr/>
        <p:txBody>
          <a:bodyPr/>
          <a:lstStyle/>
          <a:p>
            <a:fld id="{3BDB8791-F1B0-41E7-B7FD-A781E65C4266}" type="datetimeFigureOut">
              <a:rPr lang="en-US" smtClean="0"/>
              <a:t>4/4/2024</a:t>
            </a:fld>
            <a:endParaRPr lang="en-US" dirty="0"/>
          </a:p>
        </p:txBody>
      </p:sp>
      <p:sp>
        <p:nvSpPr>
          <p:cNvPr id="6" name="Footer Placeholder 5">
            <a:extLst>
              <a:ext uri="{FF2B5EF4-FFF2-40B4-BE49-F238E27FC236}">
                <a16:creationId xmlns:a16="http://schemas.microsoft.com/office/drawing/2014/main" id="{7B1FAABC-50EA-B7BA-86EF-C55764E36B61}"/>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A3454135-51FA-1E0D-3ADC-69AF98A6706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5827698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D1354-839D-4E51-4C53-C8E1AEF3A71C}"/>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3617BF-3C1F-193E-8856-8072DAC7CE42}"/>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6A159ED-6A01-0744-BE41-B2BE6C4C0B77}"/>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B93F50-8ED9-E057-5B70-7685D71F1DCD}"/>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8871010-7228-4310-DF7A-79B86065A48E}"/>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E5CF6A-E3DE-B842-F284-C02687ECE044}"/>
              </a:ext>
            </a:extLst>
          </p:cNvPr>
          <p:cNvSpPr>
            <a:spLocks noGrp="1"/>
          </p:cNvSpPr>
          <p:nvPr>
            <p:ph type="dt" sz="half" idx="10"/>
          </p:nvPr>
        </p:nvSpPr>
        <p:spPr/>
        <p:txBody>
          <a:bodyPr/>
          <a:lstStyle/>
          <a:p>
            <a:fld id="{5FDD63B2-E120-4ED8-B27B-C685F510A5FE}" type="datetimeFigureOut">
              <a:rPr lang="en-US" smtClean="0"/>
              <a:t>4/4/2024</a:t>
            </a:fld>
            <a:endParaRPr lang="en-US" dirty="0"/>
          </a:p>
        </p:txBody>
      </p:sp>
      <p:sp>
        <p:nvSpPr>
          <p:cNvPr id="8" name="Footer Placeholder 7">
            <a:extLst>
              <a:ext uri="{FF2B5EF4-FFF2-40B4-BE49-F238E27FC236}">
                <a16:creationId xmlns:a16="http://schemas.microsoft.com/office/drawing/2014/main" id="{E00B0C08-7A15-2CB9-7C61-830E002B6C12}"/>
              </a:ext>
            </a:extLst>
          </p:cNvPr>
          <p:cNvSpPr>
            <a:spLocks noGrp="1"/>
          </p:cNvSpPr>
          <p:nvPr>
            <p:ph type="ftr" sz="quarter" idx="11"/>
          </p:nvPr>
        </p:nvSpPr>
        <p:spPr/>
        <p:txBody>
          <a:bodyPr/>
          <a:lstStyle/>
          <a:p>
            <a:r>
              <a:rPr lang="en-US"/>
              <a:t>
              </a:t>
            </a:r>
            <a:endParaRPr lang="en-US" dirty="0"/>
          </a:p>
        </p:txBody>
      </p:sp>
      <p:sp>
        <p:nvSpPr>
          <p:cNvPr id="9" name="Slide Number Placeholder 8">
            <a:extLst>
              <a:ext uri="{FF2B5EF4-FFF2-40B4-BE49-F238E27FC236}">
                <a16:creationId xmlns:a16="http://schemas.microsoft.com/office/drawing/2014/main" id="{BEBD7AF5-0092-B31A-B2EF-E7ABEE4899D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2323768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F59F9-FD43-5C71-7166-CFEA8E3860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D6B755-4504-1194-26DA-1D40326FB606}"/>
              </a:ext>
            </a:extLst>
          </p:cNvPr>
          <p:cNvSpPr>
            <a:spLocks noGrp="1"/>
          </p:cNvSpPr>
          <p:nvPr>
            <p:ph type="dt" sz="half" idx="10"/>
          </p:nvPr>
        </p:nvSpPr>
        <p:spPr/>
        <p:txBody>
          <a:bodyPr/>
          <a:lstStyle/>
          <a:p>
            <a:fld id="{7AA18ACC-A947-437B-A130-35BD54FDF1E9}" type="datetimeFigureOut">
              <a:rPr lang="en-US" smtClean="0"/>
              <a:t>4/4/2024</a:t>
            </a:fld>
            <a:endParaRPr lang="en-US" dirty="0"/>
          </a:p>
        </p:txBody>
      </p:sp>
      <p:sp>
        <p:nvSpPr>
          <p:cNvPr id="4" name="Footer Placeholder 3">
            <a:extLst>
              <a:ext uri="{FF2B5EF4-FFF2-40B4-BE49-F238E27FC236}">
                <a16:creationId xmlns:a16="http://schemas.microsoft.com/office/drawing/2014/main" id="{8AD99D40-ED40-DB6E-A922-E1BE8CF364AA}"/>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3C2DE385-B264-7F14-0953-C53AADC35EB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0233212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B3F96C-D956-EAD4-E1AC-B2622CA40D67}"/>
              </a:ext>
            </a:extLst>
          </p:cNvPr>
          <p:cNvSpPr>
            <a:spLocks noGrp="1"/>
          </p:cNvSpPr>
          <p:nvPr>
            <p:ph type="dt" sz="half" idx="10"/>
          </p:nvPr>
        </p:nvSpPr>
        <p:spPr/>
        <p:txBody>
          <a:bodyPr/>
          <a:lstStyle/>
          <a:p>
            <a:fld id="{7C8D7E02-BCB8-4D50-A234-369438C08659}" type="datetimeFigureOut">
              <a:rPr lang="en-US" smtClean="0"/>
              <a:t>4/4/2024</a:t>
            </a:fld>
            <a:endParaRPr lang="en-US" dirty="0"/>
          </a:p>
        </p:txBody>
      </p:sp>
      <p:sp>
        <p:nvSpPr>
          <p:cNvPr id="3" name="Footer Placeholder 2">
            <a:extLst>
              <a:ext uri="{FF2B5EF4-FFF2-40B4-BE49-F238E27FC236}">
                <a16:creationId xmlns:a16="http://schemas.microsoft.com/office/drawing/2014/main" id="{885CFFA3-8B7E-ECB3-B510-8719F4C4882B}"/>
              </a:ext>
            </a:extLst>
          </p:cNvPr>
          <p:cNvSpPr>
            <a:spLocks noGrp="1"/>
          </p:cNvSpPr>
          <p:nvPr>
            <p:ph type="ftr" sz="quarter" idx="11"/>
          </p:nvPr>
        </p:nvSpPr>
        <p:spPr/>
        <p:txBody>
          <a:bodyPr/>
          <a:lstStyle/>
          <a:p>
            <a:r>
              <a:rPr lang="en-US"/>
              <a:t>
              </a:t>
            </a:r>
            <a:endParaRPr lang="en-US" dirty="0"/>
          </a:p>
        </p:txBody>
      </p:sp>
      <p:sp>
        <p:nvSpPr>
          <p:cNvPr id="4" name="Slide Number Placeholder 3">
            <a:extLst>
              <a:ext uri="{FF2B5EF4-FFF2-40B4-BE49-F238E27FC236}">
                <a16:creationId xmlns:a16="http://schemas.microsoft.com/office/drawing/2014/main" id="{04053573-5DF5-CE3A-51E4-7053B49F140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89127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9EE97-F188-DB99-1970-9E5EB8DF085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241384C-A67F-9386-1546-2236953A9623}"/>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2DDAF0-D9F3-4D4A-C689-667EA4AEE37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E8F62C2-999B-A8B6-35B6-4390607216DF}"/>
              </a:ext>
            </a:extLst>
          </p:cNvPr>
          <p:cNvSpPr>
            <a:spLocks noGrp="1"/>
          </p:cNvSpPr>
          <p:nvPr>
            <p:ph type="dt" sz="half" idx="10"/>
          </p:nvPr>
        </p:nvSpPr>
        <p:spPr/>
        <p:txBody>
          <a:bodyPr/>
          <a:lstStyle/>
          <a:p>
            <a:fld id="{76E86A4C-8E40-4F87-A4F0-01A0687C5742}" type="datetimeFigureOut">
              <a:rPr lang="en-US" smtClean="0"/>
              <a:t>4/4/2024</a:t>
            </a:fld>
            <a:endParaRPr lang="en-US" dirty="0"/>
          </a:p>
        </p:txBody>
      </p:sp>
      <p:sp>
        <p:nvSpPr>
          <p:cNvPr id="6" name="Footer Placeholder 5">
            <a:extLst>
              <a:ext uri="{FF2B5EF4-FFF2-40B4-BE49-F238E27FC236}">
                <a16:creationId xmlns:a16="http://schemas.microsoft.com/office/drawing/2014/main" id="{FC9A61AA-CA65-6546-A2B8-ED09762563FB}"/>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DBD0A842-E4A0-FE3D-AA89-246889C2211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0319039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C70F0-493D-EE07-2E10-39D6E36A0539}"/>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E33F5DC-E9F8-117B-5720-7EAD40898903}"/>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4E59179D-D037-7668-86D3-B211133BBFD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3305658-ADCB-A4C1-B87F-F097982E188E}"/>
              </a:ext>
            </a:extLst>
          </p:cNvPr>
          <p:cNvSpPr>
            <a:spLocks noGrp="1"/>
          </p:cNvSpPr>
          <p:nvPr>
            <p:ph type="dt" sz="half" idx="10"/>
          </p:nvPr>
        </p:nvSpPr>
        <p:spPr/>
        <p:txBody>
          <a:bodyPr/>
          <a:lstStyle/>
          <a:p>
            <a:fld id="{35E72C73-2D91-4E12-BA25-F0AA0C03599B}" type="datetimeFigureOut">
              <a:rPr lang="en-US" smtClean="0"/>
              <a:t>4/4/2024</a:t>
            </a:fld>
            <a:endParaRPr lang="en-US" dirty="0"/>
          </a:p>
        </p:txBody>
      </p:sp>
      <p:sp>
        <p:nvSpPr>
          <p:cNvPr id="6" name="Footer Placeholder 5">
            <a:extLst>
              <a:ext uri="{FF2B5EF4-FFF2-40B4-BE49-F238E27FC236}">
                <a16:creationId xmlns:a16="http://schemas.microsoft.com/office/drawing/2014/main" id="{C129064D-5F97-02AD-73A2-42D7FE8841FC}"/>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7CAD8904-C7E8-F731-DC35-531873C513D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5111917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6EA201-CE8B-6A5E-24F4-868D207722AF}"/>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8D4DE1-DD15-F91A-0E87-92AFE25F990B}"/>
              </a:ext>
            </a:extLst>
          </p:cNvPr>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67E74A-42A4-6829-AE12-40B85C4EB3EE}"/>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BE451C3-0FF4-47C4-B829-773ADF60F88C}" type="datetimeFigureOut">
              <a:rPr lang="en-US" smtClean="0"/>
              <a:t>4/4/2024</a:t>
            </a:fld>
            <a:endParaRPr lang="en-US" dirty="0"/>
          </a:p>
        </p:txBody>
      </p:sp>
      <p:sp>
        <p:nvSpPr>
          <p:cNvPr id="5" name="Footer Placeholder 4">
            <a:extLst>
              <a:ext uri="{FF2B5EF4-FFF2-40B4-BE49-F238E27FC236}">
                <a16:creationId xmlns:a16="http://schemas.microsoft.com/office/drawing/2014/main" id="{4F910396-8956-E68A-A3C5-604E76212A9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
              </a:t>
            </a:r>
            <a:endParaRPr lang="en-US" dirty="0"/>
          </a:p>
        </p:txBody>
      </p:sp>
      <p:sp>
        <p:nvSpPr>
          <p:cNvPr id="6" name="Slide Number Placeholder 5">
            <a:extLst>
              <a:ext uri="{FF2B5EF4-FFF2-40B4-BE49-F238E27FC236}">
                <a16:creationId xmlns:a16="http://schemas.microsoft.com/office/drawing/2014/main" id="{0B8D9317-A685-324D-FA00-3B126456B970}"/>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301961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7"/>
        <p:cNvGrpSpPr/>
        <p:nvPr/>
      </p:nvGrpSpPr>
      <p:grpSpPr>
        <a:xfrm>
          <a:off x="0" y="0"/>
          <a:ext cx="0" cy="0"/>
          <a:chOff x="0" y="0"/>
          <a:chExt cx="0" cy="0"/>
        </a:xfrm>
      </p:grpSpPr>
      <p:sp useBgFill="1">
        <p:nvSpPr>
          <p:cNvPr id="142" name="Rectangle 14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Google Shape;128;p13"/>
          <p:cNvSpPr txBox="1">
            <a:spLocks noGrp="1"/>
          </p:cNvSpPr>
          <p:nvPr>
            <p:ph type="title"/>
          </p:nvPr>
        </p:nvSpPr>
        <p:spPr>
          <a:xfrm>
            <a:off x="480060" y="244026"/>
            <a:ext cx="3276451" cy="1467631"/>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3200"/>
              <a:t>Machine Maintenance Analysis</a:t>
            </a:r>
          </a:p>
        </p:txBody>
      </p:sp>
      <p:sp>
        <p:nvSpPr>
          <p:cNvPr id="14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1940245"/>
            <a:ext cx="2606040" cy="13716"/>
          </a:xfrm>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690" y="5728"/>
                  <a:pt x="2605650" y="7624"/>
                  <a:pt x="2606040" y="13716"/>
                </a:cubicBezTo>
                <a:cubicBezTo>
                  <a:pt x="2256758" y="26838"/>
                  <a:pt x="2173673" y="-17450"/>
                  <a:pt x="1902409" y="13716"/>
                </a:cubicBezTo>
                <a:cubicBezTo>
                  <a:pt x="1631145" y="44882"/>
                  <a:pt x="1461378" y="894"/>
                  <a:pt x="1276960" y="13716"/>
                </a:cubicBezTo>
                <a:cubicBezTo>
                  <a:pt x="1092542" y="26538"/>
                  <a:pt x="890442" y="8641"/>
                  <a:pt x="677570" y="13716"/>
                </a:cubicBezTo>
                <a:cubicBezTo>
                  <a:pt x="464698" y="18792"/>
                  <a:pt x="187648" y="31265"/>
                  <a:pt x="0" y="13716"/>
                </a:cubicBezTo>
                <a:cubicBezTo>
                  <a:pt x="-302" y="10335"/>
                  <a:pt x="417" y="4724"/>
                  <a:pt x="0" y="0"/>
                </a:cubicBezTo>
                <a:close/>
              </a:path>
              <a:path w="2606040" h="13716"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6569" y="5071"/>
                  <a:pt x="2606315" y="7437"/>
                  <a:pt x="2606040" y="13716"/>
                </a:cubicBezTo>
                <a:cubicBezTo>
                  <a:pt x="2393024" y="-2332"/>
                  <a:pt x="2191161" y="34687"/>
                  <a:pt x="1980590" y="13716"/>
                </a:cubicBezTo>
                <a:cubicBezTo>
                  <a:pt x="1770019" y="-7255"/>
                  <a:pt x="1476440" y="31542"/>
                  <a:pt x="1276960" y="13716"/>
                </a:cubicBezTo>
                <a:cubicBezTo>
                  <a:pt x="1077480" y="-4110"/>
                  <a:pt x="880988" y="37553"/>
                  <a:pt x="651510" y="13716"/>
                </a:cubicBezTo>
                <a:cubicBezTo>
                  <a:pt x="422032" y="-10121"/>
                  <a:pt x="130744" y="-6519"/>
                  <a:pt x="0" y="13716"/>
                </a:cubicBezTo>
                <a:cubicBezTo>
                  <a:pt x="198" y="8947"/>
                  <a:pt x="304" y="520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Google Shape;129;p13"/>
          <p:cNvSpPr txBox="1">
            <a:spLocks noGrp="1"/>
          </p:cNvSpPr>
          <p:nvPr>
            <p:ph type="body" idx="1"/>
          </p:nvPr>
        </p:nvSpPr>
        <p:spPr>
          <a:xfrm>
            <a:off x="480060" y="2154674"/>
            <a:ext cx="3182691" cy="2490501"/>
          </a:xfrm>
          <a:prstGeom prst="rect">
            <a:avLst/>
          </a:prstGeom>
        </p:spPr>
        <p:txBody>
          <a:bodyPr spcFirstLastPara="1" vert="horz" lIns="91440" tIns="45720" rIns="91440" bIns="45720" rtlCol="0" anchorCtr="0">
            <a:normAutofit/>
          </a:bodyPr>
          <a:lstStyle/>
          <a:p>
            <a:pPr marL="0" lvl="0" indent="0" defTabSz="914400">
              <a:spcBef>
                <a:spcPts val="0"/>
              </a:spcBef>
              <a:spcAft>
                <a:spcPts val="600"/>
              </a:spcAft>
              <a:buNone/>
            </a:pPr>
            <a:r>
              <a:rPr lang="en-US" sz="1700" b="1" i="1" dirty="0"/>
              <a:t>Group 3</a:t>
            </a:r>
          </a:p>
          <a:p>
            <a:pPr marL="0" lvl="0" indent="0" defTabSz="914400">
              <a:spcBef>
                <a:spcPts val="0"/>
              </a:spcBef>
              <a:spcAft>
                <a:spcPts val="600"/>
              </a:spcAft>
              <a:buNone/>
            </a:pPr>
            <a:r>
              <a:rPr lang="en-US" sz="1700" dirty="0"/>
              <a:t>Peter Hara</a:t>
            </a:r>
          </a:p>
          <a:p>
            <a:pPr marL="0" lvl="0" indent="0" defTabSz="914400">
              <a:spcBef>
                <a:spcPts val="0"/>
              </a:spcBef>
              <a:spcAft>
                <a:spcPts val="600"/>
              </a:spcAft>
              <a:buNone/>
            </a:pPr>
            <a:r>
              <a:rPr lang="en-US" sz="1700" dirty="0"/>
              <a:t>Adelle </a:t>
            </a:r>
            <a:r>
              <a:rPr lang="en-US" sz="1700" dirty="0" err="1"/>
              <a:t>Housker</a:t>
            </a:r>
            <a:endParaRPr lang="en-US" sz="1700" dirty="0"/>
          </a:p>
          <a:p>
            <a:pPr marL="0" lvl="0" indent="0" defTabSz="914400">
              <a:spcBef>
                <a:spcPts val="0"/>
              </a:spcBef>
              <a:spcAft>
                <a:spcPts val="600"/>
              </a:spcAft>
              <a:buNone/>
            </a:pPr>
            <a:r>
              <a:rPr lang="en-US" sz="1700" dirty="0"/>
              <a:t>Rami Ibrahimi</a:t>
            </a:r>
          </a:p>
          <a:p>
            <a:pPr marL="0" lvl="0" indent="0" defTabSz="914400">
              <a:spcBef>
                <a:spcPts val="0"/>
              </a:spcBef>
              <a:spcAft>
                <a:spcPts val="600"/>
              </a:spcAft>
              <a:buNone/>
            </a:pPr>
            <a:r>
              <a:rPr lang="en-US" sz="1700" dirty="0"/>
              <a:t>Sean Patel</a:t>
            </a:r>
          </a:p>
          <a:p>
            <a:pPr marL="0" lvl="0" indent="0" defTabSz="914400">
              <a:spcBef>
                <a:spcPts val="0"/>
              </a:spcBef>
              <a:spcAft>
                <a:spcPts val="600"/>
              </a:spcAft>
              <a:buNone/>
            </a:pPr>
            <a:r>
              <a:rPr lang="en-US" sz="1700" dirty="0"/>
              <a:t>Laith Yousif</a:t>
            </a:r>
          </a:p>
        </p:txBody>
      </p:sp>
      <p:pic>
        <p:nvPicPr>
          <p:cNvPr id="131" name="Picture 130" descr="Electronic components on a white background">
            <a:extLst>
              <a:ext uri="{FF2B5EF4-FFF2-40B4-BE49-F238E27FC236}">
                <a16:creationId xmlns:a16="http://schemas.microsoft.com/office/drawing/2014/main" id="{5E057D60-15C8-2840-1CE8-EB84773A78C4}"/>
              </a:ext>
            </a:extLst>
          </p:cNvPr>
          <p:cNvPicPr>
            <a:picLocks noChangeAspect="1"/>
          </p:cNvPicPr>
          <p:nvPr/>
        </p:nvPicPr>
        <p:blipFill rotWithShape="1">
          <a:blip r:embed="rId3"/>
          <a:srcRect l="33048"/>
          <a:stretch/>
        </p:blipFill>
        <p:spPr>
          <a:xfrm>
            <a:off x="3983776" y="10"/>
            <a:ext cx="5159081" cy="51434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Shape 139"/>
        <p:cNvGrpSpPr/>
        <p:nvPr/>
      </p:nvGrpSpPr>
      <p:grpSpPr>
        <a:xfrm>
          <a:off x="0" y="0"/>
          <a:ext cx="0" cy="0"/>
          <a:chOff x="0" y="0"/>
          <a:chExt cx="0" cy="0"/>
        </a:xfrm>
      </p:grpSpPr>
      <p:sp>
        <p:nvSpPr>
          <p:cNvPr id="2" name="Rectangle 1">
            <a:extLst>
              <a:ext uri="{FF2B5EF4-FFF2-40B4-BE49-F238E27FC236}">
                <a16:creationId xmlns:a16="http://schemas.microsoft.com/office/drawing/2014/main" id="{C6B1A37C-AFC0-100C-9A8A-86DA043EB605}"/>
              </a:ext>
            </a:extLst>
          </p:cNvPr>
          <p:cNvSpPr/>
          <p:nvPr/>
        </p:nvSpPr>
        <p:spPr>
          <a:xfrm>
            <a:off x="1596788" y="2662388"/>
            <a:ext cx="1537648" cy="49131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3) Conclusions &amp; Next Steps</a:t>
            </a:r>
            <a:endParaRP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half" idx="2"/>
          </p:nvPr>
        </p:nvSpPr>
        <p:spPr>
          <a:xfrm>
            <a:off x="856058" y="1207008"/>
            <a:ext cx="7428406" cy="3285792"/>
          </a:xfrm>
        </p:spPr>
        <p:txBody>
          <a:bodyPr>
            <a:noAutofit/>
          </a:bodyPr>
          <a:lstStyle/>
          <a:p>
            <a:r>
              <a:rPr lang="en-US" sz="1200" dirty="0">
                <a:latin typeface="Arial" panose="020B0604020202020204" pitchFamily="34" charset="0"/>
                <a:cs typeface="Arial" panose="020B0604020202020204" pitchFamily="34" charset="0"/>
              </a:rPr>
              <a:t>Contrary to our initial null hypothesis, Torque was the leading cause of machine failure according to our models</a:t>
            </a:r>
          </a:p>
          <a:p>
            <a:r>
              <a:rPr lang="en-US" sz="1200" dirty="0">
                <a:latin typeface="Arial" panose="020B0604020202020204" pitchFamily="34" charset="0"/>
                <a:cs typeface="Arial" panose="020B0604020202020204" pitchFamily="34" charset="0"/>
              </a:rPr>
              <a:t>Conducting an analysis on Oversampling vs </a:t>
            </a:r>
            <a:r>
              <a:rPr lang="en-US" sz="1200" dirty="0" err="1">
                <a:latin typeface="Arial" panose="020B0604020202020204" pitchFamily="34" charset="0"/>
                <a:cs typeface="Arial" panose="020B0604020202020204" pitchFamily="34" charset="0"/>
              </a:rPr>
              <a:t>Undersampling</a:t>
            </a:r>
            <a:r>
              <a:rPr lang="en-US" sz="1200" dirty="0">
                <a:latin typeface="Arial" panose="020B0604020202020204" pitchFamily="34" charset="0"/>
                <a:cs typeface="Arial" panose="020B0604020202020204" pitchFamily="34" charset="0"/>
              </a:rPr>
              <a:t> would help determine how good each model truly is, because…</a:t>
            </a:r>
          </a:p>
          <a:p>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…developing an algorithm that only states “No Failure” will be accurate 96.5% of the time and performs better than any of our models or ChatGPT! </a:t>
            </a:r>
            <a:r>
              <a:rPr lang="en-US" sz="1200" dirty="0">
                <a:latin typeface="Arial" panose="020B0604020202020204" pitchFamily="34" charset="0"/>
                <a:cs typeface="Arial" panose="020B0604020202020204" pitchFamily="34" charset="0"/>
              </a:rPr>
              <a:t>So instead of all this we could have written the below code and saved the environment from all these machine learning processes…</a:t>
            </a:r>
          </a:p>
          <a:p>
            <a:pPr marL="0" indent="0">
              <a:buNone/>
            </a:pPr>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def </a:t>
            </a:r>
            <a:r>
              <a:rPr kumimoji="0" lang="en-US" sz="12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predict_failure</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df</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a:t>
            </a:r>
          </a:p>
          <a:p>
            <a:pPr marL="0" indent="0">
              <a:buNone/>
            </a:pPr>
            <a:r>
              <a:rPr lang="en-US" sz="1200" dirty="0">
                <a:solidFill>
                  <a:schemeClr val="bg1"/>
                </a:solidFill>
                <a:latin typeface="Arial" panose="020B0604020202020204" pitchFamily="34" charset="0"/>
                <a:cs typeface="Arial" panose="020B0604020202020204" pitchFamily="34" charset="0"/>
              </a:rPr>
              <a:t>	       </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return </a:t>
            </a:r>
            <a:r>
              <a:rPr kumimoji="0" lang="en-US" sz="1200" b="0" i="0" u="none" strike="noStrike" kern="1200" cap="none" spc="0" normalizeH="0" baseline="0" noProof="0" dirty="0">
                <a:ln>
                  <a:noFill/>
                </a:ln>
                <a:solidFill>
                  <a:srgbClr val="92D050"/>
                </a:solidFill>
                <a:effectLst/>
                <a:uLnTx/>
                <a:uFillTx/>
                <a:latin typeface="Arial" panose="020B0604020202020204" pitchFamily="34" charset="0"/>
                <a:ea typeface="+mn-ea"/>
                <a:cs typeface="Arial" panose="020B0604020202020204" pitchFamily="34" charset="0"/>
              </a:rPr>
              <a:t>False</a:t>
            </a:r>
          </a:p>
        </p:txBody>
      </p:sp>
    </p:spTree>
    <p:extLst>
      <p:ext uri="{BB962C8B-B14F-4D97-AF65-F5344CB8AC3E}">
        <p14:creationId xmlns:p14="http://schemas.microsoft.com/office/powerpoint/2010/main" val="1245388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0"/>
        <p:cNvGrpSpPr/>
        <p:nvPr/>
      </p:nvGrpSpPr>
      <p:grpSpPr>
        <a:xfrm>
          <a:off x="0" y="0"/>
          <a:ext cx="0" cy="0"/>
          <a:chOff x="0" y="0"/>
          <a:chExt cx="0" cy="0"/>
        </a:xfrm>
      </p:grpSpPr>
      <p:sp useBgFill="1">
        <p:nvSpPr>
          <p:cNvPr id="248" name="Rectangle 24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Google Shape;241;p24"/>
          <p:cNvSpPr txBox="1">
            <a:spLocks noGrp="1"/>
          </p:cNvSpPr>
          <p:nvPr>
            <p:ph type="title"/>
          </p:nvPr>
        </p:nvSpPr>
        <p:spPr>
          <a:xfrm>
            <a:off x="480060" y="244026"/>
            <a:ext cx="3276451" cy="1467631"/>
          </a:xfrm>
          <a:prstGeom prst="rect">
            <a:avLst/>
          </a:prstGeom>
        </p:spPr>
        <p:txBody>
          <a:bodyPr spcFirstLastPara="1" vert="horz" lIns="91440" tIns="45720" rIns="91440" bIns="45720" rtlCol="0" anchor="b" anchorCtr="0">
            <a:normAutofit/>
          </a:bodyPr>
          <a:lstStyle/>
          <a:p>
            <a:pPr marL="0" lvl="0" indent="0" algn="l" defTabSz="914400">
              <a:spcBef>
                <a:spcPct val="0"/>
              </a:spcBef>
              <a:spcAft>
                <a:spcPts val="0"/>
              </a:spcAft>
            </a:pPr>
            <a:r>
              <a:rPr lang="en-US" sz="4100">
                <a:solidFill>
                  <a:schemeClr val="tx1"/>
                </a:solidFill>
              </a:rPr>
              <a:t>Fin</a:t>
            </a:r>
          </a:p>
        </p:txBody>
      </p:sp>
      <p:sp>
        <p:nvSpPr>
          <p:cNvPr id="25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1940245"/>
            <a:ext cx="2606040" cy="13716"/>
          </a:xfrm>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690" y="5728"/>
                  <a:pt x="2605650" y="7624"/>
                  <a:pt x="2606040" y="13716"/>
                </a:cubicBezTo>
                <a:cubicBezTo>
                  <a:pt x="2256758" y="26838"/>
                  <a:pt x="2173673" y="-17450"/>
                  <a:pt x="1902409" y="13716"/>
                </a:cubicBezTo>
                <a:cubicBezTo>
                  <a:pt x="1631145" y="44882"/>
                  <a:pt x="1461378" y="894"/>
                  <a:pt x="1276960" y="13716"/>
                </a:cubicBezTo>
                <a:cubicBezTo>
                  <a:pt x="1092542" y="26538"/>
                  <a:pt x="890442" y="8641"/>
                  <a:pt x="677570" y="13716"/>
                </a:cubicBezTo>
                <a:cubicBezTo>
                  <a:pt x="464698" y="18792"/>
                  <a:pt x="187648" y="31265"/>
                  <a:pt x="0" y="13716"/>
                </a:cubicBezTo>
                <a:cubicBezTo>
                  <a:pt x="-302" y="10335"/>
                  <a:pt x="417" y="4724"/>
                  <a:pt x="0" y="0"/>
                </a:cubicBezTo>
                <a:close/>
              </a:path>
              <a:path w="2606040" h="13716"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6569" y="5071"/>
                  <a:pt x="2606315" y="7437"/>
                  <a:pt x="2606040" y="13716"/>
                </a:cubicBezTo>
                <a:cubicBezTo>
                  <a:pt x="2393024" y="-2332"/>
                  <a:pt x="2191161" y="34687"/>
                  <a:pt x="1980590" y="13716"/>
                </a:cubicBezTo>
                <a:cubicBezTo>
                  <a:pt x="1770019" y="-7255"/>
                  <a:pt x="1476440" y="31542"/>
                  <a:pt x="1276960" y="13716"/>
                </a:cubicBezTo>
                <a:cubicBezTo>
                  <a:pt x="1077480" y="-4110"/>
                  <a:pt x="880988" y="37553"/>
                  <a:pt x="651510" y="13716"/>
                </a:cubicBezTo>
                <a:cubicBezTo>
                  <a:pt x="422032" y="-10121"/>
                  <a:pt x="130744" y="-6519"/>
                  <a:pt x="0" y="13716"/>
                </a:cubicBezTo>
                <a:cubicBezTo>
                  <a:pt x="198" y="8947"/>
                  <a:pt x="304" y="520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Google Shape;242;p24"/>
          <p:cNvSpPr txBox="1">
            <a:spLocks noGrp="1"/>
          </p:cNvSpPr>
          <p:nvPr>
            <p:ph type="body" idx="1"/>
          </p:nvPr>
        </p:nvSpPr>
        <p:spPr>
          <a:xfrm>
            <a:off x="480060" y="2154674"/>
            <a:ext cx="3182691" cy="2490501"/>
          </a:xfrm>
          <a:prstGeom prst="rect">
            <a:avLst/>
          </a:prstGeom>
        </p:spPr>
        <p:txBody>
          <a:bodyPr spcFirstLastPara="1" vert="horz" lIns="91440" tIns="45720" rIns="91440" bIns="45720" rtlCol="0" anchorCtr="0">
            <a:normAutofit/>
          </a:bodyPr>
          <a:lstStyle/>
          <a:p>
            <a:pPr marL="0" lvl="0" indent="0" algn="l" defTabSz="914400">
              <a:spcBef>
                <a:spcPts val="0"/>
              </a:spcBef>
              <a:spcAft>
                <a:spcPts val="600"/>
              </a:spcAft>
              <a:buNone/>
            </a:pPr>
            <a:r>
              <a:rPr lang="en-US" sz="1700" dirty="0"/>
              <a:t>Reach out to Group 3 with any machine maintenance needs…</a:t>
            </a:r>
          </a:p>
          <a:p>
            <a:pPr marL="0" lvl="0" indent="0" algn="l" defTabSz="914400">
              <a:spcBef>
                <a:spcPts val="0"/>
              </a:spcBef>
              <a:spcAft>
                <a:spcPts val="600"/>
              </a:spcAft>
              <a:buNone/>
            </a:pPr>
            <a:r>
              <a:rPr lang="en-US" sz="1700" dirty="0"/>
              <a:t>Thank you!!</a:t>
            </a:r>
          </a:p>
        </p:txBody>
      </p:sp>
      <p:pic>
        <p:nvPicPr>
          <p:cNvPr id="244" name="Picture 243" descr="CNC lathe processing">
            <a:extLst>
              <a:ext uri="{FF2B5EF4-FFF2-40B4-BE49-F238E27FC236}">
                <a16:creationId xmlns:a16="http://schemas.microsoft.com/office/drawing/2014/main" id="{DBC0278C-3B74-F789-DD8A-CE485BB85436}"/>
              </a:ext>
            </a:extLst>
          </p:cNvPr>
          <p:cNvPicPr>
            <a:picLocks noChangeAspect="1"/>
          </p:cNvPicPr>
          <p:nvPr/>
        </p:nvPicPr>
        <p:blipFill rotWithShape="1">
          <a:blip r:embed="rId3"/>
          <a:srcRect l="33048"/>
          <a:stretch/>
        </p:blipFill>
        <p:spPr>
          <a:xfrm>
            <a:off x="3983776" y="10"/>
            <a:ext cx="5159081" cy="51434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56060" y="463888"/>
            <a:ext cx="7429499" cy="54864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latin typeface="Arial" panose="020B0604020202020204" pitchFamily="34" charset="0"/>
                <a:cs typeface="Arial" panose="020B0604020202020204" pitchFamily="34" charset="0"/>
              </a:rPr>
              <a:t>Executive Summary</a:t>
            </a:r>
            <a:endParaRPr sz="2400" dirty="0">
              <a:latin typeface="Arial" panose="020B0604020202020204" pitchFamily="34" charset="0"/>
              <a:cs typeface="Arial" panose="020B0604020202020204" pitchFamily="34" charset="0"/>
            </a:endParaRPr>
          </a:p>
        </p:txBody>
      </p:sp>
      <p:sp>
        <p:nvSpPr>
          <p:cNvPr id="135" name="Google Shape;135;p14"/>
          <p:cNvSpPr txBox="1">
            <a:spLocks noGrp="1"/>
          </p:cNvSpPr>
          <p:nvPr>
            <p:ph idx="1"/>
          </p:nvPr>
        </p:nvSpPr>
        <p:spPr>
          <a:xfrm>
            <a:off x="2499799" y="1209600"/>
            <a:ext cx="5785760" cy="766333"/>
          </a:xfrm>
          <a:prstGeom prst="rect">
            <a:avLst/>
          </a:prstGeom>
        </p:spPr>
        <p:txBody>
          <a:bodyPr spcFirstLastPara="1" vert="horz" wrap="square" lIns="91425" tIns="91425" rIns="91425" bIns="91425" rtlCol="0" anchor="t" anchorCtr="0">
            <a:spAutoFit/>
          </a:bodyPr>
          <a:lstStyle/>
          <a:p>
            <a:pPr marL="0" indent="0">
              <a:lnSpc>
                <a:spcPct val="120000"/>
              </a:lnSpc>
              <a:spcBef>
                <a:spcPts val="0"/>
              </a:spcBef>
              <a:buSzPct val="125000"/>
              <a:buNone/>
            </a:pPr>
            <a:r>
              <a:rPr lang="en-US" sz="1050" dirty="0">
                <a:latin typeface="Arial"/>
                <a:cs typeface="Arial"/>
                <a:sym typeface="Arial"/>
              </a:rPr>
              <a:t>Group 3 analyzed a synthetic dataset for detecting patterns regarding certain machine failures. Six features and two targets were provided – one target was a binary for failure/no failure, while another was a multivariate variable that included six failure types</a:t>
            </a:r>
          </a:p>
        </p:txBody>
      </p:sp>
      <p:sp>
        <p:nvSpPr>
          <p:cNvPr id="2" name="Arrow: Pentagon 1">
            <a:extLst>
              <a:ext uri="{FF2B5EF4-FFF2-40B4-BE49-F238E27FC236}">
                <a16:creationId xmlns:a16="http://schemas.microsoft.com/office/drawing/2014/main" id="{839BEBDA-61CD-BC70-2AF0-B1EA8C086A1B}"/>
              </a:ext>
            </a:extLst>
          </p:cNvPr>
          <p:cNvSpPr/>
          <p:nvPr/>
        </p:nvSpPr>
        <p:spPr>
          <a:xfrm>
            <a:off x="856060" y="1301697"/>
            <a:ext cx="1565664" cy="599465"/>
          </a:xfrm>
          <a:prstGeom prst="homePlate">
            <a:avLst/>
          </a:prstGeom>
          <a:solidFill>
            <a:srgbClr val="1C7C8C"/>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Overview</a:t>
            </a:r>
          </a:p>
        </p:txBody>
      </p:sp>
      <p:sp>
        <p:nvSpPr>
          <p:cNvPr id="3" name="Arrow: Pentagon 2">
            <a:extLst>
              <a:ext uri="{FF2B5EF4-FFF2-40B4-BE49-F238E27FC236}">
                <a16:creationId xmlns:a16="http://schemas.microsoft.com/office/drawing/2014/main" id="{4F91A1E7-1649-681F-3E7C-6157AE0835BC}"/>
              </a:ext>
            </a:extLst>
          </p:cNvPr>
          <p:cNvSpPr/>
          <p:nvPr/>
        </p:nvSpPr>
        <p:spPr>
          <a:xfrm>
            <a:off x="856060" y="2108691"/>
            <a:ext cx="1565664" cy="599465"/>
          </a:xfrm>
          <a:prstGeom prst="homePlate">
            <a:avLst/>
          </a:prstGeom>
          <a:solidFill>
            <a:srgbClr val="1C7C8C"/>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Risks</a:t>
            </a:r>
          </a:p>
        </p:txBody>
      </p:sp>
      <p:sp>
        <p:nvSpPr>
          <p:cNvPr id="4" name="Arrow: Pentagon 3">
            <a:extLst>
              <a:ext uri="{FF2B5EF4-FFF2-40B4-BE49-F238E27FC236}">
                <a16:creationId xmlns:a16="http://schemas.microsoft.com/office/drawing/2014/main" id="{9A7BFB4D-A75C-2FFC-D384-D5EA612CCC9E}"/>
              </a:ext>
            </a:extLst>
          </p:cNvPr>
          <p:cNvSpPr/>
          <p:nvPr/>
        </p:nvSpPr>
        <p:spPr>
          <a:xfrm>
            <a:off x="856060" y="2915685"/>
            <a:ext cx="1565664" cy="599465"/>
          </a:xfrm>
          <a:prstGeom prst="homePlate">
            <a:avLst/>
          </a:prstGeom>
          <a:solidFill>
            <a:srgbClr val="1C7C8C"/>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Null Hypothesis</a:t>
            </a:r>
          </a:p>
        </p:txBody>
      </p:sp>
      <p:sp>
        <p:nvSpPr>
          <p:cNvPr id="5" name="Arrow: Pentagon 4">
            <a:extLst>
              <a:ext uri="{FF2B5EF4-FFF2-40B4-BE49-F238E27FC236}">
                <a16:creationId xmlns:a16="http://schemas.microsoft.com/office/drawing/2014/main" id="{4ABAA87B-8DAE-8458-F44B-EA4512E46B17}"/>
              </a:ext>
            </a:extLst>
          </p:cNvPr>
          <p:cNvSpPr/>
          <p:nvPr/>
        </p:nvSpPr>
        <p:spPr>
          <a:xfrm>
            <a:off x="856060" y="3722680"/>
            <a:ext cx="1565664" cy="599465"/>
          </a:xfrm>
          <a:prstGeom prst="homePlate">
            <a:avLst/>
          </a:prstGeom>
          <a:solidFill>
            <a:srgbClr val="1C7C8C"/>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Approach</a:t>
            </a:r>
          </a:p>
        </p:txBody>
      </p:sp>
      <p:sp>
        <p:nvSpPr>
          <p:cNvPr id="6" name="Google Shape;135;p14">
            <a:extLst>
              <a:ext uri="{FF2B5EF4-FFF2-40B4-BE49-F238E27FC236}">
                <a16:creationId xmlns:a16="http://schemas.microsoft.com/office/drawing/2014/main" id="{12ABE27A-ED88-4CD2-1071-661BF26FE5EA}"/>
              </a:ext>
            </a:extLst>
          </p:cNvPr>
          <p:cNvSpPr txBox="1">
            <a:spLocks/>
          </p:cNvSpPr>
          <p:nvPr/>
        </p:nvSpPr>
        <p:spPr>
          <a:xfrm>
            <a:off x="2499799" y="2019482"/>
            <a:ext cx="5785760" cy="766333"/>
          </a:xfrm>
          <a:prstGeom prst="rect">
            <a:avLst/>
          </a:prstGeom>
        </p:spPr>
        <p:txBody>
          <a:bodyPr spcFirstLastPara="1" vert="horz" wrap="square" lIns="91425" tIns="91425" rIns="91425" bIns="91425" rtlCol="0" anchor="t" anchorCtr="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lvl="0" indent="0" algn="l" rtl="0">
              <a:spcBef>
                <a:spcPts val="0"/>
              </a:spcBef>
              <a:spcAft>
                <a:spcPts val="0"/>
              </a:spcAft>
              <a:buNone/>
            </a:pPr>
            <a:r>
              <a:rPr lang="en-US" sz="1050" dirty="0">
                <a:latin typeface="Arial"/>
                <a:ea typeface="Arial"/>
                <a:cs typeface="Arial"/>
                <a:sym typeface="Arial"/>
              </a:rPr>
              <a:t>One concern about the dataset was that ~97% of the Failure Types were “No Failure”, indicating a very imbalanced dataset; The team addressed this by comparing the accuracy scores from the as-is data versus oversampled and </a:t>
            </a:r>
            <a:r>
              <a:rPr lang="en-US" sz="1050" dirty="0" err="1">
                <a:latin typeface="Arial"/>
                <a:ea typeface="Arial"/>
                <a:cs typeface="Arial"/>
                <a:sym typeface="Arial"/>
              </a:rPr>
              <a:t>undersampled</a:t>
            </a:r>
            <a:r>
              <a:rPr lang="en-US" sz="1050" dirty="0">
                <a:latin typeface="Arial"/>
                <a:ea typeface="Arial"/>
                <a:cs typeface="Arial"/>
                <a:sym typeface="Arial"/>
              </a:rPr>
              <a:t> versions</a:t>
            </a:r>
          </a:p>
        </p:txBody>
      </p:sp>
      <p:sp>
        <p:nvSpPr>
          <p:cNvPr id="7" name="Google Shape;135;p14">
            <a:extLst>
              <a:ext uri="{FF2B5EF4-FFF2-40B4-BE49-F238E27FC236}">
                <a16:creationId xmlns:a16="http://schemas.microsoft.com/office/drawing/2014/main" id="{4608F97E-10CA-6119-FE73-5603F0C6554A}"/>
              </a:ext>
            </a:extLst>
          </p:cNvPr>
          <p:cNvSpPr txBox="1">
            <a:spLocks/>
          </p:cNvSpPr>
          <p:nvPr/>
        </p:nvSpPr>
        <p:spPr>
          <a:xfrm>
            <a:off x="2499799" y="2829364"/>
            <a:ext cx="5785760" cy="766333"/>
          </a:xfrm>
          <a:prstGeom prst="rect">
            <a:avLst/>
          </a:prstGeom>
        </p:spPr>
        <p:txBody>
          <a:bodyPr spcFirstLastPara="1" vert="horz" wrap="square" lIns="91425" tIns="91425" rIns="91425" bIns="91425" rtlCol="0" anchor="t" anchorCtr="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lvl="0" indent="0" algn="l" rtl="0">
              <a:spcBef>
                <a:spcPts val="0"/>
              </a:spcBef>
              <a:spcAft>
                <a:spcPts val="0"/>
              </a:spcAft>
              <a:buNone/>
            </a:pPr>
            <a:r>
              <a:rPr lang="en-US" sz="1050" dirty="0">
                <a:latin typeface="Arial"/>
                <a:ea typeface="Arial"/>
                <a:cs typeface="Arial"/>
                <a:sym typeface="Arial"/>
              </a:rPr>
              <a:t>The team’s initial hypothesis was that the feature “Tool Wear” would have the biggest impact on likelihood of machine failure, but that there would be particular features that would contribute more regularly to each of the six different failure types</a:t>
            </a:r>
          </a:p>
        </p:txBody>
      </p:sp>
      <p:sp>
        <p:nvSpPr>
          <p:cNvPr id="8" name="Google Shape;135;p14">
            <a:extLst>
              <a:ext uri="{FF2B5EF4-FFF2-40B4-BE49-F238E27FC236}">
                <a16:creationId xmlns:a16="http://schemas.microsoft.com/office/drawing/2014/main" id="{5ED3E8E1-876B-F64C-3210-7D9FA1F014E5}"/>
              </a:ext>
            </a:extLst>
          </p:cNvPr>
          <p:cNvSpPr txBox="1">
            <a:spLocks/>
          </p:cNvSpPr>
          <p:nvPr/>
        </p:nvSpPr>
        <p:spPr>
          <a:xfrm>
            <a:off x="2499799" y="3639245"/>
            <a:ext cx="5785760" cy="766333"/>
          </a:xfrm>
          <a:prstGeom prst="rect">
            <a:avLst/>
          </a:prstGeom>
        </p:spPr>
        <p:txBody>
          <a:bodyPr spcFirstLastPara="1" vert="horz" wrap="square" lIns="91425" tIns="91425" rIns="91425" bIns="91425" rtlCol="0" anchor="t" anchorCtr="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295275" lvl="0" indent="-295275" algn="l" rtl="0">
              <a:spcBef>
                <a:spcPts val="0"/>
              </a:spcBef>
              <a:spcAft>
                <a:spcPts val="0"/>
              </a:spcAft>
              <a:buSzPts val="1050"/>
              <a:buFont typeface="Arial"/>
              <a:buAutoNum type="arabicPeriod"/>
            </a:pPr>
            <a:r>
              <a:rPr lang="en-US" sz="1050" dirty="0">
                <a:latin typeface="Arial"/>
                <a:ea typeface="Arial"/>
                <a:cs typeface="Arial"/>
                <a:sym typeface="Arial"/>
              </a:rPr>
              <a:t>Data Overview</a:t>
            </a:r>
          </a:p>
          <a:p>
            <a:pPr marL="295275" lvl="0" indent="-295275" algn="l" rtl="0">
              <a:spcBef>
                <a:spcPts val="0"/>
              </a:spcBef>
              <a:spcAft>
                <a:spcPts val="0"/>
              </a:spcAft>
              <a:buSzPts val="1050"/>
              <a:buFont typeface="Arial"/>
              <a:buAutoNum type="arabicPeriod"/>
            </a:pPr>
            <a:r>
              <a:rPr lang="en-US" sz="1050" dirty="0">
                <a:latin typeface="Arial"/>
                <a:ea typeface="Arial"/>
                <a:cs typeface="Arial"/>
                <a:sym typeface="Arial"/>
              </a:rPr>
              <a:t>Analyses</a:t>
            </a:r>
          </a:p>
          <a:p>
            <a:pPr marL="295275" lvl="0" indent="-295275" algn="l" rtl="0">
              <a:spcBef>
                <a:spcPts val="0"/>
              </a:spcBef>
              <a:spcAft>
                <a:spcPts val="0"/>
              </a:spcAft>
              <a:buSzPts val="1050"/>
              <a:buFont typeface="Arial"/>
              <a:buAutoNum type="arabicPeriod"/>
            </a:pPr>
            <a:r>
              <a:rPr lang="en-US" sz="1050" dirty="0">
                <a:latin typeface="Arial"/>
                <a:ea typeface="Arial"/>
                <a:cs typeface="Arial"/>
                <a:sym typeface="Arial"/>
              </a:rPr>
              <a:t>Conclusions &amp; Next Steps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1) Data Overview</a:t>
            </a:r>
            <a:endParaRPr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CB9CE8C5-465B-8D45-66E7-64C54F355392}"/>
              </a:ext>
            </a:extLst>
          </p:cNvPr>
          <p:cNvSpPr>
            <a:spLocks noGrp="1"/>
          </p:cNvSpPr>
          <p:nvPr>
            <p:ph type="body" idx="1"/>
          </p:nvPr>
        </p:nvSpPr>
        <p:spPr>
          <a:xfrm>
            <a:off x="4798221" y="464345"/>
            <a:ext cx="3487337" cy="550855"/>
          </a:xfrm>
        </p:spPr>
        <p:txBody>
          <a:bodyPr anchor="ctr">
            <a:normAutofit/>
          </a:bodyPr>
          <a:lstStyle/>
          <a:p>
            <a:pPr algn="r"/>
            <a:r>
              <a:rPr lang="en-US" sz="1200" i="1" cap="none" dirty="0">
                <a:solidFill>
                  <a:srgbClr val="1C7C8C"/>
                </a:solidFill>
                <a:latin typeface="Arial" panose="020B0604020202020204" pitchFamily="34" charset="0"/>
                <a:cs typeface="Arial" panose="020B0604020202020204" pitchFamily="34" charset="0"/>
              </a:rPr>
              <a:t>Synthetic Data</a:t>
            </a:r>
          </a:p>
          <a:p>
            <a:pPr algn="r"/>
            <a:r>
              <a:rPr lang="en-US" sz="1200" i="1" cap="none" dirty="0">
                <a:solidFill>
                  <a:srgbClr val="1C7C8C"/>
                </a:solidFill>
                <a:latin typeface="Arial" panose="020B0604020202020204" pitchFamily="34" charset="0"/>
                <a:cs typeface="Arial" panose="020B0604020202020204" pitchFamily="34" charset="0"/>
              </a:rPr>
              <a:t>10,000 rows x 10 columns</a:t>
            </a:r>
          </a:p>
        </p:txBody>
      </p:sp>
      <p:sp>
        <p:nvSpPr>
          <p:cNvPr id="2" name="Content Placeholder 1">
            <a:extLst>
              <a:ext uri="{FF2B5EF4-FFF2-40B4-BE49-F238E27FC236}">
                <a16:creationId xmlns:a16="http://schemas.microsoft.com/office/drawing/2014/main" id="{949E994C-20F4-91A0-4A10-C9B03AD340DC}"/>
              </a:ext>
            </a:extLst>
          </p:cNvPr>
          <p:cNvSpPr>
            <a:spLocks noGrp="1"/>
          </p:cNvSpPr>
          <p:nvPr>
            <p:ph sz="half" idx="2"/>
          </p:nvPr>
        </p:nvSpPr>
        <p:spPr>
          <a:xfrm>
            <a:off x="4626765" y="1500615"/>
            <a:ext cx="3658793" cy="915988"/>
          </a:xfrm>
        </p:spPr>
        <p:txBody>
          <a:bodyPr>
            <a:normAutofit/>
          </a:bodyPr>
          <a:lstStyle/>
          <a:p>
            <a:pPr marL="174625" lvl="1"/>
            <a:r>
              <a:rPr lang="en-US" sz="1100" dirty="0">
                <a:latin typeface="Arial" panose="020B0604020202020204" pitchFamily="34" charset="0"/>
                <a:cs typeface="Arial" panose="020B0604020202020204" pitchFamily="34" charset="0"/>
              </a:rPr>
              <a:t>UID: </a:t>
            </a:r>
            <a:r>
              <a:rPr lang="en-US" sz="900" dirty="0">
                <a:latin typeface="Arial" panose="020B0604020202020204" pitchFamily="34" charset="0"/>
                <a:cs typeface="Arial" panose="020B0604020202020204" pitchFamily="34" charset="0"/>
              </a:rPr>
              <a:t>Unique identifier ranging from 1 to 10,000</a:t>
            </a:r>
          </a:p>
          <a:p>
            <a:pPr marL="174625" lvl="1"/>
            <a:r>
              <a:rPr lang="en-US" sz="1100" dirty="0" err="1">
                <a:latin typeface="Arial" panose="020B0604020202020204" pitchFamily="34" charset="0"/>
                <a:cs typeface="Arial" panose="020B0604020202020204" pitchFamily="34" charset="0"/>
              </a:rPr>
              <a:t>ProductID</a:t>
            </a:r>
            <a:r>
              <a:rPr lang="en-US" sz="1100" dirty="0">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rPr>
              <a:t>Consisting of a letter L, M, or H for Low (50% of all products), Medium (30%), or High (20%) as product quality variants and a variant-specific serial number</a:t>
            </a: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quarter" idx="4"/>
          </p:nvPr>
        </p:nvSpPr>
        <p:spPr>
          <a:xfrm>
            <a:off x="856058" y="1500615"/>
            <a:ext cx="3656408" cy="2992185"/>
          </a:xfrm>
        </p:spPr>
        <p:txBody>
          <a:bodyPr>
            <a:noAutofit/>
          </a:bodyPr>
          <a:lstStyle/>
          <a:p>
            <a:pPr marL="174625" lvl="1"/>
            <a:r>
              <a:rPr lang="en-US" sz="1100" dirty="0">
                <a:latin typeface="Arial" panose="020B0604020202020204" pitchFamily="34" charset="0"/>
                <a:cs typeface="Arial" panose="020B0604020202020204" pitchFamily="34" charset="0"/>
              </a:rPr>
              <a:t>Type: </a:t>
            </a:r>
            <a:r>
              <a:rPr lang="en-US" sz="900" dirty="0">
                <a:latin typeface="Arial" panose="020B0604020202020204" pitchFamily="34" charset="0"/>
                <a:cs typeface="Arial" panose="020B0604020202020204" pitchFamily="34" charset="0"/>
              </a:rPr>
              <a:t>Consisting of a letter L, M, or H for Low, Medium, or High</a:t>
            </a:r>
            <a:endParaRPr lang="en-US" sz="1100" dirty="0">
              <a:latin typeface="Arial" panose="020B0604020202020204" pitchFamily="34" charset="0"/>
              <a:cs typeface="Arial" panose="020B0604020202020204" pitchFamily="34" charset="0"/>
            </a:endParaRPr>
          </a:p>
          <a:p>
            <a:pPr marL="174625" lvl="1"/>
            <a:r>
              <a:rPr lang="en-US" sz="1100" dirty="0">
                <a:latin typeface="Arial" panose="020B0604020202020204" pitchFamily="34" charset="0"/>
                <a:cs typeface="Arial" panose="020B0604020202020204" pitchFamily="34" charset="0"/>
              </a:rPr>
              <a:t>Air temperature [K]: </a:t>
            </a:r>
            <a:r>
              <a:rPr lang="en-US" sz="900" dirty="0">
                <a:latin typeface="Arial" panose="020B0604020202020204" pitchFamily="34" charset="0"/>
                <a:cs typeface="Arial" panose="020B0604020202020204" pitchFamily="34" charset="0"/>
              </a:rPr>
              <a:t>Generated using a random walk process later normalized to a standard deviation of 2 K around 300 K</a:t>
            </a:r>
          </a:p>
          <a:p>
            <a:pPr marL="174625" marR="0" lvl="1"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Process temperature [K]: </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Generated using a random walk process normalized to a standard deviation of 1 K, added to the air temperature plus 10 K</a:t>
            </a:r>
          </a:p>
          <a:p>
            <a:pPr marL="174625" marR="0" lvl="1"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Rotational speed [rpm]: </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Calculated from power of 2860 W, overlaid with a normally distributed noise</a:t>
            </a:r>
          </a:p>
          <a:p>
            <a:pPr marL="174625" marR="0" lvl="1"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Torque [Nm]: </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Torque values are normally distributed around 40 Nm with an </a:t>
            </a:r>
            <a:r>
              <a:rPr kumimoji="0" lang="en-US" sz="900" b="0" i="0" u="none" strike="noStrike" kern="1200" cap="none" spc="0" normalizeH="0" baseline="0" noProof="0" dirty="0" err="1">
                <a:ln>
                  <a:noFill/>
                </a:ln>
                <a:effectLst/>
                <a:uLnTx/>
                <a:uFillTx/>
                <a:latin typeface="Arial" panose="020B0604020202020204" pitchFamily="34" charset="0"/>
                <a:ea typeface="+mn-ea"/>
                <a:cs typeface="Arial" panose="020B0604020202020204" pitchFamily="34" charset="0"/>
              </a:rPr>
              <a:t>Ïƒ</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 10 Nm and no negative values</a:t>
            </a:r>
          </a:p>
          <a:p>
            <a:pPr marL="174625" marR="0" lvl="1"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Tool wear [min]: </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The quality variants H/M/L add 5/3/2 minutes of tool wear to the used tool in the process and a 'machine failure' label that indicates whether the machine has failed in this particular data point for any of the indicated failure modes</a:t>
            </a:r>
          </a:p>
        </p:txBody>
      </p:sp>
      <p:cxnSp>
        <p:nvCxnSpPr>
          <p:cNvPr id="7" name="Straight Connector 6">
            <a:extLst>
              <a:ext uri="{FF2B5EF4-FFF2-40B4-BE49-F238E27FC236}">
                <a16:creationId xmlns:a16="http://schemas.microsoft.com/office/drawing/2014/main" id="{3AB354D3-8D60-F9E9-1049-F2B134AD212C}"/>
              </a:ext>
            </a:extLst>
          </p:cNvPr>
          <p:cNvCxnSpPr>
            <a:cxnSpLocks/>
            <a:endCxn id="4" idx="1"/>
          </p:cNvCxnSpPr>
          <p:nvPr/>
        </p:nvCxnSpPr>
        <p:spPr>
          <a:xfrm flipV="1">
            <a:off x="856058" y="1345508"/>
            <a:ext cx="1403825"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8" name="Text Placeholder 4">
            <a:extLst>
              <a:ext uri="{FF2B5EF4-FFF2-40B4-BE49-F238E27FC236}">
                <a16:creationId xmlns:a16="http://schemas.microsoft.com/office/drawing/2014/main" id="{B00E47A1-3996-F43B-EE32-DEA3DA000AB4}"/>
              </a:ext>
            </a:extLst>
          </p:cNvPr>
          <p:cNvSpPr txBox="1">
            <a:spLocks/>
          </p:cNvSpPr>
          <p:nvPr/>
        </p:nvSpPr>
        <p:spPr>
          <a:xfrm>
            <a:off x="5764107" y="4781972"/>
            <a:ext cx="2521451" cy="261683"/>
          </a:xfrm>
          <a:prstGeom prst="rect">
            <a:avLst/>
          </a:prstGeom>
        </p:spPr>
        <p:txBody>
          <a:bodyPr vert="horz" lIns="91440" tIns="45720" rIns="91440" bIns="45720" rtlCol="0" anchor="ctr">
            <a:noAutofit/>
          </a:bodyPr>
          <a:lstStyle>
            <a:lvl1pPr marL="0" indent="0" algn="l" defTabSz="685800" rtl="0" eaLnBrk="1" latinLnBrk="0" hangingPunct="1">
              <a:lnSpc>
                <a:spcPct val="90000"/>
              </a:lnSpc>
              <a:spcBef>
                <a:spcPts val="750"/>
              </a:spcBef>
              <a:buSzPct val="125000"/>
              <a:buFont typeface="Arial" panose="020B0604020202020204" pitchFamily="34" charset="0"/>
              <a:buNone/>
              <a:defRPr sz="1800" b="0" kern="1200" cap="all" baseline="0">
                <a:solidFill>
                  <a:schemeClr val="tx1"/>
                </a:solidFill>
                <a:latin typeface="+mn-lt"/>
                <a:ea typeface="+mn-ea"/>
                <a:cs typeface="+mn-cs"/>
              </a:defRPr>
            </a:lvl1pPr>
            <a:lvl2pPr marL="342900" indent="0" algn="l" defTabSz="685800" rtl="0" eaLnBrk="1" latinLnBrk="0" hangingPunct="1">
              <a:lnSpc>
                <a:spcPct val="120000"/>
              </a:lnSpc>
              <a:spcBef>
                <a:spcPts val="375"/>
              </a:spcBef>
              <a:buSzPct val="125000"/>
              <a:buFont typeface="Arial" panose="020B0604020202020204" pitchFamily="34" charset="0"/>
              <a:buNone/>
              <a:defRPr sz="1500" b="1" kern="1200">
                <a:solidFill>
                  <a:schemeClr val="tx1"/>
                </a:solidFill>
                <a:latin typeface="+mn-lt"/>
                <a:ea typeface="+mn-ea"/>
                <a:cs typeface="+mn-cs"/>
              </a:defRPr>
            </a:lvl2pPr>
            <a:lvl3pPr marL="685800" indent="0" algn="l" defTabSz="685800" rtl="0" eaLnBrk="1" latinLnBrk="0" hangingPunct="1">
              <a:lnSpc>
                <a:spcPct val="120000"/>
              </a:lnSpc>
              <a:spcBef>
                <a:spcPts val="375"/>
              </a:spcBef>
              <a:buSzPct val="125000"/>
              <a:buFont typeface="Arial" panose="020B0604020202020204" pitchFamily="34" charset="0"/>
              <a:buNone/>
              <a:defRPr sz="1350" b="1" kern="1200">
                <a:solidFill>
                  <a:schemeClr val="tx1"/>
                </a:solidFill>
                <a:latin typeface="+mn-lt"/>
                <a:ea typeface="+mn-ea"/>
                <a:cs typeface="+mn-cs"/>
              </a:defRPr>
            </a:lvl3pPr>
            <a:lvl4pPr marL="10287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4pPr>
            <a:lvl5pPr marL="13716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5pPr>
            <a:lvl6pPr marL="17145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6pPr>
            <a:lvl7pPr marL="20574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7pPr>
            <a:lvl8pPr marL="24003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8pPr>
            <a:lvl9pPr marL="27432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9pPr>
          </a:lstStyle>
          <a:p>
            <a:pPr algn="r">
              <a:lnSpc>
                <a:spcPct val="100000"/>
              </a:lnSpc>
              <a:spcBef>
                <a:spcPts val="0"/>
              </a:spcBef>
            </a:pPr>
            <a:r>
              <a:rPr lang="en-US" sz="800" i="1" cap="none" dirty="0">
                <a:latin typeface="Arial" panose="020B0604020202020204" pitchFamily="34" charset="0"/>
                <a:cs typeface="Arial" panose="020B0604020202020204" pitchFamily="34" charset="0"/>
              </a:rPr>
              <a:t>Source: https://www.kaggle.com/datasets/shivamb/</a:t>
            </a:r>
          </a:p>
          <a:p>
            <a:pPr algn="r">
              <a:lnSpc>
                <a:spcPct val="100000"/>
              </a:lnSpc>
              <a:spcBef>
                <a:spcPts val="0"/>
              </a:spcBef>
            </a:pPr>
            <a:r>
              <a:rPr lang="en-US" sz="800" i="1" cap="none" dirty="0">
                <a:latin typeface="Arial" panose="020B0604020202020204" pitchFamily="34" charset="0"/>
                <a:cs typeface="Arial" panose="020B0604020202020204" pitchFamily="34" charset="0"/>
              </a:rPr>
              <a:t>machine-predictive-maintenance-classification</a:t>
            </a:r>
          </a:p>
        </p:txBody>
      </p:sp>
      <p:sp>
        <p:nvSpPr>
          <p:cNvPr id="4" name="Content Placeholder 2">
            <a:extLst>
              <a:ext uri="{FF2B5EF4-FFF2-40B4-BE49-F238E27FC236}">
                <a16:creationId xmlns:a16="http://schemas.microsoft.com/office/drawing/2014/main" id="{F7F9A53C-84DA-E3D9-C17C-5CCF95C2E2F5}"/>
              </a:ext>
            </a:extLst>
          </p:cNvPr>
          <p:cNvSpPr txBox="1">
            <a:spLocks/>
          </p:cNvSpPr>
          <p:nvPr/>
        </p:nvSpPr>
        <p:spPr>
          <a:xfrm>
            <a:off x="2259883" y="1207008"/>
            <a:ext cx="848757" cy="276999"/>
          </a:xfrm>
          <a:prstGeom prst="rect">
            <a:avLst/>
          </a:prstGeom>
        </p:spPr>
        <p:txBody>
          <a:bodyPr vert="horz" wrap="none" lIns="91440" tIns="45720" rIns="91440" bIns="45720" rtlCol="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Features</a:t>
            </a:r>
          </a:p>
        </p:txBody>
      </p:sp>
      <p:cxnSp>
        <p:nvCxnSpPr>
          <p:cNvPr id="10" name="Straight Connector 9">
            <a:extLst>
              <a:ext uri="{FF2B5EF4-FFF2-40B4-BE49-F238E27FC236}">
                <a16:creationId xmlns:a16="http://schemas.microsoft.com/office/drawing/2014/main" id="{6A2F4648-0977-8D8A-7C52-7F144490A5DF}"/>
              </a:ext>
            </a:extLst>
          </p:cNvPr>
          <p:cNvCxnSpPr>
            <a:cxnSpLocks/>
            <a:stCxn id="4" idx="3"/>
          </p:cNvCxnSpPr>
          <p:nvPr/>
        </p:nvCxnSpPr>
        <p:spPr>
          <a:xfrm>
            <a:off x="3108640" y="1345508"/>
            <a:ext cx="1403826"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12" name="Content Placeholder 1">
            <a:extLst>
              <a:ext uri="{FF2B5EF4-FFF2-40B4-BE49-F238E27FC236}">
                <a16:creationId xmlns:a16="http://schemas.microsoft.com/office/drawing/2014/main" id="{C0726F60-B9E7-AC4A-6FCC-CE292E6045CB}"/>
              </a:ext>
            </a:extLst>
          </p:cNvPr>
          <p:cNvSpPr txBox="1">
            <a:spLocks/>
          </p:cNvSpPr>
          <p:nvPr/>
        </p:nvSpPr>
        <p:spPr>
          <a:xfrm>
            <a:off x="4626765" y="2996707"/>
            <a:ext cx="3658793" cy="837068"/>
          </a:xfrm>
          <a:prstGeom prst="rect">
            <a:avLst/>
          </a:prstGeom>
        </p:spPr>
        <p:txBody>
          <a:bodyPr vert="horz" lIns="91440" tIns="45720" rIns="91440" bIns="45720" rtlCol="0">
            <a:norm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174625" lvl="1"/>
            <a:r>
              <a:rPr lang="en-US" sz="1100" dirty="0">
                <a:latin typeface="Arial" panose="020B0604020202020204" pitchFamily="34" charset="0"/>
                <a:cs typeface="Arial" panose="020B0604020202020204" pitchFamily="34" charset="0"/>
              </a:rPr>
              <a:t>Target: </a:t>
            </a:r>
            <a:r>
              <a:rPr lang="en-US" sz="900" dirty="0">
                <a:latin typeface="Arial" panose="020B0604020202020204" pitchFamily="34" charset="0"/>
                <a:cs typeface="Arial" panose="020B0604020202020204" pitchFamily="34" charset="0"/>
              </a:rPr>
              <a:t>0 (No Failure) or 1 (Failure)</a:t>
            </a:r>
          </a:p>
          <a:p>
            <a:pPr marL="174625" lvl="1"/>
            <a:r>
              <a:rPr lang="en-US" sz="1100" dirty="0">
                <a:latin typeface="Arial" panose="020B0604020202020204" pitchFamily="34" charset="0"/>
                <a:cs typeface="Arial" panose="020B0604020202020204" pitchFamily="34" charset="0"/>
              </a:rPr>
              <a:t>Failure Type: </a:t>
            </a:r>
            <a:r>
              <a:rPr lang="en-US" sz="900" dirty="0">
                <a:latin typeface="Arial" panose="020B0604020202020204" pitchFamily="34" charset="0"/>
                <a:cs typeface="Arial" panose="020B0604020202020204" pitchFamily="34" charset="0"/>
              </a:rPr>
              <a:t>Heat Dissipation Failure, Overstrain Failure, No Failure, Power Failure, Random Failures, Tool Wear Failure</a:t>
            </a:r>
            <a:endParaRPr lang="en-US" sz="950" dirty="0">
              <a:latin typeface="Arial" panose="020B0604020202020204" pitchFamily="34" charset="0"/>
              <a:cs typeface="Arial" panose="020B0604020202020204" pitchFamily="34" charset="0"/>
            </a:endParaRPr>
          </a:p>
        </p:txBody>
      </p:sp>
      <p:cxnSp>
        <p:nvCxnSpPr>
          <p:cNvPr id="18" name="Straight Connector 17">
            <a:extLst>
              <a:ext uri="{FF2B5EF4-FFF2-40B4-BE49-F238E27FC236}">
                <a16:creationId xmlns:a16="http://schemas.microsoft.com/office/drawing/2014/main" id="{DAE98F88-582E-C9F9-8D3A-97D2E7309D5C}"/>
              </a:ext>
            </a:extLst>
          </p:cNvPr>
          <p:cNvCxnSpPr>
            <a:cxnSpLocks/>
            <a:endCxn id="19" idx="1"/>
          </p:cNvCxnSpPr>
          <p:nvPr/>
        </p:nvCxnSpPr>
        <p:spPr>
          <a:xfrm flipV="1">
            <a:off x="4631535" y="1345508"/>
            <a:ext cx="1618049"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56C24BD4-1A65-FE4B-01A9-9552E169E959}"/>
              </a:ext>
            </a:extLst>
          </p:cNvPr>
          <p:cNvSpPr txBox="1">
            <a:spLocks/>
          </p:cNvSpPr>
          <p:nvPr/>
        </p:nvSpPr>
        <p:spPr>
          <a:xfrm>
            <a:off x="6249584" y="1207008"/>
            <a:ext cx="420308" cy="276999"/>
          </a:xfrm>
          <a:prstGeom prst="rect">
            <a:avLst/>
          </a:prstGeom>
        </p:spPr>
        <p:txBody>
          <a:bodyPr vert="horz" wrap="none" lIns="91440" tIns="45720" rIns="91440" bIns="45720" rtlCol="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IDs</a:t>
            </a:r>
          </a:p>
        </p:txBody>
      </p:sp>
      <p:cxnSp>
        <p:nvCxnSpPr>
          <p:cNvPr id="20" name="Straight Connector 19">
            <a:extLst>
              <a:ext uri="{FF2B5EF4-FFF2-40B4-BE49-F238E27FC236}">
                <a16:creationId xmlns:a16="http://schemas.microsoft.com/office/drawing/2014/main" id="{815B46F0-A3E0-9308-6859-02439AF79650}"/>
              </a:ext>
            </a:extLst>
          </p:cNvPr>
          <p:cNvCxnSpPr>
            <a:cxnSpLocks/>
            <a:stCxn id="19" idx="3"/>
          </p:cNvCxnSpPr>
          <p:nvPr/>
        </p:nvCxnSpPr>
        <p:spPr>
          <a:xfrm>
            <a:off x="6669892" y="1345508"/>
            <a:ext cx="1618051"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DC21C3C-3197-2504-AE11-DCB907236F98}"/>
              </a:ext>
            </a:extLst>
          </p:cNvPr>
          <p:cNvCxnSpPr>
            <a:cxnSpLocks/>
            <a:endCxn id="22" idx="1"/>
          </p:cNvCxnSpPr>
          <p:nvPr/>
        </p:nvCxnSpPr>
        <p:spPr>
          <a:xfrm>
            <a:off x="4631535" y="2846013"/>
            <a:ext cx="1438609"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00648046-842F-DF2A-A91B-F6E2AB556EDE}"/>
              </a:ext>
            </a:extLst>
          </p:cNvPr>
          <p:cNvSpPr txBox="1">
            <a:spLocks/>
          </p:cNvSpPr>
          <p:nvPr/>
        </p:nvSpPr>
        <p:spPr>
          <a:xfrm>
            <a:off x="6070144" y="2707513"/>
            <a:ext cx="779188" cy="276999"/>
          </a:xfrm>
          <a:prstGeom prst="rect">
            <a:avLst/>
          </a:prstGeom>
        </p:spPr>
        <p:txBody>
          <a:bodyPr vert="horz" wrap="none" lIns="91440" tIns="45720" rIns="91440" bIns="45720" rtlCol="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Targets</a:t>
            </a:r>
          </a:p>
        </p:txBody>
      </p:sp>
      <p:cxnSp>
        <p:nvCxnSpPr>
          <p:cNvPr id="23" name="Straight Connector 22">
            <a:extLst>
              <a:ext uri="{FF2B5EF4-FFF2-40B4-BE49-F238E27FC236}">
                <a16:creationId xmlns:a16="http://schemas.microsoft.com/office/drawing/2014/main" id="{2CA0F922-771E-0632-B076-E2AC6E7C8F7B}"/>
              </a:ext>
            </a:extLst>
          </p:cNvPr>
          <p:cNvCxnSpPr>
            <a:cxnSpLocks/>
            <a:stCxn id="22" idx="3"/>
          </p:cNvCxnSpPr>
          <p:nvPr/>
        </p:nvCxnSpPr>
        <p:spPr>
          <a:xfrm>
            <a:off x="6849332" y="2846013"/>
            <a:ext cx="1438611"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a:t>
            </a:r>
            <a:endParaRP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half" idx="2"/>
          </p:nvPr>
        </p:nvSpPr>
        <p:spPr>
          <a:xfrm>
            <a:off x="2306178" y="1207008"/>
            <a:ext cx="5978286" cy="1294522"/>
          </a:xfrm>
        </p:spPr>
        <p:txBody>
          <a:bodyPr wrap="square">
            <a:spAutoFit/>
          </a:bodyPr>
          <a:lstStyle/>
          <a:p>
            <a:pPr marL="174625" lvl="1">
              <a:lnSpc>
                <a:spcPct val="120000"/>
              </a:lnSpc>
            </a:pPr>
            <a:r>
              <a:rPr lang="en-US" sz="1100" dirty="0">
                <a:latin typeface="Arial" panose="020B0604020202020204" pitchFamily="34" charset="0"/>
                <a:cs typeface="Arial" panose="020B0604020202020204" pitchFamily="34" charset="0"/>
              </a:rPr>
              <a:t>Dropped ID columns (e.g., UID, </a:t>
            </a:r>
            <a:r>
              <a:rPr lang="en-US" sz="1100" dirty="0" err="1">
                <a:latin typeface="Arial" panose="020B0604020202020204" pitchFamily="34" charset="0"/>
                <a:cs typeface="Arial" panose="020B0604020202020204" pitchFamily="34" charset="0"/>
              </a:rPr>
              <a:t>ProductID</a:t>
            </a:r>
            <a:r>
              <a:rPr lang="en-US" sz="1100" dirty="0">
                <a:latin typeface="Arial" panose="020B0604020202020204" pitchFamily="34" charset="0"/>
                <a:cs typeface="Arial" panose="020B0604020202020204" pitchFamily="34" charset="0"/>
              </a:rPr>
              <a:t>)</a:t>
            </a:r>
          </a:p>
          <a:p>
            <a:pPr marL="174625" lvl="1">
              <a:lnSpc>
                <a:spcPct val="120000"/>
              </a:lnSpc>
            </a:pPr>
            <a:r>
              <a:rPr lang="en-US" sz="1100" dirty="0">
                <a:latin typeface="Arial" panose="020B0604020202020204" pitchFamily="34" charset="0"/>
                <a:cs typeface="Arial" panose="020B0604020202020204" pitchFamily="34" charset="0"/>
              </a:rPr>
              <a:t>Converted feature "Failure Type" into 5 dummy variables</a:t>
            </a:r>
          </a:p>
          <a:p>
            <a:pPr marL="174625" lvl="1">
              <a:lnSpc>
                <a:spcPct val="120000"/>
              </a:lnSpc>
            </a:pPr>
            <a:r>
              <a:rPr lang="en-US" sz="1100" dirty="0">
                <a:latin typeface="Arial" panose="020B0604020202020204" pitchFamily="34" charset="0"/>
                <a:cs typeface="Arial" panose="020B0604020202020204" pitchFamily="34" charset="0"/>
              </a:rPr>
              <a:t>Split data into training and test sets  </a:t>
            </a:r>
          </a:p>
          <a:p>
            <a:pPr marL="174625" lvl="1">
              <a:lnSpc>
                <a:spcPct val="120000"/>
              </a:lnSpc>
            </a:pPr>
            <a:r>
              <a:rPr lang="en-US" sz="1100" dirty="0">
                <a:latin typeface="Arial" panose="020B0604020202020204" pitchFamily="34" charset="0"/>
                <a:cs typeface="Arial" panose="020B0604020202020204" pitchFamily="34" charset="0"/>
              </a:rPr>
              <a:t>Scaled data in the feature columns using </a:t>
            </a:r>
            <a:r>
              <a:rPr lang="en-US" sz="1100" dirty="0" err="1">
                <a:latin typeface="Arial" panose="020B0604020202020204" pitchFamily="34" charset="0"/>
                <a:cs typeface="Arial" panose="020B0604020202020204" pitchFamily="34" charset="0"/>
              </a:rPr>
              <a:t>StandardScaler</a:t>
            </a:r>
            <a:r>
              <a:rPr lang="en-US" sz="1100" dirty="0">
                <a:latin typeface="Arial" panose="020B0604020202020204" pitchFamily="34" charset="0"/>
                <a:cs typeface="Arial" panose="020B0604020202020204" pitchFamily="34" charset="0"/>
              </a:rPr>
              <a:t> and </a:t>
            </a:r>
            <a:r>
              <a:rPr lang="en-US" sz="1100" dirty="0" err="1">
                <a:latin typeface="Arial" panose="020B0604020202020204" pitchFamily="34" charset="0"/>
                <a:cs typeface="Arial" panose="020B0604020202020204" pitchFamily="34" charset="0"/>
              </a:rPr>
              <a:t>MinMaxScaler</a:t>
            </a:r>
            <a:endParaRPr lang="en-US" sz="1100" dirty="0">
              <a:latin typeface="Arial" panose="020B0604020202020204" pitchFamily="34" charset="0"/>
              <a:cs typeface="Arial" panose="020B0604020202020204" pitchFamily="34" charset="0"/>
            </a:endParaRPr>
          </a:p>
          <a:p>
            <a:pPr marL="174625" lvl="1">
              <a:lnSpc>
                <a:spcPct val="120000"/>
              </a:lnSpc>
            </a:pPr>
            <a:r>
              <a:rPr lang="en-US" sz="1100" dirty="0">
                <a:latin typeface="Arial" panose="020B0604020202020204" pitchFamily="34" charset="0"/>
                <a:cs typeface="Arial" panose="020B0604020202020204" pitchFamily="34" charset="0"/>
              </a:rPr>
              <a:t>Used one-hot encoding for feature "Type" (e.g., L, M, H)</a:t>
            </a:r>
            <a:endPar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p:txBody>
      </p:sp>
      <p:sp>
        <p:nvSpPr>
          <p:cNvPr id="11" name="Content Placeholder 2">
            <a:extLst>
              <a:ext uri="{FF2B5EF4-FFF2-40B4-BE49-F238E27FC236}">
                <a16:creationId xmlns:a16="http://schemas.microsoft.com/office/drawing/2014/main" id="{B498C079-1266-5430-168B-C8D72C838295}"/>
              </a:ext>
            </a:extLst>
          </p:cNvPr>
          <p:cNvSpPr txBox="1">
            <a:spLocks/>
          </p:cNvSpPr>
          <p:nvPr/>
        </p:nvSpPr>
        <p:spPr>
          <a:xfrm>
            <a:off x="2306178" y="3420373"/>
            <a:ext cx="5978286" cy="1436123"/>
          </a:xfrm>
          <a:prstGeom prst="rect">
            <a:avLst/>
          </a:prstGeom>
        </p:spPr>
        <p:txBody>
          <a:bodyPr vert="horz" lIns="91440" tIns="45720" rIns="91440" bIns="45720" rtlCol="0">
            <a:no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a:spcBef>
                <a:spcPts val="375"/>
              </a:spcBef>
            </a:pPr>
            <a:r>
              <a:rPr lang="en-US" sz="1100" dirty="0">
                <a:latin typeface="Arial" panose="020B0604020202020204" pitchFamily="34" charset="0"/>
                <a:cs typeface="Arial" panose="020B0604020202020204" pitchFamily="34" charset="0"/>
              </a:rPr>
              <a:t>Data Preprocessor (Scaler, Dummy, OHE)</a:t>
            </a:r>
          </a:p>
          <a:p>
            <a:pPr>
              <a:spcBef>
                <a:spcPts val="375"/>
              </a:spcBef>
            </a:pPr>
            <a:r>
              <a:rPr lang="en-US" sz="1100" dirty="0">
                <a:latin typeface="Arial" panose="020B0604020202020204" pitchFamily="34" charset="0"/>
                <a:cs typeface="Arial" panose="020B0604020202020204" pitchFamily="34" charset="0"/>
              </a:rPr>
              <a:t>Data Sampler (Over/Under) - </a:t>
            </a:r>
            <a:r>
              <a:rPr lang="en-US" sz="1100" i="1" dirty="0">
                <a:latin typeface="Arial" panose="020B0604020202020204" pitchFamily="34" charset="0"/>
                <a:cs typeface="Arial" panose="020B0604020202020204" pitchFamily="34" charset="0"/>
              </a:rPr>
              <a:t>intended</a:t>
            </a:r>
            <a:endParaRPr lang="en-US" sz="1100" dirty="0">
              <a:latin typeface="Arial" panose="020B0604020202020204" pitchFamily="34" charset="0"/>
              <a:cs typeface="Arial" panose="020B0604020202020204" pitchFamily="34" charset="0"/>
            </a:endParaRPr>
          </a:p>
          <a:p>
            <a:pPr>
              <a:spcBef>
                <a:spcPts val="375"/>
              </a:spcBef>
            </a:pPr>
            <a:r>
              <a:rPr lang="en-US" sz="1100" dirty="0">
                <a:latin typeface="Arial" panose="020B0604020202020204" pitchFamily="34" charset="0"/>
                <a:cs typeface="Arial" panose="020B0604020202020204" pitchFamily="34" charset="0"/>
              </a:rPr>
              <a:t>Models</a:t>
            </a:r>
          </a:p>
          <a:p>
            <a:pPr lvl="1"/>
            <a:r>
              <a:rPr lang="en-US" sz="1100" dirty="0">
                <a:latin typeface="Arial" panose="020B0604020202020204" pitchFamily="34" charset="0"/>
                <a:cs typeface="Arial" panose="020B0604020202020204" pitchFamily="34" charset="0"/>
              </a:rPr>
              <a:t>9 supervised learning regression / classification models</a:t>
            </a:r>
          </a:p>
          <a:p>
            <a:pPr lvl="1"/>
            <a:r>
              <a:rPr lang="en-US" sz="1100" dirty="0">
                <a:latin typeface="Arial" panose="020B0604020202020204" pitchFamily="34" charset="0"/>
                <a:cs typeface="Arial" panose="020B0604020202020204" pitchFamily="34" charset="0"/>
              </a:rPr>
              <a:t>Grid search to optimize search</a:t>
            </a:r>
          </a:p>
        </p:txBody>
      </p:sp>
      <p:pic>
        <p:nvPicPr>
          <p:cNvPr id="6" name="Picture 5">
            <a:extLst>
              <a:ext uri="{FF2B5EF4-FFF2-40B4-BE49-F238E27FC236}">
                <a16:creationId xmlns:a16="http://schemas.microsoft.com/office/drawing/2014/main" id="{F6B21E4B-52CB-9089-3D02-A829003EB51F}"/>
              </a:ext>
            </a:extLst>
          </p:cNvPr>
          <p:cNvPicPr>
            <a:picLocks noChangeAspect="1"/>
          </p:cNvPicPr>
          <p:nvPr/>
        </p:nvPicPr>
        <p:blipFill>
          <a:blip r:embed="rId3"/>
          <a:stretch>
            <a:fillRect/>
          </a:stretch>
        </p:blipFill>
        <p:spPr>
          <a:xfrm>
            <a:off x="2552121" y="2571750"/>
            <a:ext cx="5486400" cy="556177"/>
          </a:xfrm>
          <a:prstGeom prst="rect">
            <a:avLst/>
          </a:prstGeom>
        </p:spPr>
      </p:pic>
      <p:sp>
        <p:nvSpPr>
          <p:cNvPr id="2" name="Oval 1">
            <a:extLst>
              <a:ext uri="{FF2B5EF4-FFF2-40B4-BE49-F238E27FC236}">
                <a16:creationId xmlns:a16="http://schemas.microsoft.com/office/drawing/2014/main" id="{DE6F9000-4D80-E023-0676-8FBAC75AB28E}"/>
              </a:ext>
            </a:extLst>
          </p:cNvPr>
          <p:cNvSpPr/>
          <p:nvPr/>
        </p:nvSpPr>
        <p:spPr>
          <a:xfrm>
            <a:off x="1181067" y="1248243"/>
            <a:ext cx="685800" cy="685800"/>
          </a:xfrm>
          <a:prstGeom prst="ellipse">
            <a:avLst/>
          </a:prstGeom>
          <a:solidFill>
            <a:srgbClr val="1C7C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0F483122-E973-9B0D-B4A8-1ADF12CDE082}"/>
              </a:ext>
            </a:extLst>
          </p:cNvPr>
          <p:cNvSpPr txBox="1">
            <a:spLocks/>
          </p:cNvSpPr>
          <p:nvPr/>
        </p:nvSpPr>
        <p:spPr>
          <a:xfrm>
            <a:off x="856058" y="1934043"/>
            <a:ext cx="1335819" cy="526252"/>
          </a:xfrm>
          <a:prstGeom prst="rect">
            <a:avLst/>
          </a:prstGeom>
        </p:spPr>
        <p:txBody>
          <a:bodyPr vert="horz" lIns="91440" tIns="45720" rIns="91440" bIns="45720" rtlCol="0">
            <a:no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3175" lvl="1" indent="0" algn="ctr">
              <a:buNone/>
            </a:pPr>
            <a:r>
              <a:rPr lang="en-US" sz="1200" b="1" dirty="0">
                <a:solidFill>
                  <a:srgbClr val="1C7C8C"/>
                </a:solidFill>
                <a:latin typeface="Arial" panose="020B0604020202020204" pitchFamily="34" charset="0"/>
                <a:cs typeface="Arial" panose="020B0604020202020204" pitchFamily="34" charset="0"/>
              </a:rPr>
              <a:t>Data Cleaning &amp; Manipulation</a:t>
            </a:r>
          </a:p>
        </p:txBody>
      </p:sp>
      <p:sp>
        <p:nvSpPr>
          <p:cNvPr id="8" name="Oval 7">
            <a:extLst>
              <a:ext uri="{FF2B5EF4-FFF2-40B4-BE49-F238E27FC236}">
                <a16:creationId xmlns:a16="http://schemas.microsoft.com/office/drawing/2014/main" id="{A80598D6-33D7-DACB-AD06-6B3D96C9BBEB}"/>
              </a:ext>
            </a:extLst>
          </p:cNvPr>
          <p:cNvSpPr/>
          <p:nvPr/>
        </p:nvSpPr>
        <p:spPr>
          <a:xfrm>
            <a:off x="1181067" y="3532408"/>
            <a:ext cx="685800" cy="685800"/>
          </a:xfrm>
          <a:prstGeom prst="ellipse">
            <a:avLst/>
          </a:prstGeom>
          <a:solidFill>
            <a:srgbClr val="1C7C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E5197E09-0DA0-E1D5-44B8-F075DC490947}"/>
              </a:ext>
            </a:extLst>
          </p:cNvPr>
          <p:cNvSpPr txBox="1">
            <a:spLocks/>
          </p:cNvSpPr>
          <p:nvPr/>
        </p:nvSpPr>
        <p:spPr>
          <a:xfrm>
            <a:off x="856058" y="4218208"/>
            <a:ext cx="1335819" cy="526252"/>
          </a:xfrm>
          <a:prstGeom prst="rect">
            <a:avLst/>
          </a:prstGeom>
        </p:spPr>
        <p:txBody>
          <a:bodyPr vert="horz" lIns="91440" tIns="45720" rIns="91440" bIns="45720" rtlCol="0">
            <a:no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3175" lvl="1" indent="0" algn="ctr">
              <a:buNone/>
            </a:pPr>
            <a:r>
              <a:rPr lang="en-US" sz="1200" b="1" dirty="0">
                <a:solidFill>
                  <a:srgbClr val="1C7C8C"/>
                </a:solidFill>
                <a:latin typeface="Arial" panose="020B0604020202020204" pitchFamily="34" charset="0"/>
                <a:cs typeface="Arial" panose="020B0604020202020204" pitchFamily="34" charset="0"/>
              </a:rPr>
              <a:t>Pipeline</a:t>
            </a:r>
          </a:p>
        </p:txBody>
      </p:sp>
      <p:pic>
        <p:nvPicPr>
          <p:cNvPr id="12" name="Picture 11">
            <a:extLst>
              <a:ext uri="{FF2B5EF4-FFF2-40B4-BE49-F238E27FC236}">
                <a16:creationId xmlns:a16="http://schemas.microsoft.com/office/drawing/2014/main" id="{73C192E2-0B52-6449-4D85-6865BB5ED0E1}"/>
              </a:ext>
            </a:extLst>
          </p:cNvPr>
          <p:cNvPicPr>
            <a:picLocks noChangeAspect="1"/>
          </p:cNvPicPr>
          <p:nvPr/>
        </p:nvPicPr>
        <p:blipFill>
          <a:blip r:embed="rId4"/>
          <a:stretch>
            <a:fillRect/>
          </a:stretch>
        </p:blipFill>
        <p:spPr>
          <a:xfrm>
            <a:off x="1295367" y="1362543"/>
            <a:ext cx="457200" cy="457200"/>
          </a:xfrm>
          <a:prstGeom prst="rect">
            <a:avLst/>
          </a:prstGeom>
        </p:spPr>
      </p:pic>
      <p:pic>
        <p:nvPicPr>
          <p:cNvPr id="14" name="Picture 13">
            <a:extLst>
              <a:ext uri="{FF2B5EF4-FFF2-40B4-BE49-F238E27FC236}">
                <a16:creationId xmlns:a16="http://schemas.microsoft.com/office/drawing/2014/main" id="{83A30305-9CEE-B911-1BCE-B8AF5A3DC4C9}"/>
              </a:ext>
            </a:extLst>
          </p:cNvPr>
          <p:cNvPicPr>
            <a:picLocks noChangeAspect="1"/>
          </p:cNvPicPr>
          <p:nvPr/>
        </p:nvPicPr>
        <p:blipFill>
          <a:blip r:embed="rId5"/>
          <a:stretch>
            <a:fillRect/>
          </a:stretch>
        </p:blipFill>
        <p:spPr>
          <a:xfrm>
            <a:off x="1295367" y="3646708"/>
            <a:ext cx="457200" cy="457200"/>
          </a:xfrm>
          <a:prstGeom prst="rect">
            <a:avLst/>
          </a:prstGeom>
        </p:spPr>
      </p:pic>
      <p:cxnSp>
        <p:nvCxnSpPr>
          <p:cNvPr id="15" name="Straight Connector 14">
            <a:extLst>
              <a:ext uri="{FF2B5EF4-FFF2-40B4-BE49-F238E27FC236}">
                <a16:creationId xmlns:a16="http://schemas.microsoft.com/office/drawing/2014/main" id="{972DDF40-8030-C952-D393-866EDC60A395}"/>
              </a:ext>
            </a:extLst>
          </p:cNvPr>
          <p:cNvCxnSpPr/>
          <p:nvPr/>
        </p:nvCxnSpPr>
        <p:spPr>
          <a:xfrm>
            <a:off x="936740" y="3274150"/>
            <a:ext cx="734881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6653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 – Model Accuracy Scores</a:t>
            </a:r>
            <a:endParaRPr dirty="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5D325089-31BF-64ED-86BC-9F3FCDE0D064}"/>
              </a:ext>
            </a:extLst>
          </p:cNvPr>
          <p:cNvGraphicFramePr>
            <a:graphicFrameLocks noGrp="1"/>
          </p:cNvGraphicFramePr>
          <p:nvPr>
            <p:extLst>
              <p:ext uri="{D42A27DB-BD31-4B8C-83A1-F6EECF244321}">
                <p14:modId xmlns:p14="http://schemas.microsoft.com/office/powerpoint/2010/main" val="3848004261"/>
              </p:ext>
            </p:extLst>
          </p:nvPr>
        </p:nvGraphicFramePr>
        <p:xfrm>
          <a:off x="856057" y="1070187"/>
          <a:ext cx="7434072" cy="3657600"/>
        </p:xfrm>
        <a:graphic>
          <a:graphicData uri="http://schemas.openxmlformats.org/drawingml/2006/table">
            <a:tbl>
              <a:tblPr firstRow="1" bandRow="1">
                <a:tableStyleId>{9D7B26C5-4107-4FEC-AEDC-1716B250A1EF}</a:tableStyleId>
              </a:tblPr>
              <a:tblGrid>
                <a:gridCol w="2194560">
                  <a:extLst>
                    <a:ext uri="{9D8B030D-6E8A-4147-A177-3AD203B41FA5}">
                      <a16:colId xmlns:a16="http://schemas.microsoft.com/office/drawing/2014/main" val="2012366367"/>
                    </a:ext>
                  </a:extLst>
                </a:gridCol>
                <a:gridCol w="1746504">
                  <a:extLst>
                    <a:ext uri="{9D8B030D-6E8A-4147-A177-3AD203B41FA5}">
                      <a16:colId xmlns:a16="http://schemas.microsoft.com/office/drawing/2014/main" val="3006864667"/>
                    </a:ext>
                  </a:extLst>
                </a:gridCol>
                <a:gridCol w="1746504">
                  <a:extLst>
                    <a:ext uri="{9D8B030D-6E8A-4147-A177-3AD203B41FA5}">
                      <a16:colId xmlns:a16="http://schemas.microsoft.com/office/drawing/2014/main" val="601841641"/>
                    </a:ext>
                  </a:extLst>
                </a:gridCol>
                <a:gridCol w="1746504">
                  <a:extLst>
                    <a:ext uri="{9D8B030D-6E8A-4147-A177-3AD203B41FA5}">
                      <a16:colId xmlns:a16="http://schemas.microsoft.com/office/drawing/2014/main" val="4004388202"/>
                    </a:ext>
                  </a:extLst>
                </a:gridCol>
              </a:tblGrid>
              <a:tr h="365760">
                <a:tc>
                  <a:txBody>
                    <a:bodyPr/>
                    <a:lstStyle/>
                    <a:p>
                      <a:pPr algn="ctr"/>
                      <a:r>
                        <a:rPr lang="en-US" sz="1200" dirty="0">
                          <a:solidFill>
                            <a:schemeClr val="tx1"/>
                          </a:solidFill>
                          <a:latin typeface="Arial" panose="020B0604020202020204" pitchFamily="34" charset="0"/>
                          <a:cs typeface="Arial" panose="020B0604020202020204" pitchFamily="34" charset="0"/>
                        </a:rPr>
                        <a:t>Model</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As-Is Dataset</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Oversampled Data</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Undersampled Data</a:t>
                      </a:r>
                    </a:p>
                  </a:txBody>
                  <a:tcPr anchor="ctr"/>
                </a:tc>
                <a:extLst>
                  <a:ext uri="{0D108BD9-81ED-4DB2-BD59-A6C34878D82A}">
                    <a16:rowId xmlns:a16="http://schemas.microsoft.com/office/drawing/2014/main" val="4077809550"/>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Logistic Regression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0.79</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0.61</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0.60</a:t>
                      </a:r>
                    </a:p>
                  </a:txBody>
                  <a:tcPr anchor="ctr"/>
                </a:tc>
                <a:extLst>
                  <a:ext uri="{0D108BD9-81ED-4DB2-BD59-A6C34878D82A}">
                    <a16:rowId xmlns:a16="http://schemas.microsoft.com/office/drawing/2014/main" val="3120605027"/>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K-Nearest Neighbors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0.83</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0.95</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0.77</a:t>
                      </a:r>
                    </a:p>
                  </a:txBody>
                  <a:tcPr anchor="ctr"/>
                </a:tc>
                <a:extLst>
                  <a:ext uri="{0D108BD9-81ED-4DB2-BD59-A6C34878D82A}">
                    <a16:rowId xmlns:a16="http://schemas.microsoft.com/office/drawing/2014/main" val="2727219094"/>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Decision Tree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0.90</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0.94</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0.78</a:t>
                      </a:r>
                    </a:p>
                  </a:txBody>
                  <a:tcPr anchor="ctr"/>
                </a:tc>
                <a:extLst>
                  <a:ext uri="{0D108BD9-81ED-4DB2-BD59-A6C34878D82A}">
                    <a16:rowId xmlns:a16="http://schemas.microsoft.com/office/drawing/2014/main" val="826801147"/>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Random Forest</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0.89</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0.96</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0.83</a:t>
                      </a:r>
                    </a:p>
                  </a:txBody>
                  <a:tcPr anchor="ctr"/>
                </a:tc>
                <a:extLst>
                  <a:ext uri="{0D108BD9-81ED-4DB2-BD59-A6C34878D82A}">
                    <a16:rowId xmlns:a16="http://schemas.microsoft.com/office/drawing/2014/main" val="2532402893"/>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Extremely Random Trees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0.97</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0.80</a:t>
                      </a:r>
                    </a:p>
                  </a:txBody>
                  <a:tcPr anchor="ctr"/>
                </a:tc>
                <a:extLst>
                  <a:ext uri="{0D108BD9-81ED-4DB2-BD59-A6C34878D82A}">
                    <a16:rowId xmlns:a16="http://schemas.microsoft.com/office/drawing/2014/main" val="3803779599"/>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Gradient Boosting</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0.86</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0.83</a:t>
                      </a:r>
                    </a:p>
                  </a:txBody>
                  <a:tcPr anchor="ctr"/>
                </a:tc>
                <a:extLst>
                  <a:ext uri="{0D108BD9-81ED-4DB2-BD59-A6C34878D82A}">
                    <a16:rowId xmlns:a16="http://schemas.microsoft.com/office/drawing/2014/main" val="145692142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AdaBoost</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0.87</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0.84</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0.80</a:t>
                      </a:r>
                    </a:p>
                  </a:txBody>
                  <a:tcPr anchor="ctr"/>
                </a:tc>
                <a:extLst>
                  <a:ext uri="{0D108BD9-81ED-4DB2-BD59-A6C34878D82A}">
                    <a16:rowId xmlns:a16="http://schemas.microsoft.com/office/drawing/2014/main" val="73020089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Support Vector Machine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0.86</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0.80</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0.82</a:t>
                      </a:r>
                    </a:p>
                  </a:txBody>
                  <a:tcPr anchor="ctr"/>
                </a:tc>
                <a:extLst>
                  <a:ext uri="{0D108BD9-81ED-4DB2-BD59-A6C34878D82A}">
                    <a16:rowId xmlns:a16="http://schemas.microsoft.com/office/drawing/2014/main" val="281318287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Naïve Bayes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0.80</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0.75</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0.77</a:t>
                      </a:r>
                    </a:p>
                  </a:txBody>
                  <a:tcPr anchor="ctr"/>
                </a:tc>
                <a:extLst>
                  <a:ext uri="{0D108BD9-81ED-4DB2-BD59-A6C34878D82A}">
                    <a16:rowId xmlns:a16="http://schemas.microsoft.com/office/drawing/2014/main" val="846358564"/>
                  </a:ext>
                </a:extLst>
              </a:tr>
            </a:tbl>
          </a:graphicData>
        </a:graphic>
      </p:graphicFrame>
    </p:spTree>
    <p:extLst>
      <p:ext uri="{BB962C8B-B14F-4D97-AF65-F5344CB8AC3E}">
        <p14:creationId xmlns:p14="http://schemas.microsoft.com/office/powerpoint/2010/main" val="3491578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 – Model Accuracy Scores</a:t>
            </a:r>
            <a:endParaRPr dirty="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5D325089-31BF-64ED-86BC-9F3FCDE0D064}"/>
              </a:ext>
            </a:extLst>
          </p:cNvPr>
          <p:cNvGraphicFramePr>
            <a:graphicFrameLocks noGrp="1"/>
          </p:cNvGraphicFramePr>
          <p:nvPr>
            <p:extLst>
              <p:ext uri="{D42A27DB-BD31-4B8C-83A1-F6EECF244321}">
                <p14:modId xmlns:p14="http://schemas.microsoft.com/office/powerpoint/2010/main" val="1076934197"/>
              </p:ext>
            </p:extLst>
          </p:nvPr>
        </p:nvGraphicFramePr>
        <p:xfrm>
          <a:off x="2601468" y="1070187"/>
          <a:ext cx="3941064" cy="3657600"/>
        </p:xfrm>
        <a:graphic>
          <a:graphicData uri="http://schemas.openxmlformats.org/drawingml/2006/table">
            <a:tbl>
              <a:tblPr firstRow="1" bandRow="1">
                <a:tableStyleId>{9D7B26C5-4107-4FEC-AEDC-1716B250A1EF}</a:tableStyleId>
              </a:tblPr>
              <a:tblGrid>
                <a:gridCol w="2194560">
                  <a:extLst>
                    <a:ext uri="{9D8B030D-6E8A-4147-A177-3AD203B41FA5}">
                      <a16:colId xmlns:a16="http://schemas.microsoft.com/office/drawing/2014/main" val="2012366367"/>
                    </a:ext>
                  </a:extLst>
                </a:gridCol>
                <a:gridCol w="1746504">
                  <a:extLst>
                    <a:ext uri="{9D8B030D-6E8A-4147-A177-3AD203B41FA5}">
                      <a16:colId xmlns:a16="http://schemas.microsoft.com/office/drawing/2014/main" val="3006864667"/>
                    </a:ext>
                  </a:extLst>
                </a:gridCol>
              </a:tblGrid>
              <a:tr h="365760">
                <a:tc>
                  <a:txBody>
                    <a:bodyPr/>
                    <a:lstStyle/>
                    <a:p>
                      <a:pPr algn="ctr"/>
                      <a:r>
                        <a:rPr lang="en-US" sz="1200" dirty="0">
                          <a:solidFill>
                            <a:schemeClr val="tx1"/>
                          </a:solidFill>
                          <a:latin typeface="Arial" panose="020B0604020202020204" pitchFamily="34" charset="0"/>
                          <a:cs typeface="Arial" panose="020B0604020202020204" pitchFamily="34" charset="0"/>
                        </a:rPr>
                        <a:t>Model</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As-Is Dataset</a:t>
                      </a:r>
                    </a:p>
                  </a:txBody>
                  <a:tcPr anchor="ctr"/>
                </a:tc>
                <a:extLst>
                  <a:ext uri="{0D108BD9-81ED-4DB2-BD59-A6C34878D82A}">
                    <a16:rowId xmlns:a16="http://schemas.microsoft.com/office/drawing/2014/main" val="4077809550"/>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Logistic Regression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0.79</a:t>
                      </a:r>
                    </a:p>
                  </a:txBody>
                  <a:tcPr anchor="ctr"/>
                </a:tc>
                <a:extLst>
                  <a:ext uri="{0D108BD9-81ED-4DB2-BD59-A6C34878D82A}">
                    <a16:rowId xmlns:a16="http://schemas.microsoft.com/office/drawing/2014/main" val="3120605027"/>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K-Nearest Neighbors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0.83</a:t>
                      </a:r>
                    </a:p>
                  </a:txBody>
                  <a:tcPr anchor="ctr"/>
                </a:tc>
                <a:extLst>
                  <a:ext uri="{0D108BD9-81ED-4DB2-BD59-A6C34878D82A}">
                    <a16:rowId xmlns:a16="http://schemas.microsoft.com/office/drawing/2014/main" val="2727219094"/>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Decision Tree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0.90</a:t>
                      </a:r>
                    </a:p>
                  </a:txBody>
                  <a:tcPr anchor="ctr"/>
                </a:tc>
                <a:extLst>
                  <a:ext uri="{0D108BD9-81ED-4DB2-BD59-A6C34878D82A}">
                    <a16:rowId xmlns:a16="http://schemas.microsoft.com/office/drawing/2014/main" val="826801147"/>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Random Forest</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0.89</a:t>
                      </a:r>
                    </a:p>
                  </a:txBody>
                  <a:tcPr anchor="ctr"/>
                </a:tc>
                <a:extLst>
                  <a:ext uri="{0D108BD9-81ED-4DB2-BD59-A6C34878D82A}">
                    <a16:rowId xmlns:a16="http://schemas.microsoft.com/office/drawing/2014/main" val="2532402893"/>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Extremely Random Trees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extLst>
                  <a:ext uri="{0D108BD9-81ED-4DB2-BD59-A6C34878D82A}">
                    <a16:rowId xmlns:a16="http://schemas.microsoft.com/office/drawing/2014/main" val="3803779599"/>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Gradient Boosting</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extLst>
                  <a:ext uri="{0D108BD9-81ED-4DB2-BD59-A6C34878D82A}">
                    <a16:rowId xmlns:a16="http://schemas.microsoft.com/office/drawing/2014/main" val="145692142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AdaBoost</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0.87</a:t>
                      </a:r>
                    </a:p>
                  </a:txBody>
                  <a:tcPr anchor="ctr"/>
                </a:tc>
                <a:extLst>
                  <a:ext uri="{0D108BD9-81ED-4DB2-BD59-A6C34878D82A}">
                    <a16:rowId xmlns:a16="http://schemas.microsoft.com/office/drawing/2014/main" val="73020089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Support Vector Machine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0.86</a:t>
                      </a:r>
                    </a:p>
                  </a:txBody>
                  <a:tcPr anchor="ctr"/>
                </a:tc>
                <a:extLst>
                  <a:ext uri="{0D108BD9-81ED-4DB2-BD59-A6C34878D82A}">
                    <a16:rowId xmlns:a16="http://schemas.microsoft.com/office/drawing/2014/main" val="281318287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Naïve Bayes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0.80</a:t>
                      </a:r>
                    </a:p>
                  </a:txBody>
                  <a:tcPr anchor="ctr"/>
                </a:tc>
                <a:extLst>
                  <a:ext uri="{0D108BD9-81ED-4DB2-BD59-A6C34878D82A}">
                    <a16:rowId xmlns:a16="http://schemas.microsoft.com/office/drawing/2014/main" val="846358564"/>
                  </a:ext>
                </a:extLst>
              </a:tr>
            </a:tbl>
          </a:graphicData>
        </a:graphic>
      </p:graphicFrame>
    </p:spTree>
    <p:extLst>
      <p:ext uri="{BB962C8B-B14F-4D97-AF65-F5344CB8AC3E}">
        <p14:creationId xmlns:p14="http://schemas.microsoft.com/office/powerpoint/2010/main" val="2090394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 – Decision Tree</a:t>
            </a:r>
            <a:endParaRPr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62DA9674-1EEA-9090-C434-B5DFBF871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470327"/>
            <a:ext cx="7315200" cy="2682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404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 – Feature Contribution</a:t>
            </a:r>
            <a:endParaRPr dirty="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60CE0267-B797-6428-FDDF-4EC6444858A4}"/>
              </a:ext>
            </a:extLst>
          </p:cNvPr>
          <p:cNvGraphicFramePr>
            <a:graphicFrameLocks noGrp="1"/>
          </p:cNvGraphicFramePr>
          <p:nvPr>
            <p:extLst>
              <p:ext uri="{D42A27DB-BD31-4B8C-83A1-F6EECF244321}">
                <p14:modId xmlns:p14="http://schemas.microsoft.com/office/powerpoint/2010/main" val="778805447"/>
              </p:ext>
            </p:extLst>
          </p:nvPr>
        </p:nvGraphicFramePr>
        <p:xfrm>
          <a:off x="1333427" y="1070187"/>
          <a:ext cx="2724785" cy="1828800"/>
        </p:xfrm>
        <a:graphic>
          <a:graphicData uri="http://schemas.openxmlformats.org/drawingml/2006/table">
            <a:tbl>
              <a:tblPr firstRow="1" bandRow="1">
                <a:tableStyleId>{9D7B26C5-4107-4FEC-AEDC-1716B250A1EF}</a:tableStyleId>
              </a:tblPr>
              <a:tblGrid>
                <a:gridCol w="1867218">
                  <a:extLst>
                    <a:ext uri="{9D8B030D-6E8A-4147-A177-3AD203B41FA5}">
                      <a16:colId xmlns:a16="http://schemas.microsoft.com/office/drawing/2014/main" val="2012366367"/>
                    </a:ext>
                  </a:extLst>
                </a:gridCol>
                <a:gridCol w="857567">
                  <a:extLst>
                    <a:ext uri="{9D8B030D-6E8A-4147-A177-3AD203B41FA5}">
                      <a16:colId xmlns:a16="http://schemas.microsoft.com/office/drawing/2014/main" val="3006864667"/>
                    </a:ext>
                  </a:extLst>
                </a:gridCol>
              </a:tblGrid>
              <a:tr h="304800">
                <a:tc>
                  <a:txBody>
                    <a:bodyPr/>
                    <a:lstStyle/>
                    <a:p>
                      <a:pPr algn="ctr"/>
                      <a:r>
                        <a:rPr lang="en-US" sz="1200" dirty="0">
                          <a:solidFill>
                            <a:schemeClr val="tx1"/>
                          </a:solidFill>
                          <a:latin typeface="Arial" panose="020B0604020202020204" pitchFamily="34" charset="0"/>
                          <a:cs typeface="Arial" panose="020B0604020202020204" pitchFamily="34" charset="0"/>
                        </a:rPr>
                        <a:t>Feature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Weight</a:t>
                      </a:r>
                    </a:p>
                  </a:txBody>
                  <a:tcPr anchor="ctr"/>
                </a:tc>
                <a:extLst>
                  <a:ext uri="{0D108BD9-81ED-4DB2-BD59-A6C34878D82A}">
                    <a16:rowId xmlns:a16="http://schemas.microsoft.com/office/drawing/2014/main" val="4077809550"/>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Torque [Nm]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0.320955</a:t>
                      </a:r>
                    </a:p>
                  </a:txBody>
                  <a:tcPr anchor="ctr"/>
                </a:tc>
                <a:extLst>
                  <a:ext uri="{0D108BD9-81ED-4DB2-BD59-A6C34878D82A}">
                    <a16:rowId xmlns:a16="http://schemas.microsoft.com/office/drawing/2014/main" val="3820341412"/>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Rotational speed [rpm]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0.214712</a:t>
                      </a:r>
                    </a:p>
                  </a:txBody>
                  <a:tcPr anchor="ctr"/>
                </a:tc>
                <a:extLst>
                  <a:ext uri="{0D108BD9-81ED-4DB2-BD59-A6C34878D82A}">
                    <a16:rowId xmlns:a16="http://schemas.microsoft.com/office/drawing/2014/main" val="272721909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Air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0.161565</a:t>
                      </a:r>
                    </a:p>
                  </a:txBody>
                  <a:tcPr anchor="ctr"/>
                </a:tc>
                <a:extLst>
                  <a:ext uri="{0D108BD9-81ED-4DB2-BD59-A6C34878D82A}">
                    <a16:rowId xmlns:a16="http://schemas.microsoft.com/office/drawing/2014/main" val="826801147"/>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Tool wear [min]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0.153936</a:t>
                      </a:r>
                    </a:p>
                  </a:txBody>
                  <a:tcPr anchor="ctr"/>
                </a:tc>
                <a:extLst>
                  <a:ext uri="{0D108BD9-81ED-4DB2-BD59-A6C34878D82A}">
                    <a16:rowId xmlns:a16="http://schemas.microsoft.com/office/drawing/2014/main" val="395086934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Process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0.148831</a:t>
                      </a:r>
                    </a:p>
                  </a:txBody>
                  <a:tcPr anchor="ctr"/>
                </a:tc>
                <a:extLst>
                  <a:ext uri="{0D108BD9-81ED-4DB2-BD59-A6C34878D82A}">
                    <a16:rowId xmlns:a16="http://schemas.microsoft.com/office/drawing/2014/main" val="3803779599"/>
                  </a:ext>
                </a:extLst>
              </a:tr>
            </a:tbl>
          </a:graphicData>
        </a:graphic>
      </p:graphicFrame>
      <p:graphicFrame>
        <p:nvGraphicFramePr>
          <p:cNvPr id="6" name="Table 5">
            <a:extLst>
              <a:ext uri="{FF2B5EF4-FFF2-40B4-BE49-F238E27FC236}">
                <a16:creationId xmlns:a16="http://schemas.microsoft.com/office/drawing/2014/main" id="{9870DDAA-765F-597B-0DA3-0FF72DD77F8A}"/>
              </a:ext>
            </a:extLst>
          </p:cNvPr>
          <p:cNvGraphicFramePr>
            <a:graphicFrameLocks noGrp="1"/>
          </p:cNvGraphicFramePr>
          <p:nvPr>
            <p:extLst>
              <p:ext uri="{D42A27DB-BD31-4B8C-83A1-F6EECF244321}">
                <p14:modId xmlns:p14="http://schemas.microsoft.com/office/powerpoint/2010/main" val="2024333526"/>
              </p:ext>
            </p:extLst>
          </p:nvPr>
        </p:nvGraphicFramePr>
        <p:xfrm>
          <a:off x="5138180" y="1070187"/>
          <a:ext cx="3147378" cy="1828800"/>
        </p:xfrm>
        <a:graphic>
          <a:graphicData uri="http://schemas.openxmlformats.org/drawingml/2006/table">
            <a:tbl>
              <a:tblPr firstRow="1" bandRow="1">
                <a:tableStyleId>{9D7B26C5-4107-4FEC-AEDC-1716B250A1EF}</a:tableStyleId>
              </a:tblPr>
              <a:tblGrid>
                <a:gridCol w="1867218">
                  <a:extLst>
                    <a:ext uri="{9D8B030D-6E8A-4147-A177-3AD203B41FA5}">
                      <a16:colId xmlns:a16="http://schemas.microsoft.com/office/drawing/2014/main" val="2012366367"/>
                    </a:ext>
                  </a:extLst>
                </a:gridCol>
                <a:gridCol w="1280160">
                  <a:extLst>
                    <a:ext uri="{9D8B030D-6E8A-4147-A177-3AD203B41FA5}">
                      <a16:colId xmlns:a16="http://schemas.microsoft.com/office/drawing/2014/main" val="3006864667"/>
                    </a:ext>
                  </a:extLst>
                </a:gridCol>
              </a:tblGrid>
              <a:tr h="304800">
                <a:tc>
                  <a:txBody>
                    <a:bodyPr/>
                    <a:lstStyle/>
                    <a:p>
                      <a:pPr algn="ctr"/>
                      <a:r>
                        <a:rPr lang="en-US" sz="1200" dirty="0">
                          <a:solidFill>
                            <a:schemeClr val="tx1"/>
                          </a:solidFill>
                          <a:latin typeface="Arial" panose="020B0604020202020204" pitchFamily="34" charset="0"/>
                          <a:cs typeface="Arial" panose="020B0604020202020204" pitchFamily="34" charset="0"/>
                        </a:rPr>
                        <a:t>Feature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P-Values</a:t>
                      </a:r>
                    </a:p>
                  </a:txBody>
                  <a:tcPr anchor="ctr"/>
                </a:tc>
                <a:extLst>
                  <a:ext uri="{0D108BD9-81ED-4DB2-BD59-A6C34878D82A}">
                    <a16:rowId xmlns:a16="http://schemas.microsoft.com/office/drawing/2014/main" val="4077809550"/>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Torque [Nm]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1.488773e</a:t>
                      </a:r>
                      <a:r>
                        <a:rPr lang="en-US" sz="1200" baseline="30000" dirty="0">
                          <a:solidFill>
                            <a:schemeClr val="tx1"/>
                          </a:solidFill>
                          <a:latin typeface="Arial" panose="020B0604020202020204" pitchFamily="34" charset="0"/>
                          <a:cs typeface="Arial" panose="020B0604020202020204" pitchFamily="34" charset="0"/>
                        </a:rPr>
                        <a:t>-102</a:t>
                      </a:r>
                    </a:p>
                  </a:txBody>
                  <a:tcPr anchor="ctr"/>
                </a:tc>
                <a:extLst>
                  <a:ext uri="{0D108BD9-81ED-4DB2-BD59-A6C34878D82A}">
                    <a16:rowId xmlns:a16="http://schemas.microsoft.com/office/drawing/2014/main" val="3820341412"/>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Rotational speed [rpm]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2.432644e</a:t>
                      </a:r>
                      <a:r>
                        <a:rPr lang="en-US" sz="1200" kern="1200" baseline="30000" dirty="0">
                          <a:solidFill>
                            <a:schemeClr val="tx1"/>
                          </a:solidFill>
                          <a:latin typeface="Arial" panose="020B0604020202020204" pitchFamily="34" charset="0"/>
                          <a:ea typeface="+mn-ea"/>
                          <a:cs typeface="Arial" panose="020B0604020202020204" pitchFamily="34" charset="0"/>
                        </a:rPr>
                        <a:t>-83</a:t>
                      </a:r>
                    </a:p>
                  </a:txBody>
                  <a:tcPr anchor="ctr"/>
                </a:tc>
                <a:extLst>
                  <a:ext uri="{0D108BD9-81ED-4DB2-BD59-A6C34878D82A}">
                    <a16:rowId xmlns:a16="http://schemas.microsoft.com/office/drawing/2014/main" val="2727219094"/>
                  </a:ext>
                </a:extLst>
              </a:tr>
              <a:tr h="30480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Arial" panose="020B0604020202020204" pitchFamily="34" charset="0"/>
                          <a:cs typeface="Arial" panose="020B0604020202020204" pitchFamily="34" charset="0"/>
                        </a:rPr>
                        <a:t>Tool wear [min]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1.856158e</a:t>
                      </a:r>
                      <a:r>
                        <a:rPr lang="en-US" sz="1200" kern="1200" baseline="30000" dirty="0">
                          <a:solidFill>
                            <a:schemeClr val="tx1"/>
                          </a:solidFill>
                          <a:latin typeface="Arial" panose="020B0604020202020204" pitchFamily="34" charset="0"/>
                          <a:ea typeface="+mn-ea"/>
                          <a:cs typeface="Arial" panose="020B0604020202020204" pitchFamily="34" charset="0"/>
                        </a:rPr>
                        <a:t>-26</a:t>
                      </a:r>
                    </a:p>
                  </a:txBody>
                  <a:tcPr anchor="ctr"/>
                </a:tc>
                <a:extLst>
                  <a:ext uri="{0D108BD9-81ED-4DB2-BD59-A6C34878D82A}">
                    <a16:rowId xmlns:a16="http://schemas.microsoft.com/office/drawing/2014/main" val="826801147"/>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Air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1.361908e</a:t>
                      </a:r>
                      <a:r>
                        <a:rPr lang="en-US" sz="1200" kern="1200" baseline="30000" dirty="0">
                          <a:solidFill>
                            <a:schemeClr val="tx1"/>
                          </a:solidFill>
                          <a:latin typeface="Arial" panose="020B0604020202020204" pitchFamily="34" charset="0"/>
                          <a:ea typeface="+mn-ea"/>
                          <a:cs typeface="Arial" panose="020B0604020202020204" pitchFamily="34" charset="0"/>
                        </a:rPr>
                        <a:t>-19</a:t>
                      </a:r>
                    </a:p>
                  </a:txBody>
                  <a:tcPr anchor="ctr"/>
                </a:tc>
                <a:extLst>
                  <a:ext uri="{0D108BD9-81ED-4DB2-BD59-A6C34878D82A}">
                    <a16:rowId xmlns:a16="http://schemas.microsoft.com/office/drawing/2014/main" val="395086934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Process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3.944958e</a:t>
                      </a:r>
                      <a:r>
                        <a:rPr lang="en-US" sz="1200" kern="1200" baseline="30000" dirty="0">
                          <a:solidFill>
                            <a:schemeClr val="tx1"/>
                          </a:solidFill>
                          <a:latin typeface="Arial" panose="020B0604020202020204" pitchFamily="34" charset="0"/>
                          <a:ea typeface="+mn-ea"/>
                          <a:cs typeface="Arial" panose="020B0604020202020204" pitchFamily="34" charset="0"/>
                        </a:rPr>
                        <a:t>-11</a:t>
                      </a:r>
                    </a:p>
                  </a:txBody>
                  <a:tcPr anchor="ctr"/>
                </a:tc>
                <a:extLst>
                  <a:ext uri="{0D108BD9-81ED-4DB2-BD59-A6C34878D82A}">
                    <a16:rowId xmlns:a16="http://schemas.microsoft.com/office/drawing/2014/main" val="3803779599"/>
                  </a:ext>
                </a:extLst>
              </a:tr>
            </a:tbl>
          </a:graphicData>
        </a:graphic>
      </p:graphicFrame>
      <p:graphicFrame>
        <p:nvGraphicFramePr>
          <p:cNvPr id="7" name="Table 6">
            <a:extLst>
              <a:ext uri="{FF2B5EF4-FFF2-40B4-BE49-F238E27FC236}">
                <a16:creationId xmlns:a16="http://schemas.microsoft.com/office/drawing/2014/main" id="{21781D0D-4016-7D70-A22C-2AC1C2554024}"/>
              </a:ext>
            </a:extLst>
          </p:cNvPr>
          <p:cNvGraphicFramePr>
            <a:graphicFrameLocks noGrp="1"/>
          </p:cNvGraphicFramePr>
          <p:nvPr>
            <p:extLst>
              <p:ext uri="{D42A27DB-BD31-4B8C-83A1-F6EECF244321}">
                <p14:modId xmlns:p14="http://schemas.microsoft.com/office/powerpoint/2010/main" val="4290327467"/>
              </p:ext>
            </p:extLst>
          </p:nvPr>
        </p:nvGraphicFramePr>
        <p:xfrm>
          <a:off x="1333427" y="3158913"/>
          <a:ext cx="2724785" cy="1828800"/>
        </p:xfrm>
        <a:graphic>
          <a:graphicData uri="http://schemas.openxmlformats.org/drawingml/2006/table">
            <a:tbl>
              <a:tblPr firstRow="1" bandRow="1">
                <a:tableStyleId>{9D7B26C5-4107-4FEC-AEDC-1716B250A1EF}</a:tableStyleId>
              </a:tblPr>
              <a:tblGrid>
                <a:gridCol w="1867218">
                  <a:extLst>
                    <a:ext uri="{9D8B030D-6E8A-4147-A177-3AD203B41FA5}">
                      <a16:colId xmlns:a16="http://schemas.microsoft.com/office/drawing/2014/main" val="2012366367"/>
                    </a:ext>
                  </a:extLst>
                </a:gridCol>
                <a:gridCol w="857567">
                  <a:extLst>
                    <a:ext uri="{9D8B030D-6E8A-4147-A177-3AD203B41FA5}">
                      <a16:colId xmlns:a16="http://schemas.microsoft.com/office/drawing/2014/main" val="3006864667"/>
                    </a:ext>
                  </a:extLst>
                </a:gridCol>
              </a:tblGrid>
              <a:tr h="304800">
                <a:tc>
                  <a:txBody>
                    <a:bodyPr/>
                    <a:lstStyle/>
                    <a:p>
                      <a:pPr algn="ctr"/>
                      <a:r>
                        <a:rPr lang="en-US" sz="1200" dirty="0">
                          <a:solidFill>
                            <a:schemeClr val="tx1"/>
                          </a:solidFill>
                          <a:latin typeface="Arial" panose="020B0604020202020204" pitchFamily="34" charset="0"/>
                          <a:cs typeface="Arial" panose="020B0604020202020204" pitchFamily="34" charset="0"/>
                        </a:rPr>
                        <a:t>Component 1</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Weights</a:t>
                      </a:r>
                    </a:p>
                  </a:txBody>
                  <a:tcPr anchor="ctr"/>
                </a:tc>
                <a:extLst>
                  <a:ext uri="{0D108BD9-81ED-4DB2-BD59-A6C34878D82A}">
                    <a16:rowId xmlns:a16="http://schemas.microsoft.com/office/drawing/2014/main" val="4077809550"/>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Torque [Nm]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-0.996</a:t>
                      </a:r>
                    </a:p>
                  </a:txBody>
                  <a:tcPr anchor="ctr"/>
                </a:tc>
                <a:extLst>
                  <a:ext uri="{0D108BD9-81ED-4DB2-BD59-A6C34878D82A}">
                    <a16:rowId xmlns:a16="http://schemas.microsoft.com/office/drawing/2014/main" val="3820341412"/>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Rotational speed [rpm]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0.092</a:t>
                      </a:r>
                    </a:p>
                  </a:txBody>
                  <a:tcPr anchor="ctr"/>
                </a:tc>
                <a:extLst>
                  <a:ext uri="{0D108BD9-81ED-4DB2-BD59-A6C34878D82A}">
                    <a16:rowId xmlns:a16="http://schemas.microsoft.com/office/drawing/2014/main" val="272721909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L</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-0.008</a:t>
                      </a:r>
                    </a:p>
                  </a:txBody>
                  <a:tcPr anchor="ctr"/>
                </a:tc>
                <a:extLst>
                  <a:ext uri="{0D108BD9-81ED-4DB2-BD59-A6C34878D82A}">
                    <a16:rowId xmlns:a16="http://schemas.microsoft.com/office/drawing/2014/main" val="826801147"/>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0.007</a:t>
                      </a:r>
                    </a:p>
                  </a:txBody>
                  <a:tcPr anchor="ctr"/>
                </a:tc>
                <a:extLst>
                  <a:ext uri="{0D108BD9-81ED-4DB2-BD59-A6C34878D82A}">
                    <a16:rowId xmlns:a16="http://schemas.microsoft.com/office/drawing/2014/main" val="395086934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Air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0.003</a:t>
                      </a:r>
                    </a:p>
                  </a:txBody>
                  <a:tcPr anchor="ctr"/>
                </a:tc>
                <a:extLst>
                  <a:ext uri="{0D108BD9-81ED-4DB2-BD59-A6C34878D82A}">
                    <a16:rowId xmlns:a16="http://schemas.microsoft.com/office/drawing/2014/main" val="3803779599"/>
                  </a:ext>
                </a:extLst>
              </a:tr>
            </a:tbl>
          </a:graphicData>
        </a:graphic>
      </p:graphicFrame>
      <p:sp>
        <p:nvSpPr>
          <p:cNvPr id="10" name="Content Placeholder 2">
            <a:extLst>
              <a:ext uri="{FF2B5EF4-FFF2-40B4-BE49-F238E27FC236}">
                <a16:creationId xmlns:a16="http://schemas.microsoft.com/office/drawing/2014/main" id="{068222F3-1519-C288-2550-E8E23A5352E3}"/>
              </a:ext>
            </a:extLst>
          </p:cNvPr>
          <p:cNvSpPr txBox="1">
            <a:spLocks/>
          </p:cNvSpPr>
          <p:nvPr/>
        </p:nvSpPr>
        <p:spPr>
          <a:xfrm rot="16200000">
            <a:off x="116195" y="1846087"/>
            <a:ext cx="1641091" cy="276999"/>
          </a:xfrm>
          <a:prstGeom prst="rect">
            <a:avLst/>
          </a:prstGeom>
        </p:spPr>
        <p:txBody>
          <a:bodyPr vert="horz" wrap="none" lIns="91440" tIns="45720" rIns="91440" bIns="45720" rtlCol="0" anchor="ctr">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Feature Importance</a:t>
            </a:r>
          </a:p>
        </p:txBody>
      </p:sp>
      <p:cxnSp>
        <p:nvCxnSpPr>
          <p:cNvPr id="13" name="Connector: Elbow 12">
            <a:extLst>
              <a:ext uri="{FF2B5EF4-FFF2-40B4-BE49-F238E27FC236}">
                <a16:creationId xmlns:a16="http://schemas.microsoft.com/office/drawing/2014/main" id="{577CE1C6-E168-601A-3757-27E3C1F8209E}"/>
              </a:ext>
            </a:extLst>
          </p:cNvPr>
          <p:cNvCxnSpPr>
            <a:stCxn id="10" idx="3"/>
          </p:cNvCxnSpPr>
          <p:nvPr/>
        </p:nvCxnSpPr>
        <p:spPr>
          <a:xfrm rot="5400000" flipH="1" flipV="1">
            <a:off x="992943" y="1013985"/>
            <a:ext cx="93854" cy="206259"/>
          </a:xfrm>
          <a:prstGeom prst="bentConnector2">
            <a:avLst/>
          </a:prstGeom>
          <a:ln>
            <a:solidFill>
              <a:srgbClr val="1C7C8C"/>
            </a:solidFill>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418C1C99-45EE-DC58-8202-5FF88767F86A}"/>
              </a:ext>
            </a:extLst>
          </p:cNvPr>
          <p:cNvCxnSpPr>
            <a:cxnSpLocks/>
            <a:stCxn id="10" idx="1"/>
          </p:cNvCxnSpPr>
          <p:nvPr/>
        </p:nvCxnSpPr>
        <p:spPr>
          <a:xfrm rot="16200000" flipH="1">
            <a:off x="994970" y="2746903"/>
            <a:ext cx="93855" cy="210312"/>
          </a:xfrm>
          <a:prstGeom prst="bentConnector2">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28CC3715-71FA-E3BF-2EFE-B001C0155BA0}"/>
              </a:ext>
            </a:extLst>
          </p:cNvPr>
          <p:cNvSpPr txBox="1">
            <a:spLocks/>
          </p:cNvSpPr>
          <p:nvPr/>
        </p:nvSpPr>
        <p:spPr>
          <a:xfrm rot="16200000">
            <a:off x="4037404" y="1846087"/>
            <a:ext cx="1476944" cy="276999"/>
          </a:xfrm>
          <a:prstGeom prst="rect">
            <a:avLst/>
          </a:prstGeom>
        </p:spPr>
        <p:txBody>
          <a:bodyPr vert="horz" wrap="none" lIns="91440" tIns="45720" rIns="91440" bIns="45720" rtlCol="0" anchor="ctr">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Feature P-Values</a:t>
            </a:r>
          </a:p>
        </p:txBody>
      </p:sp>
      <p:cxnSp>
        <p:nvCxnSpPr>
          <p:cNvPr id="18" name="Connector: Elbow 17">
            <a:extLst>
              <a:ext uri="{FF2B5EF4-FFF2-40B4-BE49-F238E27FC236}">
                <a16:creationId xmlns:a16="http://schemas.microsoft.com/office/drawing/2014/main" id="{E0E0EE11-FE8C-B89B-EB88-B65DF39679E4}"/>
              </a:ext>
            </a:extLst>
          </p:cNvPr>
          <p:cNvCxnSpPr>
            <a:stCxn id="17" idx="3"/>
          </p:cNvCxnSpPr>
          <p:nvPr/>
        </p:nvCxnSpPr>
        <p:spPr>
          <a:xfrm rot="5400000" flipH="1" flipV="1">
            <a:off x="4791042" y="1055024"/>
            <a:ext cx="175927" cy="206256"/>
          </a:xfrm>
          <a:prstGeom prst="bentConnector2">
            <a:avLst/>
          </a:prstGeom>
          <a:ln>
            <a:solidFill>
              <a:srgbClr val="1C7C8C"/>
            </a:solidFill>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EF0ED255-6DD0-FE3D-6690-220CB2A7A38F}"/>
              </a:ext>
            </a:extLst>
          </p:cNvPr>
          <p:cNvCxnSpPr>
            <a:cxnSpLocks/>
            <a:stCxn id="17" idx="1"/>
          </p:cNvCxnSpPr>
          <p:nvPr/>
        </p:nvCxnSpPr>
        <p:spPr>
          <a:xfrm rot="16200000" flipH="1">
            <a:off x="4793070" y="2705866"/>
            <a:ext cx="175925" cy="210310"/>
          </a:xfrm>
          <a:prstGeom prst="bentConnector2">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C8D4CBC9-584E-3EFA-531D-EE80FC5A74CD}"/>
              </a:ext>
            </a:extLst>
          </p:cNvPr>
          <p:cNvSpPr txBox="1">
            <a:spLocks/>
          </p:cNvSpPr>
          <p:nvPr/>
        </p:nvSpPr>
        <p:spPr>
          <a:xfrm rot="16200000">
            <a:off x="351615" y="3934812"/>
            <a:ext cx="1170257" cy="276999"/>
          </a:xfrm>
          <a:prstGeom prst="rect">
            <a:avLst/>
          </a:prstGeom>
        </p:spPr>
        <p:txBody>
          <a:bodyPr vert="horz" wrap="none" lIns="91440" tIns="45720" rIns="91440" bIns="45720" rtlCol="0" anchor="ctr">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PCA Analysis</a:t>
            </a:r>
          </a:p>
        </p:txBody>
      </p:sp>
      <p:cxnSp>
        <p:nvCxnSpPr>
          <p:cNvPr id="23" name="Connector: Elbow 22">
            <a:extLst>
              <a:ext uri="{FF2B5EF4-FFF2-40B4-BE49-F238E27FC236}">
                <a16:creationId xmlns:a16="http://schemas.microsoft.com/office/drawing/2014/main" id="{20360F2A-F53D-38D7-F35A-F23C028AC3D1}"/>
              </a:ext>
            </a:extLst>
          </p:cNvPr>
          <p:cNvCxnSpPr>
            <a:stCxn id="22" idx="3"/>
          </p:cNvCxnSpPr>
          <p:nvPr/>
        </p:nvCxnSpPr>
        <p:spPr>
          <a:xfrm rot="5400000" flipH="1" flipV="1">
            <a:off x="875238" y="3220427"/>
            <a:ext cx="329263" cy="206251"/>
          </a:xfrm>
          <a:prstGeom prst="bentConnector3">
            <a:avLst>
              <a:gd name="adj1" fmla="val 99008"/>
            </a:avLst>
          </a:prstGeom>
          <a:ln>
            <a:solidFill>
              <a:srgbClr val="1C7C8C"/>
            </a:solidFill>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308300B1-FCE8-E6B5-D56E-4172412BD3DD}"/>
              </a:ext>
            </a:extLst>
          </p:cNvPr>
          <p:cNvCxnSpPr>
            <a:cxnSpLocks/>
            <a:stCxn id="22" idx="1"/>
          </p:cNvCxnSpPr>
          <p:nvPr/>
        </p:nvCxnSpPr>
        <p:spPr>
          <a:xfrm rot="16200000" flipH="1">
            <a:off x="877265" y="4717919"/>
            <a:ext cx="329264" cy="210306"/>
          </a:xfrm>
          <a:prstGeom prst="bentConnector3">
            <a:avLst>
              <a:gd name="adj1" fmla="val 99007"/>
            </a:avLst>
          </a:prstGeom>
          <a:ln>
            <a:solidFill>
              <a:srgbClr val="1C7C8C"/>
            </a:solidFill>
          </a:ln>
        </p:spPr>
        <p:style>
          <a:lnRef idx="1">
            <a:schemeClr val="accent1"/>
          </a:lnRef>
          <a:fillRef idx="0">
            <a:schemeClr val="accent1"/>
          </a:fillRef>
          <a:effectRef idx="0">
            <a:schemeClr val="accent1"/>
          </a:effectRef>
          <a:fontRef idx="minor">
            <a:schemeClr val="tx1"/>
          </a:fontRef>
        </p:style>
      </p:cxnSp>
      <p:graphicFrame>
        <p:nvGraphicFramePr>
          <p:cNvPr id="27" name="Table 26">
            <a:extLst>
              <a:ext uri="{FF2B5EF4-FFF2-40B4-BE49-F238E27FC236}">
                <a16:creationId xmlns:a16="http://schemas.microsoft.com/office/drawing/2014/main" id="{BB10AD24-CA33-1814-1758-70DE033BA576}"/>
              </a:ext>
            </a:extLst>
          </p:cNvPr>
          <p:cNvGraphicFramePr>
            <a:graphicFrameLocks noGrp="1"/>
          </p:cNvGraphicFramePr>
          <p:nvPr>
            <p:extLst>
              <p:ext uri="{D42A27DB-BD31-4B8C-83A1-F6EECF244321}">
                <p14:modId xmlns:p14="http://schemas.microsoft.com/office/powerpoint/2010/main" val="326339642"/>
              </p:ext>
            </p:extLst>
          </p:nvPr>
        </p:nvGraphicFramePr>
        <p:xfrm>
          <a:off x="5138180" y="3158913"/>
          <a:ext cx="2724785" cy="1828800"/>
        </p:xfrm>
        <a:graphic>
          <a:graphicData uri="http://schemas.openxmlformats.org/drawingml/2006/table">
            <a:tbl>
              <a:tblPr firstRow="1" bandRow="1">
                <a:tableStyleId>{9D7B26C5-4107-4FEC-AEDC-1716B250A1EF}</a:tableStyleId>
              </a:tblPr>
              <a:tblGrid>
                <a:gridCol w="1867218">
                  <a:extLst>
                    <a:ext uri="{9D8B030D-6E8A-4147-A177-3AD203B41FA5}">
                      <a16:colId xmlns:a16="http://schemas.microsoft.com/office/drawing/2014/main" val="2012366367"/>
                    </a:ext>
                  </a:extLst>
                </a:gridCol>
                <a:gridCol w="857567">
                  <a:extLst>
                    <a:ext uri="{9D8B030D-6E8A-4147-A177-3AD203B41FA5}">
                      <a16:colId xmlns:a16="http://schemas.microsoft.com/office/drawing/2014/main" val="3006864667"/>
                    </a:ext>
                  </a:extLst>
                </a:gridCol>
              </a:tblGrid>
              <a:tr h="304800">
                <a:tc>
                  <a:txBody>
                    <a:bodyPr/>
                    <a:lstStyle/>
                    <a:p>
                      <a:pPr algn="ctr"/>
                      <a:r>
                        <a:rPr lang="en-US" sz="1200" dirty="0">
                          <a:solidFill>
                            <a:schemeClr val="tx1"/>
                          </a:solidFill>
                          <a:latin typeface="Arial" panose="020B0604020202020204" pitchFamily="34" charset="0"/>
                          <a:cs typeface="Arial" panose="020B0604020202020204" pitchFamily="34" charset="0"/>
                        </a:rPr>
                        <a:t>Component 2</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Weights</a:t>
                      </a:r>
                    </a:p>
                  </a:txBody>
                  <a:tcPr anchor="ctr"/>
                </a:tc>
                <a:extLst>
                  <a:ext uri="{0D108BD9-81ED-4DB2-BD59-A6C34878D82A}">
                    <a16:rowId xmlns:a16="http://schemas.microsoft.com/office/drawing/2014/main" val="4077809550"/>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L</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-0.743</a:t>
                      </a:r>
                    </a:p>
                  </a:txBody>
                  <a:tcPr anchor="ctr"/>
                </a:tc>
                <a:extLst>
                  <a:ext uri="{0D108BD9-81ED-4DB2-BD59-A6C34878D82A}">
                    <a16:rowId xmlns:a16="http://schemas.microsoft.com/office/drawing/2014/main" val="3820341412"/>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0.664</a:t>
                      </a:r>
                    </a:p>
                  </a:txBody>
                  <a:tcPr anchor="ctr"/>
                </a:tc>
                <a:extLst>
                  <a:ext uri="{0D108BD9-81ED-4DB2-BD59-A6C34878D82A}">
                    <a16:rowId xmlns:a16="http://schemas.microsoft.com/office/drawing/2014/main" val="272721909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H</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0.079</a:t>
                      </a:r>
                    </a:p>
                  </a:txBody>
                  <a:tcPr anchor="ctr"/>
                </a:tc>
                <a:extLst>
                  <a:ext uri="{0D108BD9-81ED-4DB2-BD59-A6C34878D82A}">
                    <a16:rowId xmlns:a16="http://schemas.microsoft.com/office/drawing/2014/main" val="826801147"/>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Torque [Nm]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0.011</a:t>
                      </a:r>
                    </a:p>
                  </a:txBody>
                  <a:tcPr anchor="ctr"/>
                </a:tc>
                <a:extLst>
                  <a:ext uri="{0D108BD9-81ED-4DB2-BD59-A6C34878D82A}">
                    <a16:rowId xmlns:a16="http://schemas.microsoft.com/office/drawing/2014/main" val="395086934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Tool wear [min]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-0.004</a:t>
                      </a:r>
                    </a:p>
                  </a:txBody>
                  <a:tcPr anchor="ctr"/>
                </a:tc>
                <a:extLst>
                  <a:ext uri="{0D108BD9-81ED-4DB2-BD59-A6C34878D82A}">
                    <a16:rowId xmlns:a16="http://schemas.microsoft.com/office/drawing/2014/main" val="3803779599"/>
                  </a:ext>
                </a:extLst>
              </a:tr>
            </a:tbl>
          </a:graphicData>
        </a:graphic>
      </p:graphicFrame>
      <p:cxnSp>
        <p:nvCxnSpPr>
          <p:cNvPr id="29" name="Straight Connector 28">
            <a:extLst>
              <a:ext uri="{FF2B5EF4-FFF2-40B4-BE49-F238E27FC236}">
                <a16:creationId xmlns:a16="http://schemas.microsoft.com/office/drawing/2014/main" id="{1A51E69C-5F98-4280-BEDF-4A08E539906B}"/>
              </a:ext>
            </a:extLst>
          </p:cNvPr>
          <p:cNvCxnSpPr/>
          <p:nvPr/>
        </p:nvCxnSpPr>
        <p:spPr>
          <a:xfrm>
            <a:off x="936740" y="3028950"/>
            <a:ext cx="734881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4011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2" name="Rectangle 1">
            <a:extLst>
              <a:ext uri="{FF2B5EF4-FFF2-40B4-BE49-F238E27FC236}">
                <a16:creationId xmlns:a16="http://schemas.microsoft.com/office/drawing/2014/main" id="{C6B1A37C-AFC0-100C-9A8A-86DA043EB605}"/>
              </a:ext>
            </a:extLst>
          </p:cNvPr>
          <p:cNvSpPr/>
          <p:nvPr/>
        </p:nvSpPr>
        <p:spPr>
          <a:xfrm>
            <a:off x="1596788" y="2672552"/>
            <a:ext cx="1537648" cy="49131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3) Conclusions &amp; Next Steps</a:t>
            </a:r>
            <a:endParaRP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half" idx="2"/>
          </p:nvPr>
        </p:nvSpPr>
        <p:spPr>
          <a:xfrm>
            <a:off x="856058" y="1207008"/>
            <a:ext cx="7428406" cy="3285792"/>
          </a:xfrm>
        </p:spPr>
        <p:txBody>
          <a:bodyPr>
            <a:noAutofit/>
          </a:bodyPr>
          <a:lstStyle/>
          <a:p>
            <a:r>
              <a:rPr lang="en-US" sz="1200" dirty="0">
                <a:latin typeface="Arial" panose="020B0604020202020204" pitchFamily="34" charset="0"/>
                <a:cs typeface="Arial" panose="020B0604020202020204" pitchFamily="34" charset="0"/>
              </a:rPr>
              <a:t>Contrary to our initial null hypothesis, Torque was the leading cause of machine failure according to our models</a:t>
            </a:r>
          </a:p>
          <a:p>
            <a:r>
              <a:rPr lang="en-US" sz="1200" dirty="0" err="1">
                <a:latin typeface="Arial" panose="020B0604020202020204" pitchFamily="34" charset="0"/>
                <a:cs typeface="Arial" panose="020B0604020202020204" pitchFamily="34" charset="0"/>
              </a:rPr>
              <a:t>Undersampling</a:t>
            </a:r>
            <a:r>
              <a:rPr lang="en-US" sz="1200" dirty="0">
                <a:latin typeface="Arial" panose="020B0604020202020204" pitchFamily="34" charset="0"/>
                <a:cs typeface="Arial" panose="020B0604020202020204" pitchFamily="34" charset="0"/>
              </a:rPr>
              <a:t> the data negatively impacted the accuracy scores compared to the raw as-is dataset, as expected, but the oversampled data actually performed better surprisingly</a:t>
            </a:r>
          </a:p>
          <a:p>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So the next step would be developing an algorithm that only states “No Failure” will be accurate 96.5% of the time and performs better than any of our models or </a:t>
            </a:r>
            <a:r>
              <a:rPr kumimoji="0" lang="en-US" sz="1200" b="0" i="0" u="none" strike="noStrike" kern="1200" cap="none" spc="0" normalizeH="0" baseline="0" noProof="0" dirty="0" err="1">
                <a:ln>
                  <a:noFill/>
                </a:ln>
                <a:effectLst/>
                <a:uLnTx/>
                <a:uFillTx/>
                <a:latin typeface="Arial" panose="020B0604020202020204" pitchFamily="34" charset="0"/>
                <a:ea typeface="+mn-ea"/>
                <a:cs typeface="Arial" panose="020B0604020202020204" pitchFamily="34" charset="0"/>
              </a:rPr>
              <a:t>ChatGPT</a:t>
            </a:r>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a:t>
            </a:r>
            <a:r>
              <a:rPr lang="en-US" sz="1200" dirty="0">
                <a:latin typeface="Arial" panose="020B0604020202020204" pitchFamily="34" charset="0"/>
                <a:cs typeface="Arial" panose="020B0604020202020204" pitchFamily="34" charset="0"/>
              </a:rPr>
              <a:t>So instead of all this we could have written the below code and saved the environment from all these machine learning processes…</a:t>
            </a:r>
          </a:p>
          <a:p>
            <a:pPr marL="0" indent="0">
              <a:buNone/>
            </a:pPr>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def </a:t>
            </a:r>
            <a:r>
              <a:rPr kumimoji="0" lang="en-US" sz="12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predict_failure</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df</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a:t>
            </a:r>
          </a:p>
          <a:p>
            <a:pPr marL="0" indent="0">
              <a:buNone/>
            </a:pPr>
            <a:r>
              <a:rPr lang="en-US" sz="1200" dirty="0">
                <a:solidFill>
                  <a:schemeClr val="bg1"/>
                </a:solidFill>
                <a:latin typeface="Arial" panose="020B0604020202020204" pitchFamily="34" charset="0"/>
                <a:cs typeface="Arial" panose="020B0604020202020204" pitchFamily="34" charset="0"/>
              </a:rPr>
              <a:t>	       </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return </a:t>
            </a:r>
            <a:r>
              <a:rPr kumimoji="0" lang="en-US" sz="1200" b="0" i="0" u="none" strike="noStrike" kern="1200" cap="none" spc="0" normalizeH="0" baseline="0" noProof="0" dirty="0">
                <a:ln>
                  <a:noFill/>
                </a:ln>
                <a:solidFill>
                  <a:srgbClr val="92D050"/>
                </a:solidFill>
                <a:effectLst/>
                <a:uLnTx/>
                <a:uFillTx/>
                <a:latin typeface="Arial" panose="020B0604020202020204" pitchFamily="34" charset="0"/>
                <a:ea typeface="+mn-ea"/>
                <a:cs typeface="Arial" panose="020B0604020202020204" pitchFamily="34" charset="0"/>
              </a:rPr>
              <a:t>False</a:t>
            </a:r>
          </a:p>
        </p:txBody>
      </p:sp>
    </p:spTree>
    <p:extLst>
      <p:ext uri="{BB962C8B-B14F-4D97-AF65-F5344CB8AC3E}">
        <p14:creationId xmlns:p14="http://schemas.microsoft.com/office/powerpoint/2010/main" val="2720268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394</TotalTime>
  <Words>1009</Words>
  <Application>Microsoft Office PowerPoint</Application>
  <PresentationFormat>On-screen Show (16:9)</PresentationFormat>
  <Paragraphs>179</Paragraphs>
  <Slides>11</Slides>
  <Notes>11</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Arial</vt:lpstr>
      <vt:lpstr>Calibri Light</vt:lpstr>
      <vt:lpstr>Office Theme</vt:lpstr>
      <vt:lpstr>Machine Maintenance Analysis</vt:lpstr>
      <vt:lpstr>Executive Summary</vt:lpstr>
      <vt:lpstr>1) Data Overview</vt:lpstr>
      <vt:lpstr>2) Analyses</vt:lpstr>
      <vt:lpstr>2) Analyses – Model Accuracy Scores</vt:lpstr>
      <vt:lpstr>2) Analyses – Model Accuracy Scores</vt:lpstr>
      <vt:lpstr>2) Analyses – Decision Tree</vt:lpstr>
      <vt:lpstr>2) Analyses – Feature Contribution</vt:lpstr>
      <vt:lpstr>3) Conclusions &amp; Next Steps</vt:lpstr>
      <vt:lpstr>3) Conclusions &amp; Next Steps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Football Match Analysis</dc:title>
  <cp:lastModifiedBy>Sean Patel</cp:lastModifiedBy>
  <cp:revision>106</cp:revision>
  <dcterms:modified xsi:type="dcterms:W3CDTF">2024-04-05T00:03:59Z</dcterms:modified>
</cp:coreProperties>
</file>