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Inter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nter-bold.fntdata"/><Relationship Id="rId25" Type="http://schemas.openxmlformats.org/officeDocument/2006/relationships/font" Target="fonts/Inter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 the steps you took to analyze the data and answer each question you asked in your proposal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 and discuss interesting figures developed during analysis, ideally with the help of Jupyter Notebook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 the steps you took to analyze the data and answer each question you asked in your proposal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 and discuss interesting figures developed during analysis, ideally with the help of Jupyter Notebook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 the steps you took to analyze the data and answer each question you asked in your proposal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 and discuss interesting figures developed during analysis, ideally with the help of Jupyter Notebook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 the steps you took to analyze the data and answer each question you asked in your proposal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 and discuss interesting figures developed during analysis, ideally with the help of Jupyter Notebook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 the steps you took to analyze the data and answer each question you asked in your proposal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 and discuss interesting figures developed during analysis, ideally with the help of Jupyter Notebook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c7965ec7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8c7965ec7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 the steps you took to analyze the data and answer each question you asked in your proposal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 and discuss interesting figures developed during analysis, ideally with the help of Jupyter Notebook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8c7965ec7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 Describe whether you were able to answer these questions to your satisfaction, and briefly summarize your findings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* Discuss any difficulties that arose, and how you dealt with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* Discuss any additional questions that came up, but which you didn't have time to answer: What would you research next, if you had two more weeks?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* Describe the exploration and cleanup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* Discuss insights you had while exploring the data that you didn't anticipate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* Discuss any problems that arose after exploring the data, and how you resolved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* Present and discuss interesting figures developed during exploration, ideally with the help of Jupyter Notebook</a:t>
            </a:r>
            <a:endParaRPr/>
          </a:p>
        </p:txBody>
      </p:sp>
      <p:sp>
        <p:nvSpPr>
          <p:cNvPr id="118" name="Google Shape;11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 the steps you took to analyze the data and answer each question you asked in your proposal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 and discuss interesting figures developed during analysis, ideally with the help of Jupyter Notebook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 the steps you took to analyze the data and answer each question you asked in your proposal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 and discuss interesting figures developed during analysis, ideally with the help of Jupyter Notebook</a:t>
            </a:r>
            <a:endParaRPr/>
          </a:p>
        </p:txBody>
      </p:sp>
      <p:sp>
        <p:nvSpPr>
          <p:cNvPr id="145" name="Google Shape;14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 the steps you took to analyze the data and answer each question you asked in your proposal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 and discuss interesting figures developed during analysis, ideally with the help of Jupyter Notebook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www.kaggle.com/datasets/younver/spotify-top-200-dataset?select=spotify-top-200-dataset.csv" TargetMode="External"/><Relationship Id="rId5" Type="http://schemas.openxmlformats.org/officeDocument/2006/relationships/hyperlink" Target="https://developer.spotify.com/documentation/web-api/reference/#/operations/get-audio-featur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dark, image&#10;&#10;Description automatically generated" id="89" name="Google Shape;89;p13"/>
          <p:cNvPicPr preferRelativeResize="0"/>
          <p:nvPr/>
        </p:nvPicPr>
        <p:blipFill rotWithShape="1">
          <a:blip r:embed="rId3">
            <a:alphaModFix/>
          </a:blip>
          <a:srcRect b="3086" l="0" r="35363" t="600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8823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>
            <p:ph type="ctr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br>
              <a:rPr lang="en-US" sz="2300"/>
            </a:br>
            <a:br>
              <a:rPr lang="en-US" sz="2300"/>
            </a:br>
            <a:r>
              <a:rPr lang="en-US" sz="2300"/>
              <a:t>University of Minnesota </a:t>
            </a:r>
            <a:br>
              <a:rPr lang="en-US" sz="2300"/>
            </a:br>
            <a:r>
              <a:rPr lang="en-US" sz="2300"/>
              <a:t>Data Visualization and Analytics Boot Camp</a:t>
            </a:r>
            <a:br>
              <a:rPr lang="en-US" sz="2300"/>
            </a:br>
            <a:br>
              <a:rPr lang="en-US" sz="2300"/>
            </a:br>
            <a:br>
              <a:rPr lang="en-US" sz="2300"/>
            </a:br>
            <a:r>
              <a:rPr lang="en-US" sz="2300"/>
              <a:t>Project 1</a:t>
            </a:r>
            <a:br>
              <a:rPr lang="en-US" sz="2300"/>
            </a:br>
            <a:r>
              <a:rPr lang="en-US" sz="2300"/>
              <a:t>What makes a song a hit?</a:t>
            </a:r>
            <a:endParaRPr/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477981" y="4868822"/>
            <a:ext cx="4023359" cy="1363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Team 2: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Lauren Cadogan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Zachary Herrera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Mankwe Ndosi</a:t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Omar Espinoza</a:t>
            </a:r>
            <a:endParaRPr/>
          </a:p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November 14, 2022</a:t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648929" y="629266"/>
            <a:ext cx="3505495" cy="1622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 3: What song properties predict popularity better? -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Energy</a:t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Slight concentration of songs with energy scores above 0.5.</a:t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5123688" y="557784"/>
            <a:ext cx="6584098" cy="573918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rt, scatter chart&#10;&#10;Description automatically generated" id="171" name="Google Shape;171;p22"/>
          <p:cNvPicPr preferRelativeResize="0"/>
          <p:nvPr/>
        </p:nvPicPr>
        <p:blipFill rotWithShape="1">
          <a:blip r:embed="rId3">
            <a:alphaModFix/>
          </a:blip>
          <a:srcRect b="7615" l="7260" r="8889" t="8700"/>
          <a:stretch/>
        </p:blipFill>
        <p:spPr>
          <a:xfrm>
            <a:off x="5790578" y="807593"/>
            <a:ext cx="5249898" cy="5239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648929" y="629266"/>
            <a:ext cx="3505495" cy="1622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 3: What song properties predict popularity better? -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Acousticness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instrumental songs (higher “acousticness” score) were streamed less than non-acoustic songs.</a:t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5123688" y="557784"/>
            <a:ext cx="6584098" cy="573918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rt, scatter chart&#10;&#10;Description automatically generated" id="181" name="Google Shape;181;p23"/>
          <p:cNvPicPr preferRelativeResize="0"/>
          <p:nvPr/>
        </p:nvPicPr>
        <p:blipFill rotWithShape="1">
          <a:blip r:embed="rId3">
            <a:alphaModFix/>
          </a:blip>
          <a:srcRect b="7665" l="7955" r="9192" t="9175"/>
          <a:stretch/>
        </p:blipFill>
        <p:spPr>
          <a:xfrm>
            <a:off x="5805446" y="807593"/>
            <a:ext cx="5220162" cy="523956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/>
          <p:nvPr/>
        </p:nvSpPr>
        <p:spPr>
          <a:xfrm>
            <a:off x="12252275" y="1171400"/>
            <a:ext cx="687900" cy="21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648929" y="629266"/>
            <a:ext cx="3505495" cy="1622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 3: What song properties predict popularity better? -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Liveness</a:t>
            </a:r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songs (&gt;0.8) were streamed less than studio songs.</a:t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5123688" y="557784"/>
            <a:ext cx="6584098" cy="573918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rt, scatter chart&#10;&#10;Description automatically generated" id="192" name="Google Shape;192;p24"/>
          <p:cNvPicPr preferRelativeResize="0"/>
          <p:nvPr/>
        </p:nvPicPr>
        <p:blipFill rotWithShape="1">
          <a:blip r:embed="rId3">
            <a:alphaModFix/>
          </a:blip>
          <a:srcRect b="7212" l="8016" r="8846" t="9101"/>
          <a:stretch/>
        </p:blipFill>
        <p:spPr>
          <a:xfrm>
            <a:off x="5812930" y="807593"/>
            <a:ext cx="5205194" cy="5239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648929" y="629266"/>
            <a:ext cx="3505495" cy="1622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 3: What song properties predict popularity better? -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Duration</a:t>
            </a: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Songs that were between 2.5 and 4 minutes long were streamed more times.</a:t>
            </a:r>
            <a:endParaRPr/>
          </a:p>
          <a:p>
            <a:pPr indent="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5123688" y="557784"/>
            <a:ext cx="6584098" cy="573918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648929" y="629266"/>
            <a:ext cx="3505495" cy="1622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 3: What song properties predict popularity better? -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</a:t>
            </a:r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Slightly more streams were observed for songs with tempo between 75 and 150 beats per minute (bpm). </a:t>
            </a:r>
            <a:endParaRPr/>
          </a:p>
        </p:txBody>
      </p:sp>
      <p:sp>
        <p:nvSpPr>
          <p:cNvPr id="210" name="Google Shape;210;p26"/>
          <p:cNvSpPr/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5123688" y="557784"/>
            <a:ext cx="6584098" cy="573918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rt, scatter chart&#10;&#10;Description automatically generated" id="212" name="Google Shape;212;p26"/>
          <p:cNvPicPr preferRelativeResize="0"/>
          <p:nvPr/>
        </p:nvPicPr>
        <p:blipFill rotWithShape="1">
          <a:blip r:embed="rId3">
            <a:alphaModFix/>
          </a:blip>
          <a:srcRect b="7947" l="7873" r="9060" t="8366"/>
          <a:stretch/>
        </p:blipFill>
        <p:spPr>
          <a:xfrm>
            <a:off x="5638150" y="629275"/>
            <a:ext cx="5696696" cy="57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648929" y="629266"/>
            <a:ext cx="3505500" cy="16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 3: What song properties predict popularity better? -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 - International</a:t>
            </a:r>
            <a:endParaRPr/>
          </a:p>
        </p:txBody>
      </p:sp>
      <p:sp>
        <p:nvSpPr>
          <p:cNvPr id="219" name="Google Shape;219;p27"/>
          <p:cNvSpPr txBox="1"/>
          <p:nvPr/>
        </p:nvSpPr>
        <p:spPr>
          <a:xfrm>
            <a:off x="648931" y="2438400"/>
            <a:ext cx="3505500" cy="3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International genre, two preferred values of tempo seem to exist, at about 95 bpm and 175.</a:t>
            </a: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4639056" y="0"/>
            <a:ext cx="75528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5123688" y="557784"/>
            <a:ext cx="6584100" cy="57393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425" y="164675"/>
            <a:ext cx="6528650" cy="65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 of Findings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International music has increased and Dance music has decreased in terms of presence in the top 200 in the past few years.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Genre presence in the top 200 fluctuates a lot quarter to quarter.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Liveness and Acousticness negatively correlate with streams.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is a sweet spot in duration of 2.5 to 4 minutes.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remaining factors had little impact on streams.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Implications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Findings can be useful input for music streaming platforms, record label, artists.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Our findings suggest that even in categories where streams is not dependent on the factor (EG. danceability, energy) there are more songs in specific ranges.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Dataset Limitations</a:t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838200" y="1655454"/>
            <a:ext cx="10515600" cy="4689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Music is highly subjective!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Song properties: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Objective: tempo, duration, # of streams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Subjective: danceability, liveness, acousticness, energy, genre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Conclusions cannot be extrapolated. May include bias from user profiles (Millennials and Gen Z, most in Europe, more female/male).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Results may be different if other databases are included (Apple Music, Amazon Music, SoundCloud, Pandora, Deezer, Tidal, etc.)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may not be representative, includes pandemic (2020-21) period.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By reducing music genres to only 6, we have </a:t>
            </a:r>
            <a:r>
              <a:rPr lang="en-US"/>
              <a:t>led to </a:t>
            </a:r>
            <a:r>
              <a:rPr lang="en-US"/>
              <a:t>oversimplifi</a:t>
            </a:r>
            <a:r>
              <a:rPr lang="en-US"/>
              <a:t>cation</a:t>
            </a:r>
            <a:r>
              <a:rPr lang="en-US"/>
              <a:t> and the loss of information.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Lessons Learned</a:t>
            </a:r>
            <a:endParaRPr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would we do differently?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Narrow down to top 50 or 10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Generate descriptive statistics (mode, median, std. dev.)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Further research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Multiple regression analysis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Cross reference with other datasets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 interactive features, queries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General Description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this project, we wanted to explore the question of what makes a song popular.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Taste for music is highly subjective, so we were curious if success factors could be analyzed in a quantitative way.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needed a dataset that contained song properties and song popularity indicators.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Relationships, associations, and trends were uncovered using quantitative data, mostly with visualizations.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/>
          <p:nvPr/>
        </p:nvSpPr>
        <p:spPr>
          <a:xfrm>
            <a:off x="3049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, indoor, bunch, different&#10;&#10;Description automatically generated" id="254" name="Google Shape;254;p32"/>
          <p:cNvPicPr preferRelativeResize="0"/>
          <p:nvPr/>
        </p:nvPicPr>
        <p:blipFill rotWithShape="1">
          <a:blip r:embed="rId3">
            <a:alphaModFix/>
          </a:blip>
          <a:srcRect b="0" l="595" r="0" t="0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2"/>
          <p:cNvSpPr/>
          <p:nvPr/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2"/>
          <p:cNvSpPr txBox="1"/>
          <p:nvPr>
            <p:ph type="title"/>
          </p:nvPr>
        </p:nvSpPr>
        <p:spPr>
          <a:xfrm>
            <a:off x="838200" y="365125"/>
            <a:ext cx="3822189" cy="1899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Overall: What makes a song a hit?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Specific: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do top 200 songs have in common?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genre and popularity change over time?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 any of these</a:t>
            </a:r>
            <a:r>
              <a:rPr lang="en-US"/>
              <a:t> </a:t>
            </a:r>
            <a:r>
              <a:rPr lang="en-US"/>
              <a:t>properties predict popularity?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Danceability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Energy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Acousticness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Liveness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Tempo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Duration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838200" y="1825625"/>
            <a:ext cx="110490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Spotify top 200 dataset: charts top 200 songs between 2017-2021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74,661 rows and 40 columns = 2,986,440 items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10 data types (char, tinyint, varchar, bool, date, smallint, decimal, blob, float, int)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Sources: </a:t>
            </a:r>
            <a:r>
              <a:rPr b="0" i="0" lang="en-US">
                <a:solidFill>
                  <a:srgbClr val="202124"/>
                </a:solidFill>
                <a:latin typeface="Inter"/>
                <a:ea typeface="Inter"/>
                <a:cs typeface="Inter"/>
                <a:sym typeface="Inter"/>
              </a:rPr>
              <a:t>Spotify API, Spotify Charts, reference dataset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034821"/>
            <a:ext cx="2663770" cy="79958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3563731" y="3820181"/>
            <a:ext cx="8014252" cy="2028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https://www.kaggle.com/datasets/younver/spotify-top-200-dataset?select=spotify-top-200-dataset.csv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https://developer.spotify.com/documentation/web-api/reference/#/operations/get-audio-features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Cleanup and Exploration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838200" y="1825625"/>
            <a:ext cx="10697974" cy="4541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dropped rows with NA values, roughly 1,000 rows.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Many songs with more than one author were listed multiple times. Those duplicates were eliminated. We used </a:t>
            </a:r>
            <a:r>
              <a:rPr i="1" lang="en-US"/>
              <a:t>drop_duplicates()</a:t>
            </a:r>
            <a:r>
              <a:rPr lang="en-US"/>
              <a:t> for rows that had a matching track name, rank and week. About 30,000 rows.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merged the data with a genre file which simplified the number of unique genre values, to 6 categories (from 485).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</a:t>
            </a:r>
            <a:r>
              <a:rPr i="1" lang="en-US"/>
              <a:t>value_counts()</a:t>
            </a:r>
            <a:r>
              <a:rPr lang="en-US"/>
              <a:t> we tested to see which genre and which track name hit the charts the most frequently.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Clean dataset spotify_clean.csv : 44,134 rows and 15 columns (from 74.7K rows and 40 columns)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time series, we converted weeks to quarters, and used seaborn and matplotlib to plot the number of streams per genre over time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8061157" y="199528"/>
            <a:ext cx="405865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Clean Dataset - Variables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Independent</a:t>
            </a:r>
            <a:endParaRPr/>
          </a:p>
        </p:txBody>
      </p:sp>
      <p:sp>
        <p:nvSpPr>
          <p:cNvPr id="129" name="Google Shape;12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artist_followers</a:t>
            </a:r>
            <a:r>
              <a:rPr lang="en-US"/>
              <a:t>: number of followers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artist_popularity: </a:t>
            </a:r>
            <a:r>
              <a:rPr lang="en-US"/>
              <a:t>1-100 scale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danceability: </a:t>
            </a:r>
            <a:r>
              <a:rPr lang="en-US"/>
              <a:t>0= least danceable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energy: </a:t>
            </a:r>
            <a:r>
              <a:rPr lang="en-US"/>
              <a:t>intensity/activity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acousticness: </a:t>
            </a:r>
            <a:r>
              <a:rPr lang="en-US"/>
              <a:t>&gt;0.5 instrumental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liveness: </a:t>
            </a:r>
            <a:r>
              <a:rPr lang="en-US"/>
              <a:t>&gt;0.8 likely live song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tempo: </a:t>
            </a:r>
            <a:r>
              <a:rPr lang="en-US"/>
              <a:t>beats per minute (BPM)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duration: </a:t>
            </a:r>
            <a:r>
              <a:rPr lang="en-US"/>
              <a:t>miliseconds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Dependent</a:t>
            </a:r>
            <a:endParaRPr/>
          </a:p>
        </p:txBody>
      </p:sp>
      <p:sp>
        <p:nvSpPr>
          <p:cNvPr id="131" name="Google Shape;13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streams: </a:t>
            </a:r>
            <a:r>
              <a:rPr lang="en-US"/>
              <a:t>number of times a song has been streamed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648929" y="629266"/>
            <a:ext cx="3505495" cy="1622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 1: What do top 200 songs have in common?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the period of analysis (2017-2021) the “International” genre represents the 31% of all streams, followed by “Hip-Hop” and “Dance” (both 26%).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“Rock” and “Pop” songs represented 5% and 6% of all streams.</a:t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5123688" y="557784"/>
            <a:ext cx="6584098" cy="573918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rt, pie chart&#10;&#10;Description automatically generated" id="141" name="Google Shape;14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517" l="0" r="0" t="0"/>
          <a:stretch/>
        </p:blipFill>
        <p:spPr>
          <a:xfrm>
            <a:off x="5405862" y="899258"/>
            <a:ext cx="6019331" cy="5056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648929" y="629266"/>
            <a:ext cx="3505495" cy="1622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 2: How does genre and popularity change over time?</a:t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Streams of “Dance” songs declined from mid-2019. Similar trend for Hip-Hop from early 2020.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Steady increase of streams of “International” songs, maybe reflecting change in audience or growing Spotify adoption overseas. Similar increase in “Others”, starting in 2018.</a:t>
            </a:r>
            <a:endParaRPr/>
          </a:p>
          <a:p>
            <a:pPr indent="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5123688" y="557784"/>
            <a:ext cx="6584098" cy="573918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rt, line chart&#10;&#10;Description automatically generated" id="151" name="Google Shape;151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6278" l="9193" r="9462" t="7503"/>
          <a:stretch/>
        </p:blipFill>
        <p:spPr>
          <a:xfrm>
            <a:off x="5405862" y="1794904"/>
            <a:ext cx="6019331" cy="3264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648929" y="629266"/>
            <a:ext cx="3505495" cy="1622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 3: What song properties predict popularity better? -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Danceability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648931" y="2438400"/>
            <a:ext cx="3505494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Slight concentration of songs were observed at higher “danceability” scores (between 0.6 and 0.9)</a:t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5123688" y="557784"/>
            <a:ext cx="6584098" cy="573918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rt, scatter chart&#10;&#10;Description automatically generated" id="161" name="Google Shape;161;p21"/>
          <p:cNvPicPr preferRelativeResize="0"/>
          <p:nvPr/>
        </p:nvPicPr>
        <p:blipFill rotWithShape="1">
          <a:blip r:embed="rId3">
            <a:alphaModFix/>
          </a:blip>
          <a:srcRect b="7828" l="7536" r="9255" t="8485"/>
          <a:stretch/>
        </p:blipFill>
        <p:spPr>
          <a:xfrm>
            <a:off x="5810676" y="807593"/>
            <a:ext cx="5209702" cy="5239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