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3386-CCB3-454F-8DF3-A03E52255CAE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A047-43B4-464D-B804-8EFC5360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1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3386-CCB3-454F-8DF3-A03E52255CAE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A047-43B4-464D-B804-8EFC5360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1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3386-CCB3-454F-8DF3-A03E52255CAE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A047-43B4-464D-B804-8EFC5360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8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3386-CCB3-454F-8DF3-A03E52255CAE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A047-43B4-464D-B804-8EFC5360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8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3386-CCB3-454F-8DF3-A03E52255CAE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A047-43B4-464D-B804-8EFC5360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1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3386-CCB3-454F-8DF3-A03E52255CAE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A047-43B4-464D-B804-8EFC5360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2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3386-CCB3-454F-8DF3-A03E52255CAE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A047-43B4-464D-B804-8EFC5360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2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3386-CCB3-454F-8DF3-A03E52255CAE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A047-43B4-464D-B804-8EFC5360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3386-CCB3-454F-8DF3-A03E52255CAE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A047-43B4-464D-B804-8EFC5360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3386-CCB3-454F-8DF3-A03E52255CAE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A047-43B4-464D-B804-8EFC5360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6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3386-CCB3-454F-8DF3-A03E52255CAE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A047-43B4-464D-B804-8EFC5360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32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03386-CCB3-454F-8DF3-A03E52255CAE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9A047-43B4-464D-B804-8EFC5360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7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1" name="Elbow Connector 440"/>
          <p:cNvCxnSpPr/>
          <p:nvPr/>
        </p:nvCxnSpPr>
        <p:spPr>
          <a:xfrm rot="16200000" flipV="1">
            <a:off x="7197061" y="2642617"/>
            <a:ext cx="748373" cy="168112"/>
          </a:xfrm>
          <a:prstGeom prst="bentConnector3">
            <a:avLst>
              <a:gd name="adj1" fmla="val 99981"/>
            </a:avLst>
          </a:prstGeom>
          <a:ln w="254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Elbow Connector 433"/>
          <p:cNvCxnSpPr/>
          <p:nvPr/>
        </p:nvCxnSpPr>
        <p:spPr>
          <a:xfrm rot="16200000" flipV="1">
            <a:off x="7204420" y="3346283"/>
            <a:ext cx="733656" cy="168114"/>
          </a:xfrm>
          <a:prstGeom prst="bentConnector3">
            <a:avLst>
              <a:gd name="adj1" fmla="val 99946"/>
            </a:avLst>
          </a:prstGeom>
          <a:ln w="254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45061" y="3315534"/>
            <a:ext cx="542126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PAS cell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823416" y="1961169"/>
            <a:ext cx="741143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Flow Controller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7823202" y="2663402"/>
            <a:ext cx="741358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Flow Controller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67692" y="2971313"/>
            <a:ext cx="685406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Vacuum Pump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5933051" y="3318232"/>
            <a:ext cx="675962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Acoustic Filter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419072" y="381000"/>
            <a:ext cx="375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Channel CRD-PAS Flow Diagram</a:t>
            </a:r>
            <a:endParaRPr lang="en-US" dirty="0"/>
          </a:p>
        </p:txBody>
      </p:sp>
      <p:grpSp>
        <p:nvGrpSpPr>
          <p:cNvPr id="95" name="Group 94"/>
          <p:cNvGrpSpPr/>
          <p:nvPr/>
        </p:nvGrpSpPr>
        <p:grpSpPr>
          <a:xfrm>
            <a:off x="5470923" y="2436249"/>
            <a:ext cx="303654" cy="392373"/>
            <a:chOff x="5347805" y="437079"/>
            <a:chExt cx="303654" cy="392373"/>
          </a:xfrm>
        </p:grpSpPr>
        <p:sp>
          <p:nvSpPr>
            <p:cNvPr id="69" name="Oval 68"/>
            <p:cNvSpPr/>
            <p:nvPr/>
          </p:nvSpPr>
          <p:spPr>
            <a:xfrm>
              <a:off x="5422859" y="451366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6" name="Arc 75"/>
            <p:cNvSpPr/>
            <p:nvPr/>
          </p:nvSpPr>
          <p:spPr>
            <a:xfrm>
              <a:off x="5347805" y="581263"/>
              <a:ext cx="248189" cy="248189"/>
            </a:xfrm>
            <a:prstGeom prst="arc">
              <a:avLst/>
            </a:prstGeom>
            <a:ln w="12700">
              <a:solidFill>
                <a:schemeClr val="tx1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7" name="Arc 76"/>
            <p:cNvSpPr/>
            <p:nvPr/>
          </p:nvSpPr>
          <p:spPr>
            <a:xfrm>
              <a:off x="5352565" y="437079"/>
              <a:ext cx="248189" cy="248189"/>
            </a:xfrm>
            <a:prstGeom prst="arc">
              <a:avLst/>
            </a:prstGeom>
            <a:ln w="12700">
              <a:solidFill>
                <a:schemeClr val="tx1"/>
              </a:solidFill>
            </a:ln>
            <a:scene3d>
              <a:camera prst="orthographicFront">
                <a:rot lat="0" lon="0" rev="135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85" name="Straight Connector 84"/>
            <p:cNvCxnSpPr/>
            <p:nvPr/>
          </p:nvCxnSpPr>
          <p:spPr>
            <a:xfrm flipV="1">
              <a:off x="5440386" y="509587"/>
              <a:ext cx="192025" cy="11716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445706" y="514353"/>
              <a:ext cx="195479" cy="11191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7816716" y="3312240"/>
            <a:ext cx="747843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Flow Controller</a:t>
            </a:r>
            <a:endParaRPr lang="en-US" sz="1000" dirty="0"/>
          </a:p>
        </p:txBody>
      </p:sp>
      <p:grpSp>
        <p:nvGrpSpPr>
          <p:cNvPr id="99" name="Group 98"/>
          <p:cNvGrpSpPr/>
          <p:nvPr/>
        </p:nvGrpSpPr>
        <p:grpSpPr>
          <a:xfrm>
            <a:off x="5145698" y="450422"/>
            <a:ext cx="303654" cy="392373"/>
            <a:chOff x="5347805" y="437079"/>
            <a:chExt cx="303654" cy="392373"/>
          </a:xfrm>
        </p:grpSpPr>
        <p:sp>
          <p:nvSpPr>
            <p:cNvPr id="100" name="Oval 99"/>
            <p:cNvSpPr/>
            <p:nvPr/>
          </p:nvSpPr>
          <p:spPr>
            <a:xfrm>
              <a:off x="5422859" y="451366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1" name="Arc 100"/>
            <p:cNvSpPr/>
            <p:nvPr/>
          </p:nvSpPr>
          <p:spPr>
            <a:xfrm>
              <a:off x="5347805" y="581263"/>
              <a:ext cx="248189" cy="248189"/>
            </a:xfrm>
            <a:prstGeom prst="arc">
              <a:avLst/>
            </a:prstGeom>
            <a:ln w="12700">
              <a:solidFill>
                <a:schemeClr val="tx1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2" name="Arc 101"/>
            <p:cNvSpPr/>
            <p:nvPr/>
          </p:nvSpPr>
          <p:spPr>
            <a:xfrm>
              <a:off x="5352565" y="437079"/>
              <a:ext cx="248189" cy="248189"/>
            </a:xfrm>
            <a:prstGeom prst="arc">
              <a:avLst/>
            </a:prstGeom>
            <a:ln w="12700">
              <a:solidFill>
                <a:schemeClr val="tx1"/>
              </a:solidFill>
            </a:ln>
            <a:scene3d>
              <a:camera prst="orthographicFront">
                <a:rot lat="0" lon="0" rev="135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V="1">
              <a:off x="5440386" y="509587"/>
              <a:ext cx="192025" cy="11716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5445706" y="514353"/>
              <a:ext cx="195479" cy="11191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4958450" y="2940847"/>
            <a:ext cx="465774" cy="2462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Filter</a:t>
            </a:r>
            <a:endParaRPr lang="en-US" sz="1000" dirty="0"/>
          </a:p>
        </p:txBody>
      </p:sp>
      <p:sp>
        <p:nvSpPr>
          <p:cNvPr id="142" name="TextBox 141"/>
          <p:cNvSpPr txBox="1"/>
          <p:nvPr/>
        </p:nvSpPr>
        <p:spPr>
          <a:xfrm>
            <a:off x="3095320" y="2246301"/>
            <a:ext cx="654346" cy="2462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Scrubber</a:t>
            </a:r>
            <a:endParaRPr lang="en-US" sz="1000" dirty="0"/>
          </a:p>
        </p:txBody>
      </p:sp>
      <p:grpSp>
        <p:nvGrpSpPr>
          <p:cNvPr id="143" name="Group 142"/>
          <p:cNvGrpSpPr/>
          <p:nvPr/>
        </p:nvGrpSpPr>
        <p:grpSpPr>
          <a:xfrm>
            <a:off x="-1497171" y="8921990"/>
            <a:ext cx="303654" cy="392373"/>
            <a:chOff x="5347805" y="437079"/>
            <a:chExt cx="303654" cy="392373"/>
          </a:xfrm>
        </p:grpSpPr>
        <p:sp>
          <p:nvSpPr>
            <p:cNvPr id="144" name="Oval 143"/>
            <p:cNvSpPr/>
            <p:nvPr/>
          </p:nvSpPr>
          <p:spPr>
            <a:xfrm>
              <a:off x="5422859" y="451366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Arc 144"/>
            <p:cNvSpPr/>
            <p:nvPr/>
          </p:nvSpPr>
          <p:spPr>
            <a:xfrm>
              <a:off x="5347805" y="581263"/>
              <a:ext cx="248189" cy="248189"/>
            </a:xfrm>
            <a:prstGeom prst="arc">
              <a:avLst/>
            </a:prstGeom>
            <a:ln w="12700">
              <a:solidFill>
                <a:schemeClr val="tx1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Arc 145"/>
            <p:cNvSpPr/>
            <p:nvPr/>
          </p:nvSpPr>
          <p:spPr>
            <a:xfrm>
              <a:off x="5352565" y="437079"/>
              <a:ext cx="248189" cy="248189"/>
            </a:xfrm>
            <a:prstGeom prst="arc">
              <a:avLst/>
            </a:prstGeom>
            <a:ln w="12700">
              <a:solidFill>
                <a:schemeClr val="tx1"/>
              </a:solidFill>
            </a:ln>
            <a:scene3d>
              <a:camera prst="orthographicFront">
                <a:rot lat="0" lon="0" rev="135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/>
            <p:nvPr/>
          </p:nvCxnSpPr>
          <p:spPr>
            <a:xfrm flipV="1">
              <a:off x="5440386" y="509587"/>
              <a:ext cx="192025" cy="11716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5445706" y="514353"/>
              <a:ext cx="195479" cy="11191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extBox 181"/>
          <p:cNvSpPr txBox="1"/>
          <p:nvPr/>
        </p:nvSpPr>
        <p:spPr>
          <a:xfrm>
            <a:off x="3997794" y="3551940"/>
            <a:ext cx="431528" cy="2462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Vent</a:t>
            </a:r>
            <a:endParaRPr lang="en-US" sz="1000" dirty="0"/>
          </a:p>
        </p:txBody>
      </p:sp>
      <p:sp>
        <p:nvSpPr>
          <p:cNvPr id="183" name="TextBox 182"/>
          <p:cNvSpPr txBox="1"/>
          <p:nvPr/>
        </p:nvSpPr>
        <p:spPr>
          <a:xfrm>
            <a:off x="1036797" y="2238278"/>
            <a:ext cx="470607" cy="2462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Drier</a:t>
            </a:r>
            <a:endParaRPr lang="en-US" sz="1000" dirty="0"/>
          </a:p>
        </p:txBody>
      </p:sp>
      <p:sp>
        <p:nvSpPr>
          <p:cNvPr id="184" name="TextBox 183"/>
          <p:cNvSpPr txBox="1"/>
          <p:nvPr/>
        </p:nvSpPr>
        <p:spPr>
          <a:xfrm>
            <a:off x="1828231" y="2247330"/>
            <a:ext cx="665013" cy="2462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Impactor</a:t>
            </a:r>
            <a:endParaRPr lang="en-US" sz="1000" dirty="0"/>
          </a:p>
        </p:txBody>
      </p:sp>
      <p:sp>
        <p:nvSpPr>
          <p:cNvPr id="185" name="TextBox 184"/>
          <p:cNvSpPr txBox="1"/>
          <p:nvPr/>
        </p:nvSpPr>
        <p:spPr>
          <a:xfrm>
            <a:off x="24939" y="1888855"/>
            <a:ext cx="490959" cy="27699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Inlet</a:t>
            </a:r>
            <a:endParaRPr lang="en-US" sz="1200" dirty="0"/>
          </a:p>
        </p:txBody>
      </p:sp>
      <p:cxnSp>
        <p:nvCxnSpPr>
          <p:cNvPr id="186" name="Straight Arrow Connector 185"/>
          <p:cNvCxnSpPr>
            <a:endCxn id="183" idx="1"/>
          </p:cNvCxnSpPr>
          <p:nvPr/>
        </p:nvCxnSpPr>
        <p:spPr>
          <a:xfrm>
            <a:off x="77906" y="2361389"/>
            <a:ext cx="95889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1523431" y="2376776"/>
            <a:ext cx="304800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/>
          <p:cNvCxnSpPr/>
          <p:nvPr/>
        </p:nvCxnSpPr>
        <p:spPr>
          <a:xfrm rot="5400000" flipH="1" flipV="1">
            <a:off x="6220861" y="1724928"/>
            <a:ext cx="321650" cy="1213464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stCxn id="69" idx="5"/>
            <a:endCxn id="97" idx="1"/>
          </p:cNvCxnSpPr>
          <p:nvPr/>
        </p:nvCxnSpPr>
        <p:spPr>
          <a:xfrm rot="16200000" flipH="1">
            <a:off x="6238310" y="2148446"/>
            <a:ext cx="215747" cy="1210169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stCxn id="69" idx="5"/>
            <a:endCxn id="50" idx="1"/>
          </p:cNvCxnSpPr>
          <p:nvPr/>
        </p:nvCxnSpPr>
        <p:spPr>
          <a:xfrm rot="16200000" flipH="1">
            <a:off x="5400761" y="2985996"/>
            <a:ext cx="872629" cy="191952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50" idx="3"/>
            <a:endCxn id="50" idx="3"/>
          </p:cNvCxnSpPr>
          <p:nvPr/>
        </p:nvCxnSpPr>
        <p:spPr>
          <a:xfrm>
            <a:off x="6609013" y="3518287"/>
            <a:ext cx="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50" idx="3"/>
            <a:endCxn id="9" idx="1"/>
          </p:cNvCxnSpPr>
          <p:nvPr/>
        </p:nvCxnSpPr>
        <p:spPr>
          <a:xfrm flipV="1">
            <a:off x="6609013" y="3515589"/>
            <a:ext cx="336048" cy="269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stCxn id="8" idx="3"/>
            <a:endCxn id="10" idx="1"/>
          </p:cNvCxnSpPr>
          <p:nvPr/>
        </p:nvCxnSpPr>
        <p:spPr>
          <a:xfrm flipV="1">
            <a:off x="7487186" y="2161224"/>
            <a:ext cx="336230" cy="11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97" idx="3"/>
            <a:endCxn id="11" idx="1"/>
          </p:cNvCxnSpPr>
          <p:nvPr/>
        </p:nvCxnSpPr>
        <p:spPr>
          <a:xfrm>
            <a:off x="7487188" y="2861405"/>
            <a:ext cx="336014" cy="20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9" idx="3"/>
            <a:endCxn id="98" idx="1"/>
          </p:cNvCxnSpPr>
          <p:nvPr/>
        </p:nvCxnSpPr>
        <p:spPr>
          <a:xfrm flipV="1">
            <a:off x="7487187" y="3512295"/>
            <a:ext cx="329529" cy="32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Elbow Connector 234"/>
          <p:cNvCxnSpPr/>
          <p:nvPr/>
        </p:nvCxnSpPr>
        <p:spPr>
          <a:xfrm>
            <a:off x="8555507" y="2863457"/>
            <a:ext cx="236714" cy="503990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/>
          <p:cNvCxnSpPr/>
          <p:nvPr/>
        </p:nvCxnSpPr>
        <p:spPr>
          <a:xfrm>
            <a:off x="8555506" y="2161224"/>
            <a:ext cx="236715" cy="998004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/>
          <p:cNvCxnSpPr>
            <a:stCxn id="184" idx="3"/>
            <a:endCxn id="142" idx="1"/>
          </p:cNvCxnSpPr>
          <p:nvPr/>
        </p:nvCxnSpPr>
        <p:spPr>
          <a:xfrm flipV="1">
            <a:off x="2493244" y="2369412"/>
            <a:ext cx="602076" cy="10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TextBox 349"/>
          <p:cNvSpPr txBox="1"/>
          <p:nvPr/>
        </p:nvSpPr>
        <p:spPr>
          <a:xfrm>
            <a:off x="5563504" y="450422"/>
            <a:ext cx="2710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Four way crossover valve –  aerosol compatible</a:t>
            </a:r>
            <a:endParaRPr lang="en-US" sz="1000" dirty="0"/>
          </a:p>
        </p:txBody>
      </p:sp>
      <p:sp>
        <p:nvSpPr>
          <p:cNvPr id="351" name="TextBox 350"/>
          <p:cNvSpPr txBox="1"/>
          <p:nvPr/>
        </p:nvSpPr>
        <p:spPr>
          <a:xfrm>
            <a:off x="4308138" y="924687"/>
            <a:ext cx="709634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Purafil</a:t>
            </a:r>
            <a:r>
              <a:rPr lang="en-US" sz="1000" dirty="0" smtClean="0"/>
              <a:t> Scrubber</a:t>
            </a:r>
            <a:endParaRPr lang="en-US" sz="1000" dirty="0"/>
          </a:p>
        </p:txBody>
      </p:sp>
      <p:sp>
        <p:nvSpPr>
          <p:cNvPr id="360" name="TextBox 359"/>
          <p:cNvSpPr txBox="1"/>
          <p:nvPr/>
        </p:nvSpPr>
        <p:spPr>
          <a:xfrm>
            <a:off x="2250695" y="4877152"/>
            <a:ext cx="465774" cy="2462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Filter</a:t>
            </a:r>
            <a:endParaRPr lang="en-US" sz="1000" dirty="0"/>
          </a:p>
        </p:txBody>
      </p:sp>
      <p:cxnSp>
        <p:nvCxnSpPr>
          <p:cNvPr id="374" name="Straight Arrow Connector 373"/>
          <p:cNvCxnSpPr>
            <a:stCxn id="360" idx="3"/>
            <a:endCxn id="372" idx="1"/>
          </p:cNvCxnSpPr>
          <p:nvPr/>
        </p:nvCxnSpPr>
        <p:spPr>
          <a:xfrm>
            <a:off x="2716469" y="5000263"/>
            <a:ext cx="30234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TextBox 375"/>
          <p:cNvSpPr txBox="1"/>
          <p:nvPr/>
        </p:nvSpPr>
        <p:spPr>
          <a:xfrm>
            <a:off x="3011765" y="4326164"/>
            <a:ext cx="747843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Flow Controller</a:t>
            </a:r>
            <a:endParaRPr lang="en-US" sz="1000" dirty="0"/>
          </a:p>
        </p:txBody>
      </p:sp>
      <p:cxnSp>
        <p:nvCxnSpPr>
          <p:cNvPr id="378" name="Elbow Connector 377"/>
          <p:cNvCxnSpPr>
            <a:endCxn id="376" idx="1"/>
          </p:cNvCxnSpPr>
          <p:nvPr/>
        </p:nvCxnSpPr>
        <p:spPr>
          <a:xfrm rot="5400000" flipH="1" flipV="1">
            <a:off x="2671719" y="4660216"/>
            <a:ext cx="474043" cy="20605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/>
          <p:cNvCxnSpPr/>
          <p:nvPr/>
        </p:nvCxnSpPr>
        <p:spPr>
          <a:xfrm>
            <a:off x="6745589" y="3045760"/>
            <a:ext cx="208975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TextBox 410"/>
          <p:cNvSpPr txBox="1"/>
          <p:nvPr/>
        </p:nvSpPr>
        <p:spPr>
          <a:xfrm>
            <a:off x="4057605" y="4403108"/>
            <a:ext cx="747843" cy="2462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O3 lamp</a:t>
            </a:r>
            <a:endParaRPr lang="en-US" sz="1000" dirty="0"/>
          </a:p>
        </p:txBody>
      </p:sp>
      <p:cxnSp>
        <p:nvCxnSpPr>
          <p:cNvPr id="413" name="Straight Arrow Connector 412"/>
          <p:cNvCxnSpPr>
            <a:stCxn id="376" idx="3"/>
            <a:endCxn id="411" idx="1"/>
          </p:cNvCxnSpPr>
          <p:nvPr/>
        </p:nvCxnSpPr>
        <p:spPr>
          <a:xfrm>
            <a:off x="3759608" y="4526219"/>
            <a:ext cx="29799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>
            <a:off x="6745589" y="3797168"/>
            <a:ext cx="909716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TextBox 447"/>
          <p:cNvSpPr txBox="1"/>
          <p:nvPr/>
        </p:nvSpPr>
        <p:spPr>
          <a:xfrm>
            <a:off x="6745589" y="5031041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Mirror Purges</a:t>
            </a:r>
          </a:p>
          <a:p>
            <a:r>
              <a:rPr lang="en-US" sz="800" dirty="0" smtClean="0"/>
              <a:t>Critical-O in each line</a:t>
            </a:r>
            <a:endParaRPr lang="en-US" sz="800" dirty="0"/>
          </a:p>
        </p:txBody>
      </p:sp>
      <p:grpSp>
        <p:nvGrpSpPr>
          <p:cNvPr id="453" name="Group 452"/>
          <p:cNvGrpSpPr/>
          <p:nvPr/>
        </p:nvGrpSpPr>
        <p:grpSpPr>
          <a:xfrm>
            <a:off x="5463962" y="3968261"/>
            <a:ext cx="228600" cy="228600"/>
            <a:chOff x="1905000" y="2286000"/>
            <a:chExt cx="228600" cy="228600"/>
          </a:xfrm>
        </p:grpSpPr>
        <p:sp>
          <p:nvSpPr>
            <p:cNvPr id="454" name="Oval 453"/>
            <p:cNvSpPr/>
            <p:nvPr/>
          </p:nvSpPr>
          <p:spPr>
            <a:xfrm>
              <a:off x="1905000" y="22860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5" name="Straight Connector 454"/>
            <p:cNvCxnSpPr>
              <a:stCxn id="454" idx="1"/>
              <a:endCxn id="454" idx="5"/>
            </p:cNvCxnSpPr>
            <p:nvPr/>
          </p:nvCxnSpPr>
          <p:spPr>
            <a:xfrm>
              <a:off x="1938478" y="2319478"/>
              <a:ext cx="161644" cy="1616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>
              <a:stCxn id="454" idx="7"/>
              <a:endCxn id="454" idx="3"/>
            </p:cNvCxnSpPr>
            <p:nvPr/>
          </p:nvCxnSpPr>
          <p:spPr>
            <a:xfrm flipH="1">
              <a:off x="1938478" y="2319478"/>
              <a:ext cx="161644" cy="1616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8" name="Elbow Connector 487"/>
          <p:cNvCxnSpPr>
            <a:stCxn id="411" idx="3"/>
            <a:endCxn id="454" idx="4"/>
          </p:cNvCxnSpPr>
          <p:nvPr/>
        </p:nvCxnSpPr>
        <p:spPr>
          <a:xfrm flipV="1">
            <a:off x="4805448" y="4196861"/>
            <a:ext cx="772814" cy="329358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Elbow Connector 509"/>
          <p:cNvCxnSpPr>
            <a:stCxn id="98" idx="3"/>
            <a:endCxn id="351" idx="3"/>
          </p:cNvCxnSpPr>
          <p:nvPr/>
        </p:nvCxnSpPr>
        <p:spPr>
          <a:xfrm flipH="1" flipV="1">
            <a:off x="5017772" y="1124742"/>
            <a:ext cx="3546787" cy="2387553"/>
          </a:xfrm>
          <a:prstGeom prst="bentConnector3">
            <a:avLst>
              <a:gd name="adj1" fmla="val -644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Elbow Connector 512"/>
          <p:cNvCxnSpPr>
            <a:stCxn id="282" idx="1"/>
            <a:endCxn id="183" idx="0"/>
          </p:cNvCxnSpPr>
          <p:nvPr/>
        </p:nvCxnSpPr>
        <p:spPr>
          <a:xfrm rot="10800000" flipV="1">
            <a:off x="1272101" y="1130508"/>
            <a:ext cx="854220" cy="1107769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TextBox 523"/>
          <p:cNvSpPr txBox="1"/>
          <p:nvPr/>
        </p:nvSpPr>
        <p:spPr>
          <a:xfrm>
            <a:off x="1272101" y="780111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Counter flow </a:t>
            </a:r>
          </a:p>
          <a:p>
            <a:r>
              <a:rPr lang="en-US" sz="800" dirty="0" smtClean="0"/>
              <a:t>through drier</a:t>
            </a:r>
            <a:endParaRPr lang="en-US" sz="800" dirty="0"/>
          </a:p>
        </p:txBody>
      </p:sp>
      <p:grpSp>
        <p:nvGrpSpPr>
          <p:cNvPr id="113" name="Group 112"/>
          <p:cNvGrpSpPr/>
          <p:nvPr/>
        </p:nvGrpSpPr>
        <p:grpSpPr>
          <a:xfrm rot="5400000">
            <a:off x="4965403" y="4486851"/>
            <a:ext cx="183473" cy="78735"/>
            <a:chOff x="1899567" y="4651568"/>
            <a:chExt cx="183473" cy="78735"/>
          </a:xfrm>
        </p:grpSpPr>
        <p:sp>
          <p:nvSpPr>
            <p:cNvPr id="114" name="Isosceles Triangle 113"/>
            <p:cNvSpPr/>
            <p:nvPr/>
          </p:nvSpPr>
          <p:spPr>
            <a:xfrm>
              <a:off x="2016254" y="4651568"/>
              <a:ext cx="66786" cy="78735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Isosceles Triangle 114"/>
            <p:cNvSpPr/>
            <p:nvPr/>
          </p:nvSpPr>
          <p:spPr>
            <a:xfrm>
              <a:off x="1899567" y="4651568"/>
              <a:ext cx="66786" cy="78735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1210547" y="4874506"/>
            <a:ext cx="836907" cy="2462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Compressor</a:t>
            </a:r>
            <a:endParaRPr lang="en-US" sz="1000" dirty="0"/>
          </a:p>
        </p:txBody>
      </p:sp>
      <p:cxnSp>
        <p:nvCxnSpPr>
          <p:cNvPr id="21" name="Straight Arrow Connector 20"/>
          <p:cNvCxnSpPr>
            <a:stCxn id="130" idx="3"/>
            <a:endCxn id="360" idx="1"/>
          </p:cNvCxnSpPr>
          <p:nvPr/>
        </p:nvCxnSpPr>
        <p:spPr>
          <a:xfrm>
            <a:off x="2047454" y="4997617"/>
            <a:ext cx="203241" cy="26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69" idx="1"/>
          </p:cNvCxnSpPr>
          <p:nvPr/>
        </p:nvCxnSpPr>
        <p:spPr>
          <a:xfrm>
            <a:off x="5067259" y="2244584"/>
            <a:ext cx="512196" cy="23943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454" idx="6"/>
          </p:cNvCxnSpPr>
          <p:nvPr/>
        </p:nvCxnSpPr>
        <p:spPr>
          <a:xfrm flipV="1">
            <a:off x="5692562" y="1124742"/>
            <a:ext cx="3099659" cy="2957819"/>
          </a:xfrm>
          <a:prstGeom prst="bentConnector3">
            <a:avLst>
              <a:gd name="adj1" fmla="val 10958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4308138" y="2955192"/>
            <a:ext cx="228600" cy="228600"/>
            <a:chOff x="1905000" y="2286000"/>
            <a:chExt cx="228600" cy="228600"/>
          </a:xfrm>
        </p:grpSpPr>
        <p:sp>
          <p:nvSpPr>
            <p:cNvPr id="155" name="Oval 154"/>
            <p:cNvSpPr/>
            <p:nvPr/>
          </p:nvSpPr>
          <p:spPr>
            <a:xfrm>
              <a:off x="1905000" y="22860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Connector 155"/>
            <p:cNvCxnSpPr>
              <a:stCxn id="155" idx="1"/>
              <a:endCxn id="155" idx="5"/>
            </p:cNvCxnSpPr>
            <p:nvPr/>
          </p:nvCxnSpPr>
          <p:spPr>
            <a:xfrm>
              <a:off x="1938478" y="2319478"/>
              <a:ext cx="161644" cy="1616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155" idx="7"/>
              <a:endCxn id="155" idx="3"/>
            </p:cNvCxnSpPr>
            <p:nvPr/>
          </p:nvCxnSpPr>
          <p:spPr>
            <a:xfrm flipH="1">
              <a:off x="1938478" y="2319478"/>
              <a:ext cx="161644" cy="1616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/>
          <p:cNvCxnSpPr>
            <a:stCxn id="454" idx="0"/>
          </p:cNvCxnSpPr>
          <p:nvPr/>
        </p:nvCxnSpPr>
        <p:spPr>
          <a:xfrm flipV="1">
            <a:off x="5578262" y="3051386"/>
            <a:ext cx="8668" cy="9168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endCxn id="155" idx="0"/>
          </p:cNvCxnSpPr>
          <p:nvPr/>
        </p:nvCxnSpPr>
        <p:spPr>
          <a:xfrm>
            <a:off x="2657800" y="1879451"/>
            <a:ext cx="1764638" cy="1075741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>
            <a:off x="2541517" y="1962196"/>
            <a:ext cx="228600" cy="228600"/>
            <a:chOff x="1905000" y="2286000"/>
            <a:chExt cx="228600" cy="228600"/>
          </a:xfrm>
        </p:grpSpPr>
        <p:sp>
          <p:nvSpPr>
            <p:cNvPr id="188" name="Oval 187"/>
            <p:cNvSpPr/>
            <p:nvPr/>
          </p:nvSpPr>
          <p:spPr>
            <a:xfrm>
              <a:off x="1905000" y="22860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Straight Connector 188"/>
            <p:cNvCxnSpPr>
              <a:stCxn id="188" idx="1"/>
              <a:endCxn id="188" idx="5"/>
            </p:cNvCxnSpPr>
            <p:nvPr/>
          </p:nvCxnSpPr>
          <p:spPr>
            <a:xfrm>
              <a:off x="1938478" y="2319478"/>
              <a:ext cx="161644" cy="1616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>
              <a:stCxn id="188" idx="7"/>
              <a:endCxn id="188" idx="3"/>
            </p:cNvCxnSpPr>
            <p:nvPr/>
          </p:nvCxnSpPr>
          <p:spPr>
            <a:xfrm flipH="1">
              <a:off x="1938478" y="2319478"/>
              <a:ext cx="161644" cy="1616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Arrow Connector 64"/>
          <p:cNvCxnSpPr>
            <a:endCxn id="188" idx="4"/>
          </p:cNvCxnSpPr>
          <p:nvPr/>
        </p:nvCxnSpPr>
        <p:spPr>
          <a:xfrm flipH="1" flipV="1">
            <a:off x="2655817" y="2190796"/>
            <a:ext cx="1983" cy="1828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88" idx="0"/>
          </p:cNvCxnSpPr>
          <p:nvPr/>
        </p:nvCxnSpPr>
        <p:spPr>
          <a:xfrm flipV="1">
            <a:off x="2655817" y="1861345"/>
            <a:ext cx="0" cy="1008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1232999" y="4353729"/>
            <a:ext cx="152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The compressor pulls from the exhaust because this is dry air and free of NO</a:t>
            </a:r>
            <a:r>
              <a:rPr lang="en-US" sz="800" baseline="-25000" dirty="0" smtClean="0"/>
              <a:t>2</a:t>
            </a:r>
            <a:r>
              <a:rPr lang="en-US" sz="800" dirty="0" smtClean="0"/>
              <a:t> and O</a:t>
            </a:r>
            <a:r>
              <a:rPr lang="en-US" sz="800" baseline="-25000" dirty="0" smtClean="0"/>
              <a:t>3</a:t>
            </a:r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194" name="TextBox 193"/>
          <p:cNvSpPr txBox="1"/>
          <p:nvPr/>
        </p:nvSpPr>
        <p:spPr>
          <a:xfrm>
            <a:off x="3047259" y="4090051"/>
            <a:ext cx="8509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100 </a:t>
            </a:r>
            <a:r>
              <a:rPr lang="en-US" sz="800" dirty="0" err="1" smtClean="0"/>
              <a:t>sccm</a:t>
            </a:r>
            <a:endParaRPr lang="en-US" sz="800" dirty="0"/>
          </a:p>
        </p:txBody>
      </p:sp>
      <p:sp>
        <p:nvSpPr>
          <p:cNvPr id="203" name="TextBox 202"/>
          <p:cNvSpPr txBox="1"/>
          <p:nvPr/>
        </p:nvSpPr>
        <p:spPr>
          <a:xfrm>
            <a:off x="3165357" y="5166858"/>
            <a:ext cx="8509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40 </a:t>
            </a:r>
            <a:r>
              <a:rPr lang="en-US" sz="800" dirty="0" err="1" smtClean="0"/>
              <a:t>ccm</a:t>
            </a:r>
            <a:endParaRPr lang="en-US" sz="800" dirty="0"/>
          </a:p>
        </p:txBody>
      </p:sp>
      <p:sp>
        <p:nvSpPr>
          <p:cNvPr id="204" name="TextBox 203"/>
          <p:cNvSpPr txBox="1"/>
          <p:nvPr/>
        </p:nvSpPr>
        <p:spPr>
          <a:xfrm>
            <a:off x="4026195" y="4045802"/>
            <a:ext cx="1398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Vary lamp power or flow to adjust  O3 concentration</a:t>
            </a:r>
            <a:endParaRPr lang="en-US" sz="800" dirty="0"/>
          </a:p>
        </p:txBody>
      </p:sp>
      <p:sp>
        <p:nvSpPr>
          <p:cNvPr id="205" name="TextBox 204"/>
          <p:cNvSpPr txBox="1"/>
          <p:nvPr/>
        </p:nvSpPr>
        <p:spPr>
          <a:xfrm>
            <a:off x="7940889" y="3689446"/>
            <a:ext cx="8509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 </a:t>
            </a:r>
            <a:r>
              <a:rPr lang="en-US" sz="800" dirty="0" err="1" smtClean="0"/>
              <a:t>lpm</a:t>
            </a:r>
            <a:endParaRPr lang="en-US" sz="800" dirty="0"/>
          </a:p>
        </p:txBody>
      </p:sp>
      <p:sp>
        <p:nvSpPr>
          <p:cNvPr id="206" name="TextBox 205"/>
          <p:cNvSpPr txBox="1"/>
          <p:nvPr/>
        </p:nvSpPr>
        <p:spPr>
          <a:xfrm>
            <a:off x="7849009" y="3061469"/>
            <a:ext cx="8509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1-3 </a:t>
            </a:r>
            <a:r>
              <a:rPr lang="en-US" sz="800" dirty="0" err="1" smtClean="0"/>
              <a:t>lpm</a:t>
            </a:r>
            <a:endParaRPr lang="en-US" sz="800" dirty="0"/>
          </a:p>
        </p:txBody>
      </p:sp>
      <p:sp>
        <p:nvSpPr>
          <p:cNvPr id="207" name="TextBox 206"/>
          <p:cNvSpPr txBox="1"/>
          <p:nvPr/>
        </p:nvSpPr>
        <p:spPr>
          <a:xfrm>
            <a:off x="7823202" y="2373603"/>
            <a:ext cx="8509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1-3 </a:t>
            </a:r>
            <a:r>
              <a:rPr lang="en-US" sz="800" dirty="0" err="1" smtClean="0"/>
              <a:t>lpm</a:t>
            </a:r>
            <a:endParaRPr lang="en-US" sz="800" dirty="0"/>
          </a:p>
        </p:txBody>
      </p:sp>
      <p:sp>
        <p:nvSpPr>
          <p:cNvPr id="208" name="TextBox 207"/>
          <p:cNvSpPr txBox="1"/>
          <p:nvPr/>
        </p:nvSpPr>
        <p:spPr>
          <a:xfrm>
            <a:off x="62027" y="1720303"/>
            <a:ext cx="5408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3-7 </a:t>
            </a:r>
            <a:r>
              <a:rPr lang="en-US" sz="800" dirty="0" err="1" smtClean="0"/>
              <a:t>lpm</a:t>
            </a:r>
            <a:endParaRPr lang="en-US" sz="800" dirty="0"/>
          </a:p>
        </p:txBody>
      </p:sp>
      <p:sp>
        <p:nvSpPr>
          <p:cNvPr id="211" name="TextBox 210"/>
          <p:cNvSpPr txBox="1"/>
          <p:nvPr/>
        </p:nvSpPr>
        <p:spPr>
          <a:xfrm>
            <a:off x="4867018" y="4609591"/>
            <a:ext cx="124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Critical-O: keeps O3 gen. at constant pressure</a:t>
            </a:r>
            <a:endParaRPr lang="en-US" sz="800" dirty="0"/>
          </a:p>
        </p:txBody>
      </p:sp>
      <p:sp>
        <p:nvSpPr>
          <p:cNvPr id="212" name="TextBox 211"/>
          <p:cNvSpPr txBox="1"/>
          <p:nvPr/>
        </p:nvSpPr>
        <p:spPr>
          <a:xfrm>
            <a:off x="3979396" y="4642317"/>
            <a:ext cx="1248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Up to 500 ppm O3</a:t>
            </a:r>
            <a:endParaRPr lang="en-US" sz="800" dirty="0"/>
          </a:p>
        </p:txBody>
      </p:sp>
      <p:sp>
        <p:nvSpPr>
          <p:cNvPr id="213" name="TextBox 212"/>
          <p:cNvSpPr txBox="1"/>
          <p:nvPr/>
        </p:nvSpPr>
        <p:spPr>
          <a:xfrm>
            <a:off x="4315168" y="3711934"/>
            <a:ext cx="124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/>
              <a:t>SS Valve must withstand 500 ppm O3</a:t>
            </a:r>
            <a:endParaRPr lang="en-US" sz="800" dirty="0"/>
          </a:p>
        </p:txBody>
      </p:sp>
      <p:sp>
        <p:nvSpPr>
          <p:cNvPr id="215" name="TextBox 214"/>
          <p:cNvSpPr txBox="1"/>
          <p:nvPr/>
        </p:nvSpPr>
        <p:spPr>
          <a:xfrm>
            <a:off x="4916777" y="5472513"/>
            <a:ext cx="42272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Cycling:</a:t>
            </a:r>
          </a:p>
          <a:p>
            <a:r>
              <a:rPr lang="en-US" sz="800" dirty="0" smtClean="0"/>
              <a:t>State 1  - Sample:  The PAS cell and CRD cell 2 measure aerosol. CRD cell 1 cycles between gas phase extinction and filtered sample air. </a:t>
            </a:r>
          </a:p>
          <a:p>
            <a:r>
              <a:rPr lang="en-US" sz="800" dirty="0" smtClean="0"/>
              <a:t>State 2 – Filter</a:t>
            </a:r>
            <a:r>
              <a:rPr lang="en-US" sz="800" dirty="0"/>
              <a:t>: The PAS cell and CRD cell 2 </a:t>
            </a:r>
            <a:r>
              <a:rPr lang="en-US" sz="800" dirty="0" smtClean="0"/>
              <a:t>measure filtered air. CRD cell 1 measures aerosol.</a:t>
            </a:r>
          </a:p>
          <a:p>
            <a:r>
              <a:rPr lang="en-US" sz="800" dirty="0" smtClean="0"/>
              <a:t>State 3 – Speaker calibration .</a:t>
            </a:r>
          </a:p>
          <a:p>
            <a:r>
              <a:rPr lang="en-US" sz="800" dirty="0" smtClean="0"/>
              <a:t>State 3 – O3 calibration.</a:t>
            </a:r>
            <a:endParaRPr lang="en-US" sz="800" dirty="0"/>
          </a:p>
          <a:p>
            <a:r>
              <a:rPr lang="en-US" sz="800" dirty="0" smtClean="0"/>
              <a:t>State 4 – Q pressure measurement.</a:t>
            </a:r>
          </a:p>
          <a:p>
            <a:r>
              <a:rPr lang="en-US" sz="800" dirty="0" smtClean="0"/>
              <a:t>State 5 – O3 pressure calibration.</a:t>
            </a:r>
            <a:endParaRPr lang="en-US" sz="800" dirty="0"/>
          </a:p>
        </p:txBody>
      </p:sp>
      <p:cxnSp>
        <p:nvCxnSpPr>
          <p:cNvPr id="105" name="Elbow Connector 104"/>
          <p:cNvCxnSpPr>
            <a:stCxn id="106" idx="3"/>
            <a:endCxn id="69" idx="3"/>
          </p:cNvCxnSpPr>
          <p:nvPr/>
        </p:nvCxnSpPr>
        <p:spPr>
          <a:xfrm flipV="1">
            <a:off x="5424224" y="2645658"/>
            <a:ext cx="155231" cy="41830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55" idx="6"/>
            <a:endCxn id="106" idx="1"/>
          </p:cNvCxnSpPr>
          <p:nvPr/>
        </p:nvCxnSpPr>
        <p:spPr>
          <a:xfrm flipV="1">
            <a:off x="4536738" y="3063958"/>
            <a:ext cx="421712" cy="55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endCxn id="155" idx="2"/>
          </p:cNvCxnSpPr>
          <p:nvPr/>
        </p:nvCxnSpPr>
        <p:spPr>
          <a:xfrm rot="16200000" flipH="1">
            <a:off x="3781073" y="2542427"/>
            <a:ext cx="790834" cy="263296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5659516" y="4087015"/>
            <a:ext cx="124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</a:t>
            </a:r>
            <a:r>
              <a:rPr lang="en-US" sz="800" dirty="0" smtClean="0"/>
              <a:t>olenoid valve</a:t>
            </a:r>
          </a:p>
          <a:p>
            <a:r>
              <a:rPr lang="en-US" sz="800" dirty="0" smtClean="0"/>
              <a:t>No aerosol trans</a:t>
            </a:r>
            <a:endParaRPr lang="en-US" sz="800" dirty="0"/>
          </a:p>
        </p:txBody>
      </p:sp>
      <p:sp>
        <p:nvSpPr>
          <p:cNvPr id="232" name="TextBox 231"/>
          <p:cNvSpPr txBox="1"/>
          <p:nvPr/>
        </p:nvSpPr>
        <p:spPr>
          <a:xfrm>
            <a:off x="4456947" y="3198975"/>
            <a:ext cx="124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</a:t>
            </a:r>
            <a:r>
              <a:rPr lang="en-US" sz="800" dirty="0" smtClean="0"/>
              <a:t>olenoid valve</a:t>
            </a:r>
          </a:p>
          <a:p>
            <a:r>
              <a:rPr lang="en-US" sz="800" dirty="0" smtClean="0"/>
              <a:t>No aerosol trans</a:t>
            </a:r>
            <a:endParaRPr lang="en-US" sz="800" dirty="0"/>
          </a:p>
        </p:txBody>
      </p:sp>
      <p:sp>
        <p:nvSpPr>
          <p:cNvPr id="233" name="TextBox 232"/>
          <p:cNvSpPr txBox="1"/>
          <p:nvPr/>
        </p:nvSpPr>
        <p:spPr>
          <a:xfrm>
            <a:off x="2657800" y="1615716"/>
            <a:ext cx="1720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</a:t>
            </a:r>
            <a:r>
              <a:rPr lang="en-US" sz="800" dirty="0" smtClean="0"/>
              <a:t>olenoid valve No aerosol trans</a:t>
            </a:r>
            <a:endParaRPr lang="en-US" sz="800" dirty="0"/>
          </a:p>
        </p:txBody>
      </p:sp>
      <p:cxnSp>
        <p:nvCxnSpPr>
          <p:cNvPr id="137" name="Elbow Connector 136"/>
          <p:cNvCxnSpPr/>
          <p:nvPr/>
        </p:nvCxnSpPr>
        <p:spPr>
          <a:xfrm rot="5400000" flipH="1" flipV="1">
            <a:off x="5522760" y="3575315"/>
            <a:ext cx="2645130" cy="199472"/>
          </a:xfrm>
          <a:prstGeom prst="bentConnector3">
            <a:avLst>
              <a:gd name="adj1" fmla="val 99971"/>
            </a:avLst>
          </a:prstGeom>
          <a:ln w="254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4650373" y="5000020"/>
            <a:ext cx="2076352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372" idx="3"/>
          </p:cNvCxnSpPr>
          <p:nvPr/>
        </p:nvCxnSpPr>
        <p:spPr>
          <a:xfrm>
            <a:off x="3766655" y="5000263"/>
            <a:ext cx="854159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4620814" y="5061963"/>
            <a:ext cx="1912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Manual 3-way valve</a:t>
            </a:r>
          </a:p>
          <a:p>
            <a:r>
              <a:rPr lang="en-US" sz="800" dirty="0" smtClean="0"/>
              <a:t>Possibly only connected to  supply power</a:t>
            </a:r>
            <a:endParaRPr lang="en-US" sz="800" dirty="0"/>
          </a:p>
        </p:txBody>
      </p:sp>
      <p:sp>
        <p:nvSpPr>
          <p:cNvPr id="279" name="TextBox 278"/>
          <p:cNvSpPr txBox="1"/>
          <p:nvPr/>
        </p:nvSpPr>
        <p:spPr>
          <a:xfrm>
            <a:off x="1127586" y="5139097"/>
            <a:ext cx="23428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Reynolds numbers (1 </a:t>
            </a:r>
            <a:r>
              <a:rPr lang="en-US" sz="800" dirty="0" err="1" smtClean="0"/>
              <a:t>atm</a:t>
            </a:r>
            <a:r>
              <a:rPr lang="en-US" sz="800" dirty="0" smtClean="0"/>
              <a:t> and 20 </a:t>
            </a:r>
            <a:r>
              <a:rPr lang="en-US" sz="800" dirty="0" err="1" smtClean="0"/>
              <a:t>deg</a:t>
            </a:r>
            <a:r>
              <a:rPr lang="en-US" sz="800" dirty="0" smtClean="0"/>
              <a:t> C)</a:t>
            </a:r>
          </a:p>
          <a:p>
            <a:r>
              <a:rPr lang="en-US" sz="800" dirty="0" smtClean="0"/>
              <a:t>5/32” ID tube</a:t>
            </a:r>
          </a:p>
          <a:p>
            <a:r>
              <a:rPr lang="en-US" sz="800" dirty="0" smtClean="0"/>
              <a:t>5 </a:t>
            </a:r>
            <a:r>
              <a:rPr lang="en-US" sz="800" dirty="0" err="1" smtClean="0"/>
              <a:t>lpm</a:t>
            </a:r>
            <a:r>
              <a:rPr lang="en-US" sz="800" dirty="0" smtClean="0"/>
              <a:t> – 1808</a:t>
            </a:r>
          </a:p>
          <a:p>
            <a:r>
              <a:rPr lang="en-US" sz="800" dirty="0" smtClean="0"/>
              <a:t>7 </a:t>
            </a:r>
            <a:r>
              <a:rPr lang="en-US" sz="800" dirty="0" err="1" smtClean="0"/>
              <a:t>lpm</a:t>
            </a:r>
            <a:r>
              <a:rPr lang="en-US" sz="800" dirty="0" smtClean="0"/>
              <a:t> – 2532</a:t>
            </a:r>
          </a:p>
          <a:p>
            <a:r>
              <a:rPr lang="en-US" sz="800" dirty="0" smtClean="0"/>
              <a:t>10 </a:t>
            </a:r>
            <a:r>
              <a:rPr lang="en-US" sz="800" dirty="0" err="1" smtClean="0"/>
              <a:t>lpm</a:t>
            </a:r>
            <a:r>
              <a:rPr lang="en-US" sz="800" dirty="0" smtClean="0"/>
              <a:t> – 3617</a:t>
            </a:r>
          </a:p>
          <a:p>
            <a:endParaRPr lang="en-US" sz="800" dirty="0"/>
          </a:p>
          <a:p>
            <a:r>
              <a:rPr lang="en-US" sz="800" dirty="0" smtClean="0"/>
              <a:t>3/16” ID tube</a:t>
            </a:r>
          </a:p>
          <a:p>
            <a:r>
              <a:rPr lang="en-US" sz="800" dirty="0" smtClean="0"/>
              <a:t>5 </a:t>
            </a:r>
            <a:r>
              <a:rPr lang="en-US" sz="800" dirty="0" err="1" smtClean="0"/>
              <a:t>lpm</a:t>
            </a:r>
            <a:r>
              <a:rPr lang="en-US" sz="800" dirty="0" smtClean="0"/>
              <a:t> – 1570</a:t>
            </a:r>
          </a:p>
          <a:p>
            <a:r>
              <a:rPr lang="en-US" sz="800" dirty="0" smtClean="0"/>
              <a:t>7lpm - 2198</a:t>
            </a:r>
          </a:p>
          <a:p>
            <a:endParaRPr lang="en-US" sz="800" dirty="0" smtClean="0"/>
          </a:p>
          <a:p>
            <a:r>
              <a:rPr lang="en-US" sz="800" dirty="0" smtClean="0"/>
              <a:t>Transition regime for tube flow</a:t>
            </a:r>
          </a:p>
          <a:p>
            <a:r>
              <a:rPr lang="en-US" sz="800" dirty="0" smtClean="0"/>
              <a:t>2300 &lt; Re &lt; 4000</a:t>
            </a:r>
            <a:endParaRPr lang="en-US" sz="800" dirty="0"/>
          </a:p>
        </p:txBody>
      </p:sp>
      <p:sp>
        <p:nvSpPr>
          <p:cNvPr id="372" name="TextBox 371"/>
          <p:cNvSpPr txBox="1"/>
          <p:nvPr/>
        </p:nvSpPr>
        <p:spPr>
          <a:xfrm>
            <a:off x="3018812" y="4800208"/>
            <a:ext cx="747843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Flow Controller</a:t>
            </a:r>
            <a:endParaRPr lang="en-US" sz="1000" dirty="0"/>
          </a:p>
        </p:txBody>
      </p:sp>
      <p:sp>
        <p:nvSpPr>
          <p:cNvPr id="282" name="TextBox 281"/>
          <p:cNvSpPr txBox="1"/>
          <p:nvPr/>
        </p:nvSpPr>
        <p:spPr>
          <a:xfrm>
            <a:off x="2126321" y="1007398"/>
            <a:ext cx="709634" cy="2462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</a:t>
            </a:r>
            <a:r>
              <a:rPr lang="en-US" sz="1000" dirty="0" smtClean="0"/>
              <a:t>ilter</a:t>
            </a:r>
            <a:endParaRPr lang="en-US" sz="1000" dirty="0"/>
          </a:p>
        </p:txBody>
      </p:sp>
      <p:cxnSp>
        <p:nvCxnSpPr>
          <p:cNvPr id="199" name="Straight Arrow Connector 198"/>
          <p:cNvCxnSpPr>
            <a:stCxn id="351" idx="1"/>
            <a:endCxn id="282" idx="3"/>
          </p:cNvCxnSpPr>
          <p:nvPr/>
        </p:nvCxnSpPr>
        <p:spPr>
          <a:xfrm flipH="1">
            <a:off x="2835955" y="1124742"/>
            <a:ext cx="1472183" cy="57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282460" y="4797561"/>
            <a:ext cx="709634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Purafil</a:t>
            </a:r>
            <a:r>
              <a:rPr lang="en-US" sz="1000" dirty="0" smtClean="0"/>
              <a:t> Scrubber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162" idx="3"/>
            <a:endCxn id="130" idx="1"/>
          </p:cNvCxnSpPr>
          <p:nvPr/>
        </p:nvCxnSpPr>
        <p:spPr>
          <a:xfrm>
            <a:off x="992094" y="4997616"/>
            <a:ext cx="218453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6872636" y="1487242"/>
            <a:ext cx="707981" cy="2462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Pressure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7849008" y="1484807"/>
            <a:ext cx="715551" cy="2462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Pressure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6033898" y="1481222"/>
            <a:ext cx="661662" cy="2462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Pressure</a:t>
            </a:r>
            <a:endParaRPr lang="en-US" sz="1000" dirty="0"/>
          </a:p>
        </p:txBody>
      </p:sp>
      <p:cxnSp>
        <p:nvCxnSpPr>
          <p:cNvPr id="46" name="Elbow Connector 45"/>
          <p:cNvCxnSpPr>
            <a:endCxn id="200" idx="2"/>
          </p:cNvCxnSpPr>
          <p:nvPr/>
        </p:nvCxnSpPr>
        <p:spPr>
          <a:xfrm rot="5400000" flipH="1" flipV="1">
            <a:off x="7017396" y="2102629"/>
            <a:ext cx="1560988" cy="817787"/>
          </a:xfrm>
          <a:prstGeom prst="bentConnector3">
            <a:avLst>
              <a:gd name="adj1" fmla="val 9001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97" idx="0"/>
            <a:endCxn id="196" idx="2"/>
          </p:cNvCxnSpPr>
          <p:nvPr/>
        </p:nvCxnSpPr>
        <p:spPr>
          <a:xfrm flipV="1">
            <a:off x="7219228" y="1733463"/>
            <a:ext cx="7399" cy="9278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endCxn id="201" idx="2"/>
          </p:cNvCxnSpPr>
          <p:nvPr/>
        </p:nvCxnSpPr>
        <p:spPr>
          <a:xfrm rot="10800000">
            <a:off x="6364729" y="1727443"/>
            <a:ext cx="584182" cy="175762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54563" y="1962309"/>
            <a:ext cx="532623" cy="4001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CRD cell 1</a:t>
            </a:r>
            <a:endParaRPr lang="en-US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6951268" y="2661350"/>
            <a:ext cx="535920" cy="4001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CRD cell 2</a:t>
            </a:r>
            <a:endParaRPr lang="en-US" sz="10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5659084" y="3896751"/>
            <a:ext cx="2138806" cy="8139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8699996" y="1357618"/>
            <a:ext cx="0" cy="56277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5933053" y="1357618"/>
            <a:ext cx="2766943" cy="1236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933052" y="1369981"/>
            <a:ext cx="0" cy="1711991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5666563" y="3081972"/>
            <a:ext cx="266489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666563" y="3081972"/>
            <a:ext cx="0" cy="814779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5839730" y="1187487"/>
            <a:ext cx="2233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Optical and Acoustic box</a:t>
            </a:r>
            <a:endParaRPr lang="en-US" sz="800" dirty="0"/>
          </a:p>
        </p:txBody>
      </p:sp>
      <p:cxnSp>
        <p:nvCxnSpPr>
          <p:cNvPr id="96" name="Straight Arrow Connector 95"/>
          <p:cNvCxnSpPr>
            <a:endCxn id="162" idx="1"/>
          </p:cNvCxnSpPr>
          <p:nvPr/>
        </p:nvCxnSpPr>
        <p:spPr>
          <a:xfrm>
            <a:off x="77906" y="4997616"/>
            <a:ext cx="20455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/>
          <p:nvPr/>
        </p:nvCxnSpPr>
        <p:spPr>
          <a:xfrm>
            <a:off x="6919003" y="1903205"/>
            <a:ext cx="178914" cy="59104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7797892" y="1932757"/>
            <a:ext cx="902104" cy="299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751905" y="1942507"/>
            <a:ext cx="18826" cy="194737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 rot="5400000">
            <a:off x="411713" y="2320114"/>
            <a:ext cx="183473" cy="78735"/>
            <a:chOff x="1899567" y="4651568"/>
            <a:chExt cx="183473" cy="78735"/>
          </a:xfrm>
        </p:grpSpPr>
        <p:sp>
          <p:nvSpPr>
            <p:cNvPr id="197" name="Isosceles Triangle 196"/>
            <p:cNvSpPr/>
            <p:nvPr/>
          </p:nvSpPr>
          <p:spPr>
            <a:xfrm>
              <a:off x="2016254" y="4651568"/>
              <a:ext cx="66786" cy="78735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Isosceles Triangle 201"/>
            <p:cNvSpPr/>
            <p:nvPr/>
          </p:nvSpPr>
          <p:spPr>
            <a:xfrm>
              <a:off x="1899567" y="4651568"/>
              <a:ext cx="66786" cy="78735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Elbow Connector 17"/>
          <p:cNvCxnSpPr>
            <a:stCxn id="183" idx="2"/>
            <a:endCxn id="12" idx="0"/>
          </p:cNvCxnSpPr>
          <p:nvPr/>
        </p:nvCxnSpPr>
        <p:spPr>
          <a:xfrm rot="16200000" flipH="1">
            <a:off x="1547841" y="2208759"/>
            <a:ext cx="486814" cy="1038294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6200000" flipH="1">
            <a:off x="-33669" y="3026817"/>
            <a:ext cx="1644944" cy="314088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1956310" y="3814969"/>
            <a:ext cx="685406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Vacuum Pump</a:t>
            </a:r>
            <a:endParaRPr lang="en-US" sz="1000" dirty="0"/>
          </a:p>
        </p:txBody>
      </p:sp>
      <p:sp>
        <p:nvSpPr>
          <p:cNvPr id="216" name="TextBox 215"/>
          <p:cNvSpPr txBox="1"/>
          <p:nvPr/>
        </p:nvSpPr>
        <p:spPr>
          <a:xfrm>
            <a:off x="951367" y="3815332"/>
            <a:ext cx="747843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Pressure Controller</a:t>
            </a:r>
            <a:endParaRPr lang="en-US" sz="1000" dirty="0"/>
          </a:p>
        </p:txBody>
      </p:sp>
      <p:cxnSp>
        <p:nvCxnSpPr>
          <p:cNvPr id="33" name="Straight Arrow Connector 32"/>
          <p:cNvCxnSpPr>
            <a:stCxn id="216" idx="3"/>
            <a:endCxn id="210" idx="1"/>
          </p:cNvCxnSpPr>
          <p:nvPr/>
        </p:nvCxnSpPr>
        <p:spPr>
          <a:xfrm flipV="1">
            <a:off x="1699210" y="4015024"/>
            <a:ext cx="257100" cy="3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10" idx="3"/>
            <a:endCxn id="182" idx="2"/>
          </p:cNvCxnSpPr>
          <p:nvPr/>
        </p:nvCxnSpPr>
        <p:spPr>
          <a:xfrm flipV="1">
            <a:off x="2641716" y="3798161"/>
            <a:ext cx="1571842" cy="216863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32446" y="4326164"/>
            <a:ext cx="2527069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859515" y="3711934"/>
            <a:ext cx="0" cy="61423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788802" y="3718342"/>
            <a:ext cx="2070713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788802" y="2238277"/>
            <a:ext cx="0" cy="148006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32446" y="2206019"/>
            <a:ext cx="0" cy="212014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32446" y="2225976"/>
            <a:ext cx="456356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783231" y="3259779"/>
            <a:ext cx="152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Inlet pressure control:</a:t>
            </a:r>
          </a:p>
          <a:p>
            <a:r>
              <a:rPr lang="en-US" sz="800" dirty="0" smtClean="0"/>
              <a:t>Only needed on aircraft</a:t>
            </a:r>
          </a:p>
          <a:p>
            <a:r>
              <a:rPr lang="en-US" sz="800" dirty="0" smtClean="0"/>
              <a:t>Maybe on the BAO tower.</a:t>
            </a:r>
            <a:endParaRPr lang="en-US" sz="800" dirty="0"/>
          </a:p>
        </p:txBody>
      </p:sp>
      <p:cxnSp>
        <p:nvCxnSpPr>
          <p:cNvPr id="24" name="Straight Connector 23"/>
          <p:cNvCxnSpPr>
            <a:stCxn id="142" idx="3"/>
          </p:cNvCxnSpPr>
          <p:nvPr/>
        </p:nvCxnSpPr>
        <p:spPr>
          <a:xfrm>
            <a:off x="3749666" y="2369412"/>
            <a:ext cx="307941" cy="10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4787519" y="2051143"/>
            <a:ext cx="303654" cy="392373"/>
            <a:chOff x="5347805" y="437079"/>
            <a:chExt cx="303654" cy="392373"/>
          </a:xfrm>
        </p:grpSpPr>
        <p:sp>
          <p:nvSpPr>
            <p:cNvPr id="217" name="Oval 216"/>
            <p:cNvSpPr/>
            <p:nvPr/>
          </p:nvSpPr>
          <p:spPr>
            <a:xfrm>
              <a:off x="5422859" y="451366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18" name="Arc 217"/>
            <p:cNvSpPr/>
            <p:nvPr/>
          </p:nvSpPr>
          <p:spPr>
            <a:xfrm>
              <a:off x="5347805" y="581263"/>
              <a:ext cx="248189" cy="248189"/>
            </a:xfrm>
            <a:prstGeom prst="arc">
              <a:avLst/>
            </a:prstGeom>
            <a:ln w="12700">
              <a:solidFill>
                <a:schemeClr val="tx1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19" name="Arc 218"/>
            <p:cNvSpPr/>
            <p:nvPr/>
          </p:nvSpPr>
          <p:spPr>
            <a:xfrm>
              <a:off x="5352565" y="437079"/>
              <a:ext cx="248189" cy="248189"/>
            </a:xfrm>
            <a:prstGeom prst="arc">
              <a:avLst/>
            </a:prstGeom>
            <a:ln w="12700">
              <a:solidFill>
                <a:schemeClr val="tx1"/>
              </a:solidFill>
            </a:ln>
            <a:scene3d>
              <a:camera prst="orthographicFront">
                <a:rot lat="0" lon="0" rev="135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20" name="Straight Connector 219"/>
            <p:cNvCxnSpPr/>
            <p:nvPr/>
          </p:nvCxnSpPr>
          <p:spPr>
            <a:xfrm flipV="1">
              <a:off x="5440386" y="509587"/>
              <a:ext cx="192025" cy="11716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5445706" y="514353"/>
              <a:ext cx="195479" cy="11191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/>
          <p:cNvCxnSpPr>
            <a:stCxn id="217" idx="3"/>
          </p:cNvCxnSpPr>
          <p:nvPr/>
        </p:nvCxnSpPr>
        <p:spPr>
          <a:xfrm flipH="1">
            <a:off x="4057605" y="2260552"/>
            <a:ext cx="8384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4703250" y="1674849"/>
            <a:ext cx="524503" cy="2462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TD/RH</a:t>
            </a:r>
            <a:endParaRPr lang="en-US" sz="1000" dirty="0"/>
          </a:p>
        </p:txBody>
      </p:sp>
      <p:cxnSp>
        <p:nvCxnSpPr>
          <p:cNvPr id="61" name="Straight Connector 60"/>
          <p:cNvCxnSpPr>
            <a:stCxn id="217" idx="1"/>
          </p:cNvCxnSpPr>
          <p:nvPr/>
        </p:nvCxnSpPr>
        <p:spPr>
          <a:xfrm flipH="1">
            <a:off x="4603574" y="2098908"/>
            <a:ext cx="29247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603574" y="1797961"/>
            <a:ext cx="0" cy="30094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245" idx="1"/>
          </p:cNvCxnSpPr>
          <p:nvPr/>
        </p:nvCxnSpPr>
        <p:spPr>
          <a:xfrm flipH="1" flipV="1">
            <a:off x="4603574" y="1797959"/>
            <a:ext cx="9967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45" idx="3"/>
          </p:cNvCxnSpPr>
          <p:nvPr/>
        </p:nvCxnSpPr>
        <p:spPr>
          <a:xfrm>
            <a:off x="5227753" y="1797960"/>
            <a:ext cx="95604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334291" y="1797961"/>
            <a:ext cx="0" cy="30094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217" idx="7"/>
          </p:cNvCxnSpPr>
          <p:nvPr/>
        </p:nvCxnSpPr>
        <p:spPr>
          <a:xfrm>
            <a:off x="5057695" y="2098908"/>
            <a:ext cx="2765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91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294</Words>
  <Application>Microsoft Office PowerPoint</Application>
  <PresentationFormat>On-screen Show (4:3)</PresentationFormat>
  <Paragraphs>75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Wagner</dc:creator>
  <cp:lastModifiedBy>Nick Wagner</cp:lastModifiedBy>
  <cp:revision>1</cp:revision>
  <dcterms:created xsi:type="dcterms:W3CDTF">2014-08-06T20:13:41Z</dcterms:created>
  <dcterms:modified xsi:type="dcterms:W3CDTF">2014-08-06T20:14:45Z</dcterms:modified>
</cp:coreProperties>
</file>