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C9A445-A2CB-F946-8244-A5A47A8039C3}">
          <p14:sldIdLst>
            <p14:sldId id="257"/>
            <p14:sldId id="258"/>
            <p14:sldId id="259"/>
          </p14:sldIdLst>
        </p14:section>
        <p14:section name="Figures (Visuals) - Exploratory Data Analysis" id="{EE6EC7B4-82D8-F04A-986B-430AB7C35D2B}">
          <p14:sldIdLst>
            <p14:sldId id="260"/>
            <p14:sldId id="261"/>
            <p14:sldId id="262"/>
          </p14:sldIdLst>
        </p14:section>
        <p14:section name="Inputs &amp; Results" id="{4B5C530C-2FB2-8B49-8D25-7F291D74D6D0}">
          <p14:sldIdLst>
            <p14:sldId id="263"/>
            <p14:sldId id="264"/>
          </p14:sldIdLst>
        </p14:section>
        <p14:section name="Sensitivity Analysis" id="{B1DABCBD-1E2C-3C40-8108-679F0B5C234B}">
          <p14:sldIdLst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90"/>
  </p:normalViewPr>
  <p:slideViewPr>
    <p:cSldViewPr snapToGrid="0">
      <p:cViewPr varScale="1">
        <p:scale>
          <a:sx n="151" d="100"/>
          <a:sy n="151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33E3-DF2B-1252-2228-675FDE5B8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36292-BF60-F6C5-9E6D-0192C61D0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18588-685D-E6E4-05B1-FC55CF3D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021-0FF0-6C4F-8589-C4B8CB8BC313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A5715-9739-987F-AE2F-D2916007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15171-7315-7D15-D0A4-5D5AA2E8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6401-2F70-6E4D-A0B9-21BFED79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8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2351-255A-AE2E-D9A1-C05CE146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DD0A3-4FF7-F420-7640-9F353FB6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00F5-3F75-6BC8-7895-97C57CBE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021-0FF0-6C4F-8589-C4B8CB8BC313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23BF1-8A85-A729-8CC9-50F43622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144D8-876B-C08F-1431-7F1C10A3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6401-2F70-6E4D-A0B9-21BFED79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8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046BB-36AC-16C6-3B7A-91D9B9026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6870F-4A43-13C5-09CF-D1EDF5EE4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ECCD8-604B-ACD5-1408-A4E5ED30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021-0FF0-6C4F-8589-C4B8CB8BC313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B68B9-C7B1-8D52-D6C4-4920EB0C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DDBF8-4B9D-9528-C8FB-3486074B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6401-2F70-6E4D-A0B9-21BFED79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6C8F-F6FC-DE4D-F758-481B33D6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85DB-B212-ABBE-4F0D-515971B83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1CFFA-D8DD-D066-36DF-7058C885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021-0FF0-6C4F-8589-C4B8CB8BC313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DDAE1-9D72-3093-4203-7B3122FD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97102-C923-3288-AA9D-66E4395F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6401-2F70-6E4D-A0B9-21BFED79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6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3893-C291-FF09-45D2-07FA6545E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0B9FF-0932-0A5D-EDE7-9EF84977A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CB99D-B736-52CD-8BE1-B8692B2E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021-0FF0-6C4F-8589-C4B8CB8BC313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FF23C-48F2-E49A-A69D-35467F3F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7F1C3-3249-39A7-ADEE-C0135497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6401-2F70-6E4D-A0B9-21BFED79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2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8D14-AB07-D3A7-7D38-C8013AD5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EF47-99E3-BB6F-243C-B6502A1D1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070D2-273F-9052-9CA1-E0E562140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CAA89-34CA-CF6E-4A03-8794B785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021-0FF0-6C4F-8589-C4B8CB8BC313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4B996-B1D9-0772-9525-C01927F9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D8A8D-BFB1-8C76-F2C1-8DED55C2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6401-2F70-6E4D-A0B9-21BFED79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8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13C9-044E-3A9D-FC8F-4E544476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75564-28A1-E902-63D8-39216119D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AFC13-4038-16B9-D9F3-4DEA5D0E5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E29C7-7584-D330-6E2D-E4BD2B98E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704DF-00B4-54AD-66D9-9E8C32F8D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D7F75-2055-786C-1983-6A95BF83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021-0FF0-6C4F-8589-C4B8CB8BC313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E4925-D143-C810-A20D-20C91FDE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02201-F149-2766-375F-B3157EC8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6401-2F70-6E4D-A0B9-21BFED79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7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3732-7DBA-CFCF-261F-F333671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01B58C-C7F8-782C-2E2C-7FEAC4FC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021-0FF0-6C4F-8589-C4B8CB8BC313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E11D8-9534-B8DE-6401-514C09CC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71E57-81AB-03A5-72AC-EAD0E4E0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6401-2F70-6E4D-A0B9-21BFED79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0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92E42-9D3F-FF61-A2AC-78A4D8FA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021-0FF0-6C4F-8589-C4B8CB8BC313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787D8-3DD7-CA92-8DDF-8E88FB7C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E90A3-66A3-B66C-E6DC-75AC6283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6401-2F70-6E4D-A0B9-21BFED79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3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D99E-7BBD-CC12-5E1C-16C3B4E47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ABD66-2BA3-825A-2A33-261913E47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3AD6F-5E2F-5E8A-1288-06885A37B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B06AD-7502-82CE-F6B2-7268B2EE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021-0FF0-6C4F-8589-C4B8CB8BC313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7562B-1C7E-FA93-7658-7CCFAA32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4FC0A-8EC6-BD98-AF09-096951A7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6401-2F70-6E4D-A0B9-21BFED79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0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034C-BC0A-EA4C-2EF5-3AE50893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8FF7D-A173-31E9-CD18-E42524ACC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F8A1A-AF67-0D2C-8B56-13D1A748E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8076C-1B87-684A-8510-C8707848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021-0FF0-6C4F-8589-C4B8CB8BC313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C0323-091D-2D12-75E9-7CE8CABE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C43B1-FA10-3568-96B6-419DCE92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6401-2F70-6E4D-A0B9-21BFED79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EA0C5-AB03-30A8-73FD-EFB691B1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DF7DA-F10E-B0B6-31D8-13BBD9B8D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2BE12-D51D-4B14-0CD4-DFB80B90C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6BE021-0FF0-6C4F-8589-C4B8CB8BC313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B1201-9555-D0A2-7E29-8562F74E3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00D40-068B-1489-C2AD-2C5CE4E4F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836401-2F70-6E4D-A0B9-21BFED79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1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2A1E1-A40C-2564-D200-D04060CFC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49D3-33EE-FB35-CF49-4CBC80352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3714919"/>
            <a:ext cx="9144000" cy="1391177"/>
          </a:xfrm>
        </p:spPr>
        <p:txBody>
          <a:bodyPr>
            <a:normAutofit/>
          </a:bodyPr>
          <a:lstStyle/>
          <a:p>
            <a:r>
              <a:rPr lang="en-US" sz="4400" dirty="0"/>
              <a:t>UK-France Power Spread Option Pricing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2ACFD-2A58-817B-6806-97C352E7A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06097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/>
              <a:t>Valuing Transmission Rights via Kirk’s Approximation &amp; Monte Carlo Simulation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03E323-5F0F-ECCB-3866-3E5F2A720702}"/>
              </a:ext>
            </a:extLst>
          </p:cNvPr>
          <p:cNvSpPr txBox="1">
            <a:spLocks/>
          </p:cNvSpPr>
          <p:nvPr/>
        </p:nvSpPr>
        <p:spPr>
          <a:xfrm>
            <a:off x="-3048000" y="64972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Author: Lyndon Odia | October 2025</a:t>
            </a:r>
          </a:p>
        </p:txBody>
      </p:sp>
      <p:sp>
        <p:nvSpPr>
          <p:cNvPr id="5" name="AutoShape 2" descr="Image of power lines">
            <a:extLst>
              <a:ext uri="{FF2B5EF4-FFF2-40B4-BE49-F238E27FC236}">
                <a16:creationId xmlns:a16="http://schemas.microsoft.com/office/drawing/2014/main" id="{B9CE5EEE-EE2F-25A0-D911-F0BACCF847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power line with a graph on it&#10;&#10;AI-generated content may be incorrect.">
            <a:extLst>
              <a:ext uri="{FF2B5EF4-FFF2-40B4-BE49-F238E27FC236}">
                <a16:creationId xmlns:a16="http://schemas.microsoft.com/office/drawing/2014/main" id="{E9DA3152-9641-30CA-BF65-AB9F24579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58" y="716670"/>
            <a:ext cx="6026684" cy="339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1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04472-949E-0113-CEAA-882657619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75D7072-DB93-5CF6-915F-EBF7C390DF04}"/>
              </a:ext>
            </a:extLst>
          </p:cNvPr>
          <p:cNvSpPr txBox="1">
            <a:spLocks/>
          </p:cNvSpPr>
          <p:nvPr/>
        </p:nvSpPr>
        <p:spPr>
          <a:xfrm>
            <a:off x="-3048000" y="64972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Author: Lyndon Odia | October 2025</a:t>
            </a:r>
          </a:p>
        </p:txBody>
      </p:sp>
      <p:sp>
        <p:nvSpPr>
          <p:cNvPr id="5" name="AutoShape 2" descr="Image of power lines">
            <a:extLst>
              <a:ext uri="{FF2B5EF4-FFF2-40B4-BE49-F238E27FC236}">
                <a16:creationId xmlns:a16="http://schemas.microsoft.com/office/drawing/2014/main" id="{037F073E-1C86-85A1-6D16-629106B324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1A0589-0AC5-7DB0-0B20-CC7B35D08B52}"/>
              </a:ext>
            </a:extLst>
          </p:cNvPr>
          <p:cNvSpPr txBox="1">
            <a:spLocks/>
          </p:cNvSpPr>
          <p:nvPr/>
        </p:nvSpPr>
        <p:spPr>
          <a:xfrm>
            <a:off x="2617861" y="816373"/>
            <a:ext cx="6162230" cy="513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/>
              <a:t>“Sensitivity: Value vs Volatility”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AA84825-8893-0B1F-9970-777241339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24786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9D6BB6-82A1-20E7-6046-A0DAFB270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154" y="1517530"/>
            <a:ext cx="5353643" cy="432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3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C763B-DA71-14FF-1112-41DD7BE93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6B8BC76-9FF2-1DA3-8173-261CE8CBFAB7}"/>
              </a:ext>
            </a:extLst>
          </p:cNvPr>
          <p:cNvSpPr txBox="1">
            <a:spLocks/>
          </p:cNvSpPr>
          <p:nvPr/>
        </p:nvSpPr>
        <p:spPr>
          <a:xfrm>
            <a:off x="-3048000" y="64972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Author: Lyndon Odia | October 2025</a:t>
            </a:r>
          </a:p>
        </p:txBody>
      </p:sp>
      <p:sp>
        <p:nvSpPr>
          <p:cNvPr id="5" name="AutoShape 2" descr="Image of power lines">
            <a:extLst>
              <a:ext uri="{FF2B5EF4-FFF2-40B4-BE49-F238E27FC236}">
                <a16:creationId xmlns:a16="http://schemas.microsoft.com/office/drawing/2014/main" id="{46DA4FCD-C343-A759-7F25-8A1AC0691D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B427DC-F1A7-EC46-82D6-A6442639864B}"/>
              </a:ext>
            </a:extLst>
          </p:cNvPr>
          <p:cNvSpPr txBox="1">
            <a:spLocks/>
          </p:cNvSpPr>
          <p:nvPr/>
        </p:nvSpPr>
        <p:spPr>
          <a:xfrm>
            <a:off x="2617861" y="816373"/>
            <a:ext cx="6162230" cy="513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/>
              <a:t>“Sensitivity: Value vs Expiry”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6570D38-107D-F9EF-1DBF-E1943FE51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24786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D23D82-ABDD-4822-B3F2-5C636839B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320" y="1473756"/>
            <a:ext cx="5153826" cy="416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52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6E27E-3C6E-8E63-24FA-2B12B33AB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4801954-96B8-8FBF-05B5-538AF83A886C}"/>
              </a:ext>
            </a:extLst>
          </p:cNvPr>
          <p:cNvSpPr txBox="1">
            <a:spLocks/>
          </p:cNvSpPr>
          <p:nvPr/>
        </p:nvSpPr>
        <p:spPr>
          <a:xfrm>
            <a:off x="-3048000" y="64972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Author: Lyndon Odia | October 2025</a:t>
            </a:r>
          </a:p>
        </p:txBody>
      </p:sp>
      <p:sp>
        <p:nvSpPr>
          <p:cNvPr id="5" name="AutoShape 2" descr="Image of power lines">
            <a:extLst>
              <a:ext uri="{FF2B5EF4-FFF2-40B4-BE49-F238E27FC236}">
                <a16:creationId xmlns:a16="http://schemas.microsoft.com/office/drawing/2014/main" id="{FD718FFC-D18E-9F81-8E23-2C11198720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5CDF7F-E564-8077-00DF-00330983AAFE}"/>
              </a:ext>
            </a:extLst>
          </p:cNvPr>
          <p:cNvSpPr txBox="1">
            <a:spLocks/>
          </p:cNvSpPr>
          <p:nvPr/>
        </p:nvSpPr>
        <p:spPr>
          <a:xfrm>
            <a:off x="186582" y="747076"/>
            <a:ext cx="5428004" cy="4586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Interpretation &amp; Market Implications: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B5C4DD-8BF8-2FD0-81FE-9477DF058D12}"/>
              </a:ext>
            </a:extLst>
          </p:cNvPr>
          <p:cNvSpPr txBox="1"/>
          <p:nvPr/>
        </p:nvSpPr>
        <p:spPr>
          <a:xfrm>
            <a:off x="340407" y="1197092"/>
            <a:ext cx="10702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Option value represents right (not obligation) to flow power when profitable.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Positive optionality driven by spread volatility and low correlation.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Capacity cost (0.76 EUR/MWh) = market – clearing price paid at JAO auctions.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1GW for 1 month = EUR 11.5m notional value.</a:t>
            </a:r>
          </a:p>
        </p:txBody>
      </p:sp>
      <p:pic>
        <p:nvPicPr>
          <p:cNvPr id="3" name="Picture 2" descr="A diagram of a graph and a field of wind turbines&#10;&#10;AI-generated content may be incorrect.">
            <a:extLst>
              <a:ext uri="{FF2B5EF4-FFF2-40B4-BE49-F238E27FC236}">
                <a16:creationId xmlns:a16="http://schemas.microsoft.com/office/drawing/2014/main" id="{6CB5B0B2-8D6E-13DC-260B-EDE326719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651" y="3027910"/>
            <a:ext cx="4688021" cy="26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86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20051-4EF5-8705-BB9C-C9EF2041F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78B50558-828A-5454-051D-18A6961FD255}"/>
              </a:ext>
            </a:extLst>
          </p:cNvPr>
          <p:cNvSpPr txBox="1">
            <a:spLocks/>
          </p:cNvSpPr>
          <p:nvPr/>
        </p:nvSpPr>
        <p:spPr>
          <a:xfrm>
            <a:off x="-3048000" y="64972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Author: Lyndon Odia | October 2025</a:t>
            </a:r>
          </a:p>
        </p:txBody>
      </p:sp>
      <p:sp>
        <p:nvSpPr>
          <p:cNvPr id="5" name="AutoShape 2" descr="Image of power lines">
            <a:extLst>
              <a:ext uri="{FF2B5EF4-FFF2-40B4-BE49-F238E27FC236}">
                <a16:creationId xmlns:a16="http://schemas.microsoft.com/office/drawing/2014/main" id="{E0B4E6D8-79D8-479E-F8D7-74C33677A2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94F1E55-5A5B-679F-B226-485543405F02}"/>
              </a:ext>
            </a:extLst>
          </p:cNvPr>
          <p:cNvSpPr txBox="1">
            <a:spLocks/>
          </p:cNvSpPr>
          <p:nvPr/>
        </p:nvSpPr>
        <p:spPr>
          <a:xfrm>
            <a:off x="-1521943" y="656163"/>
            <a:ext cx="5428004" cy="4586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Limitations: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5409B-04B8-5895-7AB1-C2120D4A487B}"/>
              </a:ext>
            </a:extLst>
          </p:cNvPr>
          <p:cNvSpPr txBox="1"/>
          <p:nvPr/>
        </p:nvSpPr>
        <p:spPr>
          <a:xfrm>
            <a:off x="364618" y="1068464"/>
            <a:ext cx="1035180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We use one set of S_1, S_2, sigma_1, sigma_2, rho from Jan–Jul 2025, which smooths monthly seasonality and regime shifts.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Capacity cost is included as a single average (€0.76/MWh) rather than the actual monthly JAO auction prices.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Kirk/MC are applied with a terminal-only exercise (European-style). Real transmission rights can be exercised daily/hourly.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rho and sigma are fixed; we do not model time-varying or regime-switching dynamics.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Losses, balancing fees, ramp/nomination constraints, curtailment risk, and gate-closure timing are not included.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We price one direction (IF2-GB → FR). The reverse direction (FR → GB) can have a different K, availability, and value.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Pull 5+ years of real UK and France day-ahead prices so we can stress-test across different market regimes, especially 2022.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7F578E-FA03-25F5-3374-1324258ECD49}"/>
              </a:ext>
            </a:extLst>
          </p:cNvPr>
          <p:cNvSpPr txBox="1">
            <a:spLocks/>
          </p:cNvSpPr>
          <p:nvPr/>
        </p:nvSpPr>
        <p:spPr>
          <a:xfrm>
            <a:off x="-1521943" y="3044174"/>
            <a:ext cx="5428004" cy="4586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Next Steps: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763B64-8056-E6E1-E95E-6C866C1F408C}"/>
              </a:ext>
            </a:extLst>
          </p:cNvPr>
          <p:cNvSpPr txBox="1"/>
          <p:nvPr/>
        </p:nvSpPr>
        <p:spPr>
          <a:xfrm>
            <a:off x="364618" y="3452385"/>
            <a:ext cx="103518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1. Monthly Re-estimation: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Compute S_1, S_2, sigma_1, sigma_2, rho from hourly data within each month.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 Pull the JAO monthly auction </a:t>
            </a:r>
            <a:r>
              <a:rPr lang="en-GB" sz="1400" dirty="0" err="1"/>
              <a:t>K_m</a:t>
            </a:r>
            <a:r>
              <a:rPr lang="en-GB" sz="1400" dirty="0"/>
              <a:t> for the same month and direction.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Price a 1-month option each month.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This will capture seasonality, regime shifts, and the true cost of capacity.</a:t>
            </a:r>
            <a:endParaRPr lang="en-US" sz="1400" dirty="0"/>
          </a:p>
          <a:p>
            <a:r>
              <a:rPr lang="en-GB" sz="1400" dirty="0"/>
              <a:t>Pull 5+ years of real UK and France day-ahead prices so we can stress-test across different market regimes, especially 2022.</a:t>
            </a:r>
          </a:p>
          <a:p>
            <a:r>
              <a:rPr lang="en-GB" sz="1400" b="1" dirty="0"/>
              <a:t>2. Two-direction view:</a:t>
            </a:r>
            <a:r>
              <a:rPr lang="en-GB" sz="1400" dirty="0"/>
              <a:t> Repeat for FR - GB to compare value asymmetry and assess netting/portfolio effects.</a:t>
            </a:r>
          </a:p>
          <a:p>
            <a:r>
              <a:rPr lang="en-GB" sz="1400" b="1" dirty="0"/>
              <a:t>3. Time-varying dynamics:</a:t>
            </a:r>
            <a:r>
              <a:rPr lang="en-GB" sz="1400" dirty="0"/>
              <a:t> Explore GARCH (time varying correlation) or regime-switching volatility to better reflect stress periods.</a:t>
            </a:r>
          </a:p>
          <a:p>
            <a:r>
              <a:rPr lang="en-GB" sz="1400" b="1" dirty="0"/>
              <a:t>4. Costs &amp; frictions:</a:t>
            </a:r>
            <a:r>
              <a:rPr lang="en-GB" sz="1400" dirty="0"/>
              <a:t> Add losses, balancing/imbalance charges and nominations/gate closure constraints.</a:t>
            </a:r>
          </a:p>
          <a:p>
            <a:endParaRPr lang="en-GB" sz="1400" dirty="0"/>
          </a:p>
          <a:p>
            <a:endParaRPr lang="en-US" sz="1400" dirty="0"/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61664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ADEB6-6147-35E9-47E2-5618A6FCD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1BE1-0DD2-624C-6B53-CA599AA78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645" y="638212"/>
            <a:ext cx="1811708" cy="458624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Objective</a:t>
            </a:r>
            <a:r>
              <a:rPr lang="en-US" sz="2800" b="1" dirty="0"/>
              <a:t>: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5F636C5-6B7C-F823-F81D-5044B826BA1E}"/>
              </a:ext>
            </a:extLst>
          </p:cNvPr>
          <p:cNvSpPr txBox="1">
            <a:spLocks/>
          </p:cNvSpPr>
          <p:nvPr/>
        </p:nvSpPr>
        <p:spPr>
          <a:xfrm>
            <a:off x="-3048000" y="64972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Author: Lyndon Odia | October 2025</a:t>
            </a:r>
          </a:p>
        </p:txBody>
      </p:sp>
      <p:sp>
        <p:nvSpPr>
          <p:cNvPr id="5" name="AutoShape 2" descr="Image of power lines">
            <a:extLst>
              <a:ext uri="{FF2B5EF4-FFF2-40B4-BE49-F238E27FC236}">
                <a16:creationId xmlns:a16="http://schemas.microsoft.com/office/drawing/2014/main" id="{3899D885-F74F-72CF-AD90-F7E89B8FE9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6F1EB7-FCD4-D318-DDCA-FA36C9D7AD10}"/>
              </a:ext>
            </a:extLst>
          </p:cNvPr>
          <p:cNvSpPr txBox="1"/>
          <p:nvPr/>
        </p:nvSpPr>
        <p:spPr>
          <a:xfrm>
            <a:off x="390257" y="1188940"/>
            <a:ext cx="9742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Quantify the fair EUR/MWh value of optional transmission capacity between UK and France using spread option pricing methods (Kirk’s Approximation and Monte Carlo Simulation).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D6338D6-E4F7-FECD-BDEB-F173C035B1DC}"/>
              </a:ext>
            </a:extLst>
          </p:cNvPr>
          <p:cNvSpPr txBox="1">
            <a:spLocks/>
          </p:cNvSpPr>
          <p:nvPr/>
        </p:nvSpPr>
        <p:spPr>
          <a:xfrm>
            <a:off x="213645" y="2847174"/>
            <a:ext cx="2780233" cy="4586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Market Context: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5B5CF4-B87F-3150-D2FA-57B9EAE14166}"/>
              </a:ext>
            </a:extLst>
          </p:cNvPr>
          <p:cNvSpPr txBox="1"/>
          <p:nvPr/>
        </p:nvSpPr>
        <p:spPr>
          <a:xfrm>
            <a:off x="390257" y="3362132"/>
            <a:ext cx="97422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Interconnectors allow traders to arbitrage power spreads between coupled European markets. Valuing transmission rights as options captures the profit potential from volatility, correlation, and capacity costs. </a:t>
            </a:r>
          </a:p>
        </p:txBody>
      </p:sp>
    </p:spTree>
    <p:extLst>
      <p:ext uri="{BB962C8B-B14F-4D97-AF65-F5344CB8AC3E}">
        <p14:creationId xmlns:p14="http://schemas.microsoft.com/office/powerpoint/2010/main" val="81763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58431-71C2-35E8-C85B-34F24E44C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33B4520B-62E9-0C42-44AF-DFBB86628D64}"/>
              </a:ext>
            </a:extLst>
          </p:cNvPr>
          <p:cNvSpPr txBox="1">
            <a:spLocks/>
          </p:cNvSpPr>
          <p:nvPr/>
        </p:nvSpPr>
        <p:spPr>
          <a:xfrm>
            <a:off x="-3048000" y="64972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Author: Lyndon Odia | October 2025</a:t>
            </a:r>
          </a:p>
        </p:txBody>
      </p:sp>
      <p:sp>
        <p:nvSpPr>
          <p:cNvPr id="5" name="AutoShape 2" descr="Image of power lines">
            <a:extLst>
              <a:ext uri="{FF2B5EF4-FFF2-40B4-BE49-F238E27FC236}">
                <a16:creationId xmlns:a16="http://schemas.microsoft.com/office/drawing/2014/main" id="{F2A345A3-2F1D-6C87-975E-1118136CF0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91DF6C-0874-D083-1CF0-FDBA74AAB7A2}"/>
              </a:ext>
            </a:extLst>
          </p:cNvPr>
          <p:cNvSpPr txBox="1">
            <a:spLocks/>
          </p:cNvSpPr>
          <p:nvPr/>
        </p:nvSpPr>
        <p:spPr>
          <a:xfrm>
            <a:off x="340407" y="665526"/>
            <a:ext cx="3488109" cy="4586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/>
              <a:t>Methodology Overview: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23F38D-5552-0EDE-F6A4-542889A0D5BD}"/>
              </a:ext>
            </a:extLst>
          </p:cNvPr>
          <p:cNvSpPr txBox="1"/>
          <p:nvPr/>
        </p:nvSpPr>
        <p:spPr>
          <a:xfrm>
            <a:off x="364620" y="1197092"/>
            <a:ext cx="9742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from ENTSO-E (France), simulated UK day-ahead prices, and JAO auction capacity costs were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Analytical (Kirk’s) and Monte Carlo (100k paths) models were applied with sensitivity sweeps across volatility, correlation and expiry.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E6A7C4-9D9E-3F8A-56C4-D1F08EC6A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74" y="2453332"/>
            <a:ext cx="10407851" cy="331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3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927D5-D27B-A4ED-0ADE-5629EADDF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B5C2104B-0411-295F-65EB-8103100FB347}"/>
              </a:ext>
            </a:extLst>
          </p:cNvPr>
          <p:cNvSpPr txBox="1">
            <a:spLocks/>
          </p:cNvSpPr>
          <p:nvPr/>
        </p:nvSpPr>
        <p:spPr>
          <a:xfrm>
            <a:off x="-3048000" y="64972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Author: Lyndon Odia | October 2025</a:t>
            </a:r>
          </a:p>
        </p:txBody>
      </p:sp>
      <p:sp>
        <p:nvSpPr>
          <p:cNvPr id="5" name="AutoShape 2" descr="Image of power lines">
            <a:extLst>
              <a:ext uri="{FF2B5EF4-FFF2-40B4-BE49-F238E27FC236}">
                <a16:creationId xmlns:a16="http://schemas.microsoft.com/office/drawing/2014/main" id="{2BC5B2BC-6E68-6181-D210-BE20E05344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DC90D1-AF6B-A11A-AFF8-28EFA17CFDAD}"/>
              </a:ext>
            </a:extLst>
          </p:cNvPr>
          <p:cNvSpPr txBox="1">
            <a:spLocks/>
          </p:cNvSpPr>
          <p:nvPr/>
        </p:nvSpPr>
        <p:spPr>
          <a:xfrm>
            <a:off x="1862271" y="672914"/>
            <a:ext cx="8162658" cy="513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/>
              <a:t>“UK vs FR Hourly Day-Ahead Prices (EUR/MWh)”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824F74-B1BC-CED4-017D-16EEA1DFB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196" y="1440456"/>
            <a:ext cx="9191159" cy="428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0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67B8F-BF34-E29C-F44C-B4A1A02DC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5A885EE-6E2C-BC57-1DAC-0D6628548523}"/>
              </a:ext>
            </a:extLst>
          </p:cNvPr>
          <p:cNvSpPr txBox="1">
            <a:spLocks/>
          </p:cNvSpPr>
          <p:nvPr/>
        </p:nvSpPr>
        <p:spPr>
          <a:xfrm>
            <a:off x="-3048000" y="64972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Author: Lyndon Odia | October 2025</a:t>
            </a:r>
          </a:p>
        </p:txBody>
      </p:sp>
      <p:sp>
        <p:nvSpPr>
          <p:cNvPr id="5" name="AutoShape 2" descr="Image of power lines">
            <a:extLst>
              <a:ext uri="{FF2B5EF4-FFF2-40B4-BE49-F238E27FC236}">
                <a16:creationId xmlns:a16="http://schemas.microsoft.com/office/drawing/2014/main" id="{9F593E82-FFA5-0445-5CE9-4FB60C71BF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CC8569-03E7-0447-6258-D17217ABF785}"/>
              </a:ext>
            </a:extLst>
          </p:cNvPr>
          <p:cNvSpPr txBox="1">
            <a:spLocks/>
          </p:cNvSpPr>
          <p:nvPr/>
        </p:nvSpPr>
        <p:spPr>
          <a:xfrm>
            <a:off x="1862271" y="662016"/>
            <a:ext cx="8162658" cy="513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/>
              <a:t>“Spread (UK-FR) Hourly Prices”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5730FF-1867-3FDF-0227-C68B495FE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06" y="1276198"/>
            <a:ext cx="9242066" cy="430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7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52460-4A31-E7AB-7D7D-3C3DD5AFD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AEF57AD-4062-4ACB-B537-EDACA1425646}"/>
              </a:ext>
            </a:extLst>
          </p:cNvPr>
          <p:cNvSpPr txBox="1">
            <a:spLocks/>
          </p:cNvSpPr>
          <p:nvPr/>
        </p:nvSpPr>
        <p:spPr>
          <a:xfrm>
            <a:off x="-3048000" y="64972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Author: Lyndon Odia | October 2025</a:t>
            </a:r>
          </a:p>
        </p:txBody>
      </p:sp>
      <p:sp>
        <p:nvSpPr>
          <p:cNvPr id="5" name="AutoShape 2" descr="Image of power lines">
            <a:extLst>
              <a:ext uri="{FF2B5EF4-FFF2-40B4-BE49-F238E27FC236}">
                <a16:creationId xmlns:a16="http://schemas.microsoft.com/office/drawing/2014/main" id="{F976BD17-AA7D-0514-EA8A-A0FD0BC662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18E3C0-8E57-5BFC-3D77-22F5BBF145D6}"/>
              </a:ext>
            </a:extLst>
          </p:cNvPr>
          <p:cNvSpPr txBox="1">
            <a:spLocks/>
          </p:cNvSpPr>
          <p:nvPr/>
        </p:nvSpPr>
        <p:spPr>
          <a:xfrm>
            <a:off x="1862271" y="665526"/>
            <a:ext cx="8162658" cy="513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/>
              <a:t>“Distribution of Spread (UK-FR)”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DF93D7-99A0-DD32-F488-F49A31C03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541" y="1336454"/>
            <a:ext cx="8120018" cy="448989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0DAD48E-7F0D-C0E2-5A03-3FC3ACD85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24786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90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22959-8B90-0418-710D-4B46CBC29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AFC48741-03A0-B2DE-F2F6-41DB5DFD5A00}"/>
              </a:ext>
            </a:extLst>
          </p:cNvPr>
          <p:cNvSpPr txBox="1">
            <a:spLocks/>
          </p:cNvSpPr>
          <p:nvPr/>
        </p:nvSpPr>
        <p:spPr>
          <a:xfrm>
            <a:off x="-3048000" y="64972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Author: Lyndon Odia | October 2025</a:t>
            </a:r>
          </a:p>
        </p:txBody>
      </p:sp>
      <p:sp>
        <p:nvSpPr>
          <p:cNvPr id="5" name="AutoShape 2" descr="Image of power lines">
            <a:extLst>
              <a:ext uri="{FF2B5EF4-FFF2-40B4-BE49-F238E27FC236}">
                <a16:creationId xmlns:a16="http://schemas.microsoft.com/office/drawing/2014/main" id="{68D0F7A3-C7BE-194C-E15F-879A607F81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747FE31-B5D5-D7CA-9CCE-337C355284FA}"/>
              </a:ext>
            </a:extLst>
          </p:cNvPr>
          <p:cNvSpPr txBox="1">
            <a:spLocks/>
          </p:cNvSpPr>
          <p:nvPr/>
        </p:nvSpPr>
        <p:spPr>
          <a:xfrm>
            <a:off x="-1171841" y="691555"/>
            <a:ext cx="6162230" cy="513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/>
              <a:t>Base Inputs (table)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89C97C-5C3D-FB72-51CC-342F247BC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23513"/>
              </p:ext>
            </p:extLst>
          </p:nvPr>
        </p:nvGraphicFramePr>
        <p:xfrm>
          <a:off x="1157599" y="1449457"/>
          <a:ext cx="9572001" cy="4383693"/>
        </p:xfrm>
        <a:graphic>
          <a:graphicData uri="http://schemas.openxmlformats.org/drawingml/2006/table">
            <a:tbl>
              <a:tblPr/>
              <a:tblGrid>
                <a:gridCol w="3729351">
                  <a:extLst>
                    <a:ext uri="{9D8B030D-6E8A-4147-A177-3AD203B41FA5}">
                      <a16:colId xmlns:a16="http://schemas.microsoft.com/office/drawing/2014/main" val="2641549852"/>
                    </a:ext>
                  </a:extLst>
                </a:gridCol>
                <a:gridCol w="3424222">
                  <a:extLst>
                    <a:ext uri="{9D8B030D-6E8A-4147-A177-3AD203B41FA5}">
                      <a16:colId xmlns:a16="http://schemas.microsoft.com/office/drawing/2014/main" val="2787746830"/>
                    </a:ext>
                  </a:extLst>
                </a:gridCol>
                <a:gridCol w="2418428">
                  <a:extLst>
                    <a:ext uri="{9D8B030D-6E8A-4147-A177-3AD203B41FA5}">
                      <a16:colId xmlns:a16="http://schemas.microsoft.com/office/drawing/2014/main" val="1596015297"/>
                    </a:ext>
                  </a:extLst>
                </a:gridCol>
              </a:tblGrid>
              <a:tr h="48707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Heavy" pitchFamily="2" charset="0"/>
                        </a:rPr>
                        <a:t>Parameter</a:t>
                      </a:r>
                      <a:endParaRPr lang="en-US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Heavy" pitchFamily="2" charset="0"/>
                        </a:rPr>
                        <a:t>Description</a:t>
                      </a:r>
                      <a:endParaRPr lang="en-US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Heavy" pitchFamily="2" charset="0"/>
                        </a:rPr>
                        <a:t>Value </a:t>
                      </a:r>
                      <a:endParaRPr lang="en-US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16612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S_1 </a:t>
                      </a:r>
                      <a:endParaRPr lang="en-US" sz="1100" b="1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UK mean price (EUR/MWh)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81.10-​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87313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1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S_2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FR mean price (EUR/MWh)</a:t>
                      </a:r>
                    </a:p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68.06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386274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1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Sigma_1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UK annualized volatility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0.198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12126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1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Sigma_2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FR annualized volatility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1.008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75554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1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rho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Correlation (UK-FR)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0.142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61292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1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Time to expiry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1/12 (1 month)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157333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1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Capacity cost (strike)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0.76 EUR/MWh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939115"/>
                  </a:ext>
                </a:extLst>
              </a:tr>
              <a:tr h="48707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1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FX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GBP – EUR conversion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1.17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44543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35FEBA3-2F5C-93D5-8419-9E4AA2A2E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24786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670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D8E38-8E5A-1237-1681-9631C1C52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D665D7D5-412D-DC7C-E10D-E767C368690A}"/>
              </a:ext>
            </a:extLst>
          </p:cNvPr>
          <p:cNvSpPr txBox="1">
            <a:spLocks/>
          </p:cNvSpPr>
          <p:nvPr/>
        </p:nvSpPr>
        <p:spPr>
          <a:xfrm>
            <a:off x="-3048000" y="64972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Author: Lyndon Odia | October 2025</a:t>
            </a:r>
          </a:p>
        </p:txBody>
      </p:sp>
      <p:sp>
        <p:nvSpPr>
          <p:cNvPr id="5" name="AutoShape 2" descr="Image of power lines">
            <a:extLst>
              <a:ext uri="{FF2B5EF4-FFF2-40B4-BE49-F238E27FC236}">
                <a16:creationId xmlns:a16="http://schemas.microsoft.com/office/drawing/2014/main" id="{B7A799B5-16F1-709D-9CE1-27666471F3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026F66-F0FD-A091-81BD-0A1C3E13A805}"/>
              </a:ext>
            </a:extLst>
          </p:cNvPr>
          <p:cNvSpPr txBox="1">
            <a:spLocks/>
          </p:cNvSpPr>
          <p:nvPr/>
        </p:nvSpPr>
        <p:spPr>
          <a:xfrm>
            <a:off x="-966742" y="824678"/>
            <a:ext cx="6162230" cy="513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/>
              <a:t>Results Summary (table)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224CB5-A0AD-C7A2-EF94-154EEE96C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060733"/>
              </p:ext>
            </p:extLst>
          </p:nvPr>
        </p:nvGraphicFramePr>
        <p:xfrm>
          <a:off x="952500" y="1497148"/>
          <a:ext cx="10122850" cy="4450716"/>
        </p:xfrm>
        <a:graphic>
          <a:graphicData uri="http://schemas.openxmlformats.org/drawingml/2006/table">
            <a:tbl>
              <a:tblPr/>
              <a:tblGrid>
                <a:gridCol w="3943967">
                  <a:extLst>
                    <a:ext uri="{9D8B030D-6E8A-4147-A177-3AD203B41FA5}">
                      <a16:colId xmlns:a16="http://schemas.microsoft.com/office/drawing/2014/main" val="2641549852"/>
                    </a:ext>
                  </a:extLst>
                </a:gridCol>
                <a:gridCol w="3621279">
                  <a:extLst>
                    <a:ext uri="{9D8B030D-6E8A-4147-A177-3AD203B41FA5}">
                      <a16:colId xmlns:a16="http://schemas.microsoft.com/office/drawing/2014/main" val="2787746830"/>
                    </a:ext>
                  </a:extLst>
                </a:gridCol>
                <a:gridCol w="2557604">
                  <a:extLst>
                    <a:ext uri="{9D8B030D-6E8A-4147-A177-3AD203B41FA5}">
                      <a16:colId xmlns:a16="http://schemas.microsoft.com/office/drawing/2014/main" val="1596015297"/>
                    </a:ext>
                  </a:extLst>
                </a:gridCol>
              </a:tblGrid>
              <a:tr h="74178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Heavy" pitchFamily="2" charset="0"/>
                        </a:rPr>
                        <a:t>Model</a:t>
                      </a:r>
                      <a:endParaRPr lang="en-US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Heavy" pitchFamily="2" charset="0"/>
                        </a:rPr>
                        <a:t>Option Value (EUR/MWh)</a:t>
                      </a:r>
                      <a:endParaRPr lang="en-US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Heavy" pitchFamily="2" charset="0"/>
                        </a:rPr>
                        <a:t>Interpretation</a:t>
                      </a:r>
                      <a:endParaRPr lang="en-US" b="1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859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416612"/>
                  </a:ext>
                </a:extLst>
              </a:tr>
              <a:tr h="74178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Kirk’s Approximation</a:t>
                      </a:r>
                      <a:endParaRPr lang="en-US" sz="1100" b="1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16.0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Analytical closed-form estimate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859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87313"/>
                  </a:ext>
                </a:extLst>
              </a:tr>
              <a:tr h="74178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Monte Carlo (100k paths)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15.99</a:t>
                      </a:r>
                    </a:p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Numerical validation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386274"/>
                  </a:ext>
                </a:extLst>
              </a:tr>
              <a:tr h="74178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Mean Spread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13.0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Average UK-FR spread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212126"/>
                  </a:ext>
                </a:extLst>
              </a:tr>
              <a:tr h="74178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Capacity Cost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FR annualized volatility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From JAO GB-FR auctions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475554"/>
                  </a:ext>
                </a:extLst>
              </a:tr>
              <a:tr h="74178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200" b="1" i="1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Fair Value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200" b="1" i="1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= 16 EUR/MWh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200" b="1" i="1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Net of cost, for 1-month horizon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61292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113ABD8-8DBC-298C-3C52-3B68E7078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24786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60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C8429-9F29-573D-2F43-9139FCD09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563320A-2AEC-E143-77C3-0EEB0BFA2A20}"/>
              </a:ext>
            </a:extLst>
          </p:cNvPr>
          <p:cNvSpPr txBox="1">
            <a:spLocks/>
          </p:cNvSpPr>
          <p:nvPr/>
        </p:nvSpPr>
        <p:spPr>
          <a:xfrm>
            <a:off x="-3048000" y="64972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Author: Lyndon Odia | October 2025</a:t>
            </a:r>
          </a:p>
        </p:txBody>
      </p:sp>
      <p:sp>
        <p:nvSpPr>
          <p:cNvPr id="5" name="AutoShape 2" descr="Image of power lines">
            <a:extLst>
              <a:ext uri="{FF2B5EF4-FFF2-40B4-BE49-F238E27FC236}">
                <a16:creationId xmlns:a16="http://schemas.microsoft.com/office/drawing/2014/main" id="{4D851975-5887-C7B1-6636-07C7A04332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287C67B-CEB3-3AA4-4C49-E2049F681AB8}"/>
              </a:ext>
            </a:extLst>
          </p:cNvPr>
          <p:cNvSpPr txBox="1">
            <a:spLocks/>
          </p:cNvSpPr>
          <p:nvPr/>
        </p:nvSpPr>
        <p:spPr>
          <a:xfrm>
            <a:off x="2617861" y="816373"/>
            <a:ext cx="6162230" cy="513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dirty="0"/>
              <a:t>“Sensitivity: Value vs Correlation”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16EA598-68BE-5B11-AD8F-A8186D23E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24786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DAA6DA-9412-D198-D164-7F21F1E7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49" y="1406435"/>
            <a:ext cx="6162230" cy="450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87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e49536e-9021-4e8b-a813-eda5cb0caf1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786</Words>
  <Application>Microsoft Macintosh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-webkit-standard</vt:lpstr>
      <vt:lpstr>Aptos</vt:lpstr>
      <vt:lpstr>Aptos Display</vt:lpstr>
      <vt:lpstr>Arial</vt:lpstr>
      <vt:lpstr>ShellHeavy</vt:lpstr>
      <vt:lpstr>ShellMedium</vt:lpstr>
      <vt:lpstr>Office Theme</vt:lpstr>
      <vt:lpstr>UK-France Power Spread Option Pricing</vt:lpstr>
      <vt:lpstr>Objective: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Odia, Lyndon E SITILTD-PTIY/ED/NC</dc:creator>
  <cp:lastModifiedBy>Odia, Lyndon E SITILTD-PTIY/ED/NC</cp:lastModifiedBy>
  <cp:revision>17</cp:revision>
  <dcterms:created xsi:type="dcterms:W3CDTF">2025-10-14T17:55:20Z</dcterms:created>
  <dcterms:modified xsi:type="dcterms:W3CDTF">2025-10-14T20:04:49Z</dcterms:modified>
</cp:coreProperties>
</file>