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73" r:id="rId3"/>
    <p:sldId id="274" r:id="rId4"/>
    <p:sldId id="271" r:id="rId5"/>
    <p:sldId id="260" r:id="rId6"/>
    <p:sldId id="261" r:id="rId7"/>
    <p:sldId id="262" r:id="rId8"/>
    <p:sldId id="278" r:id="rId9"/>
    <p:sldId id="284" r:id="rId10"/>
    <p:sldId id="265" r:id="rId11"/>
    <p:sldId id="266" r:id="rId12"/>
    <p:sldId id="267" r:id="rId13"/>
    <p:sldId id="279" r:id="rId14"/>
    <p:sldId id="280" r:id="rId15"/>
    <p:sldId id="283" r:id="rId16"/>
    <p:sldId id="277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2C9A445-A2CB-F946-8244-A5A47A8039C3}">
          <p14:sldIdLst>
            <p14:sldId id="257"/>
            <p14:sldId id="273"/>
            <p14:sldId id="274"/>
            <p14:sldId id="271"/>
          </p14:sldIdLst>
        </p14:section>
        <p14:section name="Figures (Visuals) - Exploratory Data Analysis" id="{EE6EC7B4-82D8-F04A-986B-430AB7C35D2B}">
          <p14:sldIdLst>
            <p14:sldId id="260"/>
            <p14:sldId id="261"/>
            <p14:sldId id="262"/>
          </p14:sldIdLst>
        </p14:section>
        <p14:section name="Inputs &amp; Results" id="{4B5C530C-2FB2-8B49-8D25-7F291D74D6D0}">
          <p14:sldIdLst>
            <p14:sldId id="278"/>
            <p14:sldId id="284"/>
          </p14:sldIdLst>
        </p14:section>
        <p14:section name="Sensitivity Analysis" id="{B1DABCBD-1E2C-3C40-8108-679F0B5C234B}">
          <p14:sldIdLst>
            <p14:sldId id="265"/>
            <p14:sldId id="266"/>
            <p14:sldId id="267"/>
            <p14:sldId id="279"/>
            <p14:sldId id="280"/>
            <p14:sldId id="283"/>
          </p14:sldIdLst>
        </p14:section>
        <p14:section name="Hidden Slides" id="{90E9155E-900F-443A-AD95-27D5229633BC}">
          <p14:sldIdLst>
            <p14:sldId id="277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084F6A"/>
    <a:srgbClr val="AACDDA"/>
    <a:srgbClr val="A1C2CE"/>
    <a:srgbClr val="9BD4EF"/>
    <a:srgbClr val="0E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3"/>
    <p:restoredTop sz="94635"/>
  </p:normalViewPr>
  <p:slideViewPr>
    <p:cSldViewPr snapToGrid="0">
      <p:cViewPr varScale="1">
        <p:scale>
          <a:sx n="150" d="100"/>
          <a:sy n="150" d="100"/>
        </p:scale>
        <p:origin x="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33E3-DF2B-1252-2228-675FDE5B87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36292-BF60-F6C5-9E6D-0192C61D0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8588-685D-E6E4-05B1-FC55CF3D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A5715-9739-987F-AE2F-D2916007F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15171-7315-7D15-D0A4-5D5AA2E8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8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02351-255A-AE2E-D9A1-C05CE146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7DD0A3-4FF7-F420-7640-9F353FB61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100F5-3F75-6BC8-7895-97C57CBE9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23BF1-8A85-A729-8CC9-50F43622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144D8-876B-C08F-1431-7F1C10A3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87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046BB-36AC-16C6-3B7A-91D9B9026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6870F-4A43-13C5-09CF-D1EDF5EE4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7ECCD8-604B-ACD5-1408-A4E5ED30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B68B9-C7B1-8D52-D6C4-4920EB0C3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DDBF8-4B9D-9528-C8FB-3486074BB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15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6C8F-F6FC-DE4D-F758-481B33D63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85DB-B212-ABBE-4F0D-515971B83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CFFA-D8DD-D066-36DF-7058C885D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DDAE1-9D72-3093-4203-7B3122FD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97102-C923-3288-AA9D-66E4395F6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C3893-C291-FF09-45D2-07FA6545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0B9FF-0932-0A5D-EDE7-9EF84977A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B99D-B736-52CD-8BE1-B8692B2E3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FF23C-48F2-E49A-A69D-35467F3F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F1C3-3249-39A7-ADEE-C0135497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12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8D14-AB07-D3A7-7D38-C8013AD5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EEF47-99E3-BB6F-243C-B6502A1D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070D2-273F-9052-9CA1-E0E562140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7CAA89-34CA-CF6E-4A03-8794B785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4B996-B1D9-0772-9525-C01927F93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D8A8D-BFB1-8C76-F2C1-8DED55C2B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78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13C9-044E-3A9D-FC8F-4E5444763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75564-28A1-E902-63D8-39216119D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AFC13-4038-16B9-D9F3-4DEA5D0E5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E29C7-7584-D330-6E2D-E4BD2B98E8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3704DF-00B4-54AD-66D9-9E8C32F8D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2D7F75-2055-786C-1983-6A95BF83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E4925-D143-C810-A20D-20C91FDE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02201-F149-2766-375F-B3157EC83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97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E3732-7DBA-CFCF-261F-F333671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1B58C-C7F8-782C-2E2C-7FEAC4FCE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E11D8-9534-B8DE-6401-514C09CCE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71E57-81AB-03A5-72AC-EAD0E4E0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0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E92E42-9D3F-FF61-A2AC-78A4D8FA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787D8-3DD7-CA92-8DDF-8E88FB7C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E90A3-66A3-B66C-E6DC-75AC628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0D99E-7BBD-CC12-5E1C-16C3B4E4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ABD66-2BA3-825A-2A33-261913E47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3AD6F-5E2F-5E8A-1288-06885A37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06AD-7502-82CE-F6B2-7268B2EE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562B-1C7E-FA93-7658-7CCFAA32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4FC0A-8EC6-BD98-AF09-096951A7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2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034C-BC0A-EA4C-2EF5-3AE50893E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E8FF7D-A173-31E9-CD18-E42524ACCF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F8A1A-AF67-0D2C-8B56-13D1A748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8076C-1B87-684A-8510-C87078488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0323-091D-2D12-75E9-7CE8CABE6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43B1-FA10-3568-96B6-419DCE92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042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8EA0C5-AB03-30A8-73FD-EFB691B1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DF7DA-F10E-B0B6-31D8-13BBD9B8D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2BE12-D51D-4B14-0CD4-DFB80B90C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6BE021-0FF0-6C4F-8589-C4B8CB8BC313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B1201-9555-D0A2-7E29-8562F74E3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00D40-068B-1489-C2AD-2C5CE4E4F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36401-2F70-6E4D-A0B9-21BFED79B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1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2A1E1-A40C-2564-D200-D04060CFC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949D3-33EE-FB35-CF49-4CBC80352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6400" y="3714919"/>
            <a:ext cx="9144000" cy="1391177"/>
          </a:xfrm>
        </p:spPr>
        <p:txBody>
          <a:bodyPr>
            <a:normAutofit/>
          </a:bodyPr>
          <a:lstStyle/>
          <a:p>
            <a:r>
              <a:rPr lang="en-US" sz="4400" dirty="0"/>
              <a:t>UK-France Power Spread Option Pricing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2ACFD-2A58-817B-6806-97C352E7A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06097"/>
            <a:ext cx="9144000" cy="1655762"/>
          </a:xfrm>
        </p:spPr>
        <p:txBody>
          <a:bodyPr>
            <a:normAutofit/>
          </a:bodyPr>
          <a:lstStyle/>
          <a:p>
            <a:r>
              <a:rPr lang="en-US" sz="2000" dirty="0"/>
              <a:t>Valuing Transmission Rights via Kirk’s Approximation &amp; Monte Carlo Simulation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03E323-5F0F-ECCB-3866-3E5F2A720702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B9CE5EEE-EE2F-25A0-D911-F0BACCF8479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A power line with a graph on it&#10;&#10;AI-generated content may be incorrect.">
            <a:extLst>
              <a:ext uri="{FF2B5EF4-FFF2-40B4-BE49-F238E27FC236}">
                <a16:creationId xmlns:a16="http://schemas.microsoft.com/office/drawing/2014/main" id="{E9DA3152-9641-30CA-BF65-AB9F2457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0258" y="716670"/>
            <a:ext cx="6026684" cy="33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4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C8429-9F29-573D-2F43-9139FCD09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8563320A-2AEC-E143-77C3-0EEB0BFA2A20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4D851975-5887-C7B1-6636-07C7A04332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87C67B-CEB3-3AA4-4C49-E2049F681AB8}"/>
              </a:ext>
            </a:extLst>
          </p:cNvPr>
          <p:cNvSpPr txBox="1">
            <a:spLocks/>
          </p:cNvSpPr>
          <p:nvPr/>
        </p:nvSpPr>
        <p:spPr>
          <a:xfrm>
            <a:off x="418946" y="72651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“Sensitivity: Value vs Correlation”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16EA598-68BE-5B11-AD8F-A8186D23E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DAA6DA-9412-D198-D164-7F21F1E7D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949" y="901601"/>
            <a:ext cx="7200000" cy="525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587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04472-949E-0113-CEAA-88265761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75D7072-DB93-5CF6-915F-EBF7C390DF04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037F073E-1C86-85A1-6D16-629106B324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A0589-0AC5-7DB0-0B20-CC7B35D08B52}"/>
              </a:ext>
            </a:extLst>
          </p:cNvPr>
          <p:cNvSpPr txBox="1">
            <a:spLocks/>
          </p:cNvSpPr>
          <p:nvPr/>
        </p:nvSpPr>
        <p:spPr>
          <a:xfrm>
            <a:off x="364518" y="86341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“Sensitivity: Value vs Volatility”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AA84825-8893-0B1F-9970-777241339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9D6BB6-82A1-20E7-6046-A0DAFB270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00" y="698392"/>
            <a:ext cx="7200000" cy="58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836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763B-DA71-14FF-1112-41DD7BE93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C6B8BC76-9FF2-1DA3-8173-261CE8CBFAB7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46DA4FCD-C343-A759-7F25-8A1AC0691D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AB427DC-F1A7-EC46-82D6-A6442639864B}"/>
              </a:ext>
            </a:extLst>
          </p:cNvPr>
          <p:cNvSpPr txBox="1">
            <a:spLocks/>
          </p:cNvSpPr>
          <p:nvPr/>
        </p:nvSpPr>
        <p:spPr>
          <a:xfrm>
            <a:off x="408060" y="9294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“Sensitivity: Value vs Expiry”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570D38-107D-F9EF-1DBF-E1943FE51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23D82-ABDD-4822-B3F2-5C636839B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400" y="520815"/>
            <a:ext cx="7200000" cy="58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5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A1BB-477A-1498-CF1F-09863A36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B8436-9AA1-C0E1-B539-637C80A7F294}"/>
              </a:ext>
            </a:extLst>
          </p:cNvPr>
          <p:cNvSpPr txBox="1"/>
          <p:nvPr/>
        </p:nvSpPr>
        <p:spPr>
          <a:xfrm>
            <a:off x="478971" y="1491305"/>
            <a:ext cx="11136086" cy="4332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316D61-D1CD-A3F2-BBAD-DA0DCCFD0C28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B65FBCC5-6048-4703-C8C0-283FD0EF97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73F73-2E61-9A21-67D7-A76258F8803E}"/>
              </a:ext>
            </a:extLst>
          </p:cNvPr>
          <p:cNvSpPr txBox="1"/>
          <p:nvPr/>
        </p:nvSpPr>
        <p:spPr>
          <a:xfrm>
            <a:off x="478971" y="10886"/>
            <a:ext cx="762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Interpretation &amp; Market Implications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648BF-03C5-C7BF-4A21-9F9F141C8D25}"/>
              </a:ext>
            </a:extLst>
          </p:cNvPr>
          <p:cNvSpPr txBox="1"/>
          <p:nvPr/>
        </p:nvSpPr>
        <p:spPr>
          <a:xfrm>
            <a:off x="478971" y="1533483"/>
            <a:ext cx="9742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Option value represents right (not obligation) to flow power when profitable.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Positive optionality driven by spread volatility and low correlation.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Capacity cost (0.76 EUR/MWh) = market - clearing price paid at JAO auctions.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1GW for 1 month = EUR 11.5m notional value.</a:t>
            </a:r>
          </a:p>
        </p:txBody>
      </p:sp>
    </p:spTree>
    <p:extLst>
      <p:ext uri="{BB962C8B-B14F-4D97-AF65-F5344CB8AC3E}">
        <p14:creationId xmlns:p14="http://schemas.microsoft.com/office/powerpoint/2010/main" val="3821355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8D4C0-AB33-8361-EE22-04BEE5970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27E2E9-5529-F240-A466-B155BAE53B56}"/>
              </a:ext>
            </a:extLst>
          </p:cNvPr>
          <p:cNvSpPr txBox="1"/>
          <p:nvPr/>
        </p:nvSpPr>
        <p:spPr>
          <a:xfrm>
            <a:off x="478971" y="1491305"/>
            <a:ext cx="11136086" cy="4332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37BCFF5-A153-A3FC-76E4-D5FE11B20D8C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3DDC1F38-2595-EB4C-8E13-B161274C79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B40B6-043C-B33C-40CB-263CA1D7153B}"/>
              </a:ext>
            </a:extLst>
          </p:cNvPr>
          <p:cNvSpPr txBox="1"/>
          <p:nvPr/>
        </p:nvSpPr>
        <p:spPr>
          <a:xfrm>
            <a:off x="478971" y="442079"/>
            <a:ext cx="762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Limitations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89A506-400D-5F1A-FEDB-8A3692CB7D6C}"/>
              </a:ext>
            </a:extLst>
          </p:cNvPr>
          <p:cNvSpPr txBox="1"/>
          <p:nvPr/>
        </p:nvSpPr>
        <p:spPr>
          <a:xfrm>
            <a:off x="478971" y="1491305"/>
            <a:ext cx="97422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We use one set of S_1, S_2, sigma_1, sigma_2, rho from Jan–Jul 2025, which smooths monthly seasonality and regime shifts.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Capacity cost is included as a single average (€0.76/MWh) rather than the actual monthly JAO auction prices.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Kirk/MC are applied with a terminal-only exercise (European-style). Real transmission rights can be exercised daily/hourly.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rho and sigma are fixed; we do not model time-varying or regime-switching dynamics.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Losses, balancing fees, ramp/nomination constraints, curtailment risk, and gate-closure timing are not included.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We price one direction (IF2-GB → FR). The reverse direction (FR → GB) can have a different K, availability, and value. </a:t>
            </a:r>
          </a:p>
        </p:txBody>
      </p:sp>
    </p:spTree>
    <p:extLst>
      <p:ext uri="{BB962C8B-B14F-4D97-AF65-F5344CB8AC3E}">
        <p14:creationId xmlns:p14="http://schemas.microsoft.com/office/powerpoint/2010/main" val="183351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2F497-5655-01A3-5C41-DED42AE5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9EF20A-1239-7DA0-E7A3-BF89BF65717C}"/>
              </a:ext>
            </a:extLst>
          </p:cNvPr>
          <p:cNvSpPr txBox="1"/>
          <p:nvPr/>
        </p:nvSpPr>
        <p:spPr>
          <a:xfrm>
            <a:off x="478971" y="1491305"/>
            <a:ext cx="11234058" cy="46046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18C6DC-C312-4FD6-19E6-C80C1B98330D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955C6821-0124-A169-6D7D-F329B57249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E9076-CC2B-8BB9-11CB-A37675614747}"/>
              </a:ext>
            </a:extLst>
          </p:cNvPr>
          <p:cNvSpPr txBox="1"/>
          <p:nvPr/>
        </p:nvSpPr>
        <p:spPr>
          <a:xfrm>
            <a:off x="478971" y="461885"/>
            <a:ext cx="762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Next Steps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2AB654-7858-48C5-9784-AEB3CCB453CF}"/>
              </a:ext>
            </a:extLst>
          </p:cNvPr>
          <p:cNvSpPr txBox="1"/>
          <p:nvPr/>
        </p:nvSpPr>
        <p:spPr>
          <a:xfrm>
            <a:off x="478971" y="1491305"/>
            <a:ext cx="97422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1. Monthly Re-estimation: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Compute S_1, S_2, sigma_1, sigma_2, rho from hourly data within each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Pull the JAO monthly auction </a:t>
            </a:r>
            <a:r>
              <a:rPr lang="en-GB" dirty="0" err="1"/>
              <a:t>K_m</a:t>
            </a:r>
            <a:r>
              <a:rPr lang="en-GB" dirty="0"/>
              <a:t> for the same month and direction.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Price a 1-month option each month.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This will capture seasonality, regime shifts, and the true cost of capacity.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Pull 5+ years of real UK and France day-ahead prices so we can stress-test across different market regimes, especially 2022.</a:t>
            </a:r>
          </a:p>
          <a:p>
            <a:r>
              <a:rPr lang="en-GB" b="1" dirty="0"/>
              <a:t>2. Two-direction view:</a:t>
            </a:r>
            <a:r>
              <a:rPr lang="en-GB" dirty="0"/>
              <a:t> Repeat for FR - GB to compare value asymmetry and assess netting/portfolio effects.</a:t>
            </a:r>
          </a:p>
          <a:p>
            <a:r>
              <a:rPr lang="en-GB" b="1" dirty="0"/>
              <a:t>3. Time-varying dynamics:</a:t>
            </a:r>
            <a:r>
              <a:rPr lang="en-GB" dirty="0"/>
              <a:t> Explore GARCH (time varying correlation) or regime-switching volatility to better reflect stress periods.</a:t>
            </a:r>
          </a:p>
          <a:p>
            <a:r>
              <a:rPr lang="en-GB" b="1" dirty="0"/>
              <a:t>4. Costs &amp; frictions:</a:t>
            </a:r>
            <a:r>
              <a:rPr lang="en-GB" dirty="0"/>
              <a:t> Add losses, balancing/imbalance charges and nominations/gate closure constraints.</a:t>
            </a:r>
          </a:p>
          <a:p>
            <a:r>
              <a:rPr lang="en-GB" b="1" dirty="0"/>
              <a:t>5. Interactive Visualisation &amp; Forecasting:</a:t>
            </a:r>
            <a:r>
              <a:rPr lang="en-GB" dirty="0"/>
              <a:t> Develop a lightweight </a:t>
            </a:r>
            <a:r>
              <a:rPr lang="en-GB" b="1" dirty="0" err="1"/>
              <a:t>Plotly</a:t>
            </a:r>
            <a:r>
              <a:rPr lang="en-GB" b="1" dirty="0"/>
              <a:t> Dash </a:t>
            </a:r>
            <a:r>
              <a:rPr lang="en-GB" dirty="0"/>
              <a:t>dashboard to explore historical spreads, volatilities, and option values in real time, and to simulate forward-curve scenarios or policy-driven shifts in correlation.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5363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75E975A-D782-D296-8528-59396049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588DEAB-B413-CA44-8501-ABA901B61B1D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86EADBEC-4A74-2125-FB65-59EF60D9D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C930CB-675A-AC5E-E8CC-19D9857AB73B}"/>
              </a:ext>
            </a:extLst>
          </p:cNvPr>
          <p:cNvSpPr txBox="1">
            <a:spLocks/>
          </p:cNvSpPr>
          <p:nvPr/>
        </p:nvSpPr>
        <p:spPr>
          <a:xfrm>
            <a:off x="591645" y="137745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Base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D0E601-C902-F308-7A0E-EFB62409D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792621"/>
              </p:ext>
            </p:extLst>
          </p:nvPr>
        </p:nvGraphicFramePr>
        <p:xfrm>
          <a:off x="1524000" y="1747967"/>
          <a:ext cx="8559757" cy="4110904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934317">
                  <a:extLst>
                    <a:ext uri="{9D8B030D-6E8A-4147-A177-3AD203B41FA5}">
                      <a16:colId xmlns:a16="http://schemas.microsoft.com/office/drawing/2014/main" val="2641549852"/>
                    </a:ext>
                  </a:extLst>
                </a:gridCol>
                <a:gridCol w="2849583">
                  <a:extLst>
                    <a:ext uri="{9D8B030D-6E8A-4147-A177-3AD203B41FA5}">
                      <a16:colId xmlns:a16="http://schemas.microsoft.com/office/drawing/2014/main" val="2787746830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1596015297"/>
                    </a:ext>
                  </a:extLst>
                </a:gridCol>
              </a:tblGrid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S_1 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UK mean price (EUR/MWh)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81.10-​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787313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S_2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FR mean price (EUR/MWh)</a:t>
                      </a:r>
                    </a:p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68.06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8627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Sigma_1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UK annualized volatility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0.198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212126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Sigma_2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FR annualized volatility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1.008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7555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rho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Correlation (UK-FR)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0.142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61292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Time to expiry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1/12 (1 month)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157333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Capacity cost (strike)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0.76 EUR/MWh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939115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FX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GBP – EUR conversion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1.17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44543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B53BCB86-EE1C-ED2E-034E-6CA5C4DF8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2302DAB4-358F-6B12-F922-BF17BD9DA610}"/>
              </a:ext>
            </a:extLst>
          </p:cNvPr>
          <p:cNvSpPr/>
          <p:nvPr/>
        </p:nvSpPr>
        <p:spPr>
          <a:xfrm>
            <a:off x="1585728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084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Parameter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41C32584-0A23-3A7A-672E-7D6B9BA3EB69}"/>
              </a:ext>
            </a:extLst>
          </p:cNvPr>
          <p:cNvSpPr/>
          <p:nvPr/>
        </p:nvSpPr>
        <p:spPr>
          <a:xfrm>
            <a:off x="4434072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084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25C4A94-8F4D-0289-E5DB-48089E26332A}"/>
              </a:ext>
            </a:extLst>
          </p:cNvPr>
          <p:cNvSpPr/>
          <p:nvPr/>
        </p:nvSpPr>
        <p:spPr>
          <a:xfrm>
            <a:off x="7282416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084F6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969288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E66B77D-A16B-B0CD-11B2-E9F51F5FD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4EC1325-685A-965D-1677-D8D2A4931912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2F7D4E65-C0ED-900C-4306-48D2A245F22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085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7C9BA885-E514-C3E9-3D11-891E08C15450}"/>
              </a:ext>
            </a:extLst>
          </p:cNvPr>
          <p:cNvSpPr/>
          <p:nvPr/>
        </p:nvSpPr>
        <p:spPr>
          <a:xfrm>
            <a:off x="0" y="872735"/>
            <a:ext cx="11797864" cy="5363689"/>
          </a:xfrm>
          <a:prstGeom prst="rightArrow">
            <a:avLst>
              <a:gd name="adj1" fmla="val 42127"/>
              <a:gd name="adj2" fmla="val 51500"/>
            </a:avLst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E1AD115-AC05-03FB-BB02-4EE925769E69}"/>
              </a:ext>
            </a:extLst>
          </p:cNvPr>
          <p:cNvSpPr/>
          <p:nvPr/>
        </p:nvSpPr>
        <p:spPr>
          <a:xfrm>
            <a:off x="312684" y="3418112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D51B7BF-42A1-B8C1-40D6-575533657DA4}"/>
              </a:ext>
            </a:extLst>
          </p:cNvPr>
          <p:cNvSpPr/>
          <p:nvPr/>
        </p:nvSpPr>
        <p:spPr>
          <a:xfrm>
            <a:off x="621425" y="3726853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0D09E07-079C-13E7-8CB2-DDD9471AC732}"/>
              </a:ext>
            </a:extLst>
          </p:cNvPr>
          <p:cNvSpPr/>
          <p:nvPr/>
        </p:nvSpPr>
        <p:spPr>
          <a:xfrm>
            <a:off x="3013841" y="3418112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DEDAC2-3E0A-C37D-8D81-18205D2A4F2D}"/>
              </a:ext>
            </a:extLst>
          </p:cNvPr>
          <p:cNvSpPr/>
          <p:nvPr/>
        </p:nvSpPr>
        <p:spPr>
          <a:xfrm>
            <a:off x="3322582" y="3726853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36F6928-6C3C-B460-B956-14AA404DB56F}"/>
              </a:ext>
            </a:extLst>
          </p:cNvPr>
          <p:cNvSpPr/>
          <p:nvPr/>
        </p:nvSpPr>
        <p:spPr>
          <a:xfrm>
            <a:off x="5736019" y="3395998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82DFAF-34E2-50B7-6361-70D49FB35476}"/>
              </a:ext>
            </a:extLst>
          </p:cNvPr>
          <p:cNvSpPr/>
          <p:nvPr/>
        </p:nvSpPr>
        <p:spPr>
          <a:xfrm>
            <a:off x="6044760" y="3704739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6EA84-2EC6-E613-FDAD-8E8CC5C23FCD}"/>
              </a:ext>
            </a:extLst>
          </p:cNvPr>
          <p:cNvSpPr txBox="1"/>
          <p:nvPr/>
        </p:nvSpPr>
        <p:spPr>
          <a:xfrm>
            <a:off x="968829" y="4116911"/>
            <a:ext cx="1272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Sources</a:t>
            </a:r>
          </a:p>
          <a:p>
            <a:endParaRPr lang="en-GB" sz="1400" dirty="0"/>
          </a:p>
          <a:p>
            <a:r>
              <a:rPr lang="en-GB" sz="1400" dirty="0"/>
              <a:t>ENTSO – E, JAO Sources</a:t>
            </a:r>
          </a:p>
          <a:p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60DEB3-A874-F6BD-7656-7D0DBE26F8DC}"/>
              </a:ext>
            </a:extLst>
          </p:cNvPr>
          <p:cNvSpPr txBox="1"/>
          <p:nvPr/>
        </p:nvSpPr>
        <p:spPr>
          <a:xfrm>
            <a:off x="3523592" y="4112368"/>
            <a:ext cx="1765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Analytical Models</a:t>
            </a:r>
          </a:p>
          <a:p>
            <a:endParaRPr lang="en-GB" sz="1400" dirty="0"/>
          </a:p>
          <a:p>
            <a:r>
              <a:rPr lang="en-GB" sz="1400" dirty="0"/>
              <a:t>Kirk’s Approximation + MC 100,000 paths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9888FE-7DEF-FC52-1D84-E6D2E3FF831F}"/>
              </a:ext>
            </a:extLst>
          </p:cNvPr>
          <p:cNvSpPr txBox="1"/>
          <p:nvPr/>
        </p:nvSpPr>
        <p:spPr>
          <a:xfrm>
            <a:off x="6163658" y="4112368"/>
            <a:ext cx="1746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Sensitivity analysis across volatility, correlation, expiry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96102FB-2A44-0F8E-92ED-73A757646670}"/>
              </a:ext>
            </a:extLst>
          </p:cNvPr>
          <p:cNvSpPr txBox="1">
            <a:spLocks/>
          </p:cNvSpPr>
          <p:nvPr/>
        </p:nvSpPr>
        <p:spPr>
          <a:xfrm>
            <a:off x="312684" y="164829"/>
            <a:ext cx="3488109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3171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78A67-D011-3911-C6D1-C2C6DD59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003383-94A1-1DB7-66FD-5DFF3BE0881F}"/>
              </a:ext>
            </a:extLst>
          </p:cNvPr>
          <p:cNvSpPr txBox="1"/>
          <p:nvPr/>
        </p:nvSpPr>
        <p:spPr>
          <a:xfrm>
            <a:off x="478971" y="1491305"/>
            <a:ext cx="11136086" cy="4332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23ACDFE-D3A8-BA1A-744F-DCA8EDD1127E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7F008FDD-FC8D-A048-6FF7-7E88C09D63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B2479F-B95C-ECD6-15DA-FC7207CB4E63}"/>
              </a:ext>
            </a:extLst>
          </p:cNvPr>
          <p:cNvSpPr txBox="1"/>
          <p:nvPr/>
        </p:nvSpPr>
        <p:spPr>
          <a:xfrm>
            <a:off x="478971" y="54430"/>
            <a:ext cx="762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Outline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D4E357-07B0-E663-0DF1-C0E857BE2CFF}"/>
              </a:ext>
            </a:extLst>
          </p:cNvPr>
          <p:cNvSpPr txBox="1"/>
          <p:nvPr/>
        </p:nvSpPr>
        <p:spPr>
          <a:xfrm>
            <a:off x="1224897" y="2676435"/>
            <a:ext cx="97422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Quantify the fair EUR/MWh value of optional transmission capacity between UK and France using spread option pricing methods (Kirk’s Approximation and Monte Carlo Simulation).</a:t>
            </a:r>
          </a:p>
        </p:txBody>
      </p:sp>
    </p:spTree>
    <p:extLst>
      <p:ext uri="{BB962C8B-B14F-4D97-AF65-F5344CB8AC3E}">
        <p14:creationId xmlns:p14="http://schemas.microsoft.com/office/powerpoint/2010/main" val="3066477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8F7C5-A090-C452-5CB2-A5CD786A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B9B099-D318-9E5C-BCF9-5F6259F8D74A}"/>
              </a:ext>
            </a:extLst>
          </p:cNvPr>
          <p:cNvSpPr txBox="1"/>
          <p:nvPr/>
        </p:nvSpPr>
        <p:spPr>
          <a:xfrm>
            <a:off x="478971" y="1491305"/>
            <a:ext cx="11136086" cy="43325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776DE8C-F37D-92C1-E30C-9B00D6540DED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758B3D96-080A-9F37-EEA5-1F77A21D3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917F5B-B4E8-6EC6-8C32-F8D338C21997}"/>
              </a:ext>
            </a:extLst>
          </p:cNvPr>
          <p:cNvSpPr txBox="1"/>
          <p:nvPr/>
        </p:nvSpPr>
        <p:spPr>
          <a:xfrm>
            <a:off x="478971" y="32658"/>
            <a:ext cx="76299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Market Context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751EC1-62B2-2388-89B6-46192DE20CBC}"/>
              </a:ext>
            </a:extLst>
          </p:cNvPr>
          <p:cNvSpPr txBox="1"/>
          <p:nvPr/>
        </p:nvSpPr>
        <p:spPr>
          <a:xfrm>
            <a:off x="1224897" y="2676435"/>
            <a:ext cx="97422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Interconnectors allow traders to arbitrage power spreads between coupled European markets. Valuing transmission rights as options captures the profit potential from volatility, correlation, and capacity costs. </a:t>
            </a:r>
          </a:p>
        </p:txBody>
      </p:sp>
    </p:spTree>
    <p:extLst>
      <p:ext uri="{BB962C8B-B14F-4D97-AF65-F5344CB8AC3E}">
        <p14:creationId xmlns:p14="http://schemas.microsoft.com/office/powerpoint/2010/main" val="286371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D472-2482-FF3B-C4BC-A5D7A3149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398E025-1FBF-09B6-82D4-4F48F55F09E1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B313560F-2E4B-C5C2-2AF0-CB4909AFEB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085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CADDA725-FC30-1DE6-FB5C-67756A760B65}"/>
              </a:ext>
            </a:extLst>
          </p:cNvPr>
          <p:cNvSpPr/>
          <p:nvPr/>
        </p:nvSpPr>
        <p:spPr>
          <a:xfrm>
            <a:off x="0" y="872735"/>
            <a:ext cx="11797864" cy="5363689"/>
          </a:xfrm>
          <a:prstGeom prst="rightArrow">
            <a:avLst>
              <a:gd name="adj1" fmla="val 42127"/>
              <a:gd name="adj2" fmla="val 51500"/>
            </a:avLst>
          </a:prstGeom>
          <a:gradFill>
            <a:gsLst>
              <a:gs pos="0">
                <a:schemeClr val="tx1">
                  <a:lumMod val="75000"/>
                  <a:lumOff val="25000"/>
                </a:schemeClr>
              </a:gs>
              <a:gs pos="74000">
                <a:schemeClr val="tx1">
                  <a:lumMod val="50000"/>
                  <a:lumOff val="50000"/>
                </a:schemeClr>
              </a:gs>
              <a:gs pos="83000">
                <a:schemeClr val="bg2">
                  <a:lumMod val="50000"/>
                </a:schemeClr>
              </a:gs>
              <a:gs pos="100000">
                <a:schemeClr val="accent3">
                  <a:lumMod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E9BDD7-29FB-0685-F34A-3F3C8544FF99}"/>
              </a:ext>
            </a:extLst>
          </p:cNvPr>
          <p:cNvSpPr/>
          <p:nvPr/>
        </p:nvSpPr>
        <p:spPr>
          <a:xfrm>
            <a:off x="312684" y="3418112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281700-09C8-E8C8-DBD4-943F99150AC2}"/>
              </a:ext>
            </a:extLst>
          </p:cNvPr>
          <p:cNvSpPr/>
          <p:nvPr/>
        </p:nvSpPr>
        <p:spPr>
          <a:xfrm>
            <a:off x="621425" y="3726853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AF062FC-547A-1804-BF66-E1016F1AC366}"/>
              </a:ext>
            </a:extLst>
          </p:cNvPr>
          <p:cNvSpPr/>
          <p:nvPr/>
        </p:nvSpPr>
        <p:spPr>
          <a:xfrm>
            <a:off x="3013841" y="3418112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43A8410-A51C-F9C7-8F68-FDC37A62D53C}"/>
              </a:ext>
            </a:extLst>
          </p:cNvPr>
          <p:cNvSpPr/>
          <p:nvPr/>
        </p:nvSpPr>
        <p:spPr>
          <a:xfrm>
            <a:off x="3322582" y="3726853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ADCC5F-D5E0-3887-BEAE-019A7D4772FB}"/>
              </a:ext>
            </a:extLst>
          </p:cNvPr>
          <p:cNvSpPr/>
          <p:nvPr/>
        </p:nvSpPr>
        <p:spPr>
          <a:xfrm>
            <a:off x="5736019" y="3395998"/>
            <a:ext cx="2567152" cy="2567152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111F1FA-A39E-EAE9-1710-1BCF421DFBC5}"/>
              </a:ext>
            </a:extLst>
          </p:cNvPr>
          <p:cNvSpPr/>
          <p:nvPr/>
        </p:nvSpPr>
        <p:spPr>
          <a:xfrm>
            <a:off x="6044760" y="3704739"/>
            <a:ext cx="1949669" cy="194966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C1B118-5F98-5F6F-452A-A31A8F16CA64}"/>
              </a:ext>
            </a:extLst>
          </p:cNvPr>
          <p:cNvSpPr txBox="1"/>
          <p:nvPr/>
        </p:nvSpPr>
        <p:spPr>
          <a:xfrm>
            <a:off x="968829" y="4116911"/>
            <a:ext cx="12724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Data Sources</a:t>
            </a:r>
          </a:p>
          <a:p>
            <a:endParaRPr lang="en-GB" sz="1400" dirty="0"/>
          </a:p>
          <a:p>
            <a:r>
              <a:rPr lang="en-GB" sz="1400" dirty="0"/>
              <a:t>ENTSO – E, JAO Sources</a:t>
            </a:r>
          </a:p>
          <a:p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1E4E5-FEE8-8E30-B176-6C00AFC7373A}"/>
              </a:ext>
            </a:extLst>
          </p:cNvPr>
          <p:cNvSpPr txBox="1"/>
          <p:nvPr/>
        </p:nvSpPr>
        <p:spPr>
          <a:xfrm>
            <a:off x="3523592" y="4112368"/>
            <a:ext cx="17657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Analytical Models</a:t>
            </a:r>
          </a:p>
          <a:p>
            <a:endParaRPr lang="en-GB" sz="1400" dirty="0"/>
          </a:p>
          <a:p>
            <a:r>
              <a:rPr lang="en-GB" sz="1400" dirty="0"/>
              <a:t>Kirk’s Approximation + MC 100,000 paths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C6EA6-3BD6-6944-BA0C-1FA697DC198F}"/>
              </a:ext>
            </a:extLst>
          </p:cNvPr>
          <p:cNvSpPr txBox="1"/>
          <p:nvPr/>
        </p:nvSpPr>
        <p:spPr>
          <a:xfrm>
            <a:off x="6163658" y="4112368"/>
            <a:ext cx="17460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Sensitivity analysis across volatility, correlation, expiry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0C62D8B-CF44-E50C-DA28-E53F190B7CAD}"/>
              </a:ext>
            </a:extLst>
          </p:cNvPr>
          <p:cNvSpPr txBox="1">
            <a:spLocks/>
          </p:cNvSpPr>
          <p:nvPr/>
        </p:nvSpPr>
        <p:spPr>
          <a:xfrm>
            <a:off x="312684" y="142271"/>
            <a:ext cx="3488109" cy="4586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968087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927D5-D27B-A4ED-0ADE-5629EADDF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B5C2104B-0411-295F-65EB-8103100FB347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2BC5B2BC-6E68-6181-D210-BE20E05344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ADC90D1-AF6B-A11A-AFF8-28EFA17CFDAD}"/>
              </a:ext>
            </a:extLst>
          </p:cNvPr>
          <p:cNvSpPr txBox="1">
            <a:spLocks/>
          </p:cNvSpPr>
          <p:nvPr/>
        </p:nvSpPr>
        <p:spPr>
          <a:xfrm>
            <a:off x="361855" y="152400"/>
            <a:ext cx="8956315" cy="5443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“UK vs FR Hourly Day-Ahead Prices (EUR/MWh)”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24F74-B1BC-CED4-017D-16EEA1DFB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0" y="1118857"/>
            <a:ext cx="11134800" cy="518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00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67B8F-BF34-E29C-F44C-B4A1A02DC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5A885EE-6E2C-BC57-1DAC-0D6628548523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9F593E82-FFA5-0445-5CE9-4FB60C71BF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CC8569-03E7-0447-6258-D17217ABF785}"/>
              </a:ext>
            </a:extLst>
          </p:cNvPr>
          <p:cNvSpPr txBox="1">
            <a:spLocks/>
          </p:cNvSpPr>
          <p:nvPr/>
        </p:nvSpPr>
        <p:spPr>
          <a:xfrm>
            <a:off x="378185" y="138973"/>
            <a:ext cx="8162658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“Spread (UK-FR) Hourly Prices”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5730FF-1867-3FDF-0227-C68B495FE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00" y="1116470"/>
            <a:ext cx="11134800" cy="51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73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52460-4A31-E7AB-7D7D-3C3DD5AFD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9AEF57AD-4062-4ACB-B537-EDACA1425646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F976BD17-AA7D-0514-EA8A-A0FD0BC662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18E3C0-8E57-5BFC-3D77-22F5BBF145D6}"/>
              </a:ext>
            </a:extLst>
          </p:cNvPr>
          <p:cNvSpPr txBox="1">
            <a:spLocks/>
          </p:cNvSpPr>
          <p:nvPr/>
        </p:nvSpPr>
        <p:spPr>
          <a:xfrm>
            <a:off x="392700" y="212488"/>
            <a:ext cx="8162658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“Distribution of Spread (UK-FR)”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DF93D7-99A0-DD32-F488-F49A31C03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400" y="954862"/>
            <a:ext cx="9720000" cy="537458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0DAD48E-7F0D-C0E2-5A03-3FC3ACD85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90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7DD30-0BB2-FECB-4574-82D5FC293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E974F9FC-E2E4-291B-EAA4-164F4A0F2EFE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008C057B-4D78-871B-BEF0-E4818FC34C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A91BBFE-BB64-45C1-61DB-C407A903E093}"/>
              </a:ext>
            </a:extLst>
          </p:cNvPr>
          <p:cNvSpPr txBox="1">
            <a:spLocks/>
          </p:cNvSpPr>
          <p:nvPr/>
        </p:nvSpPr>
        <p:spPr>
          <a:xfrm>
            <a:off x="461016" y="9194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Base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0FF5EA-528C-1DDD-91BC-300D8BDA09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4342090"/>
              </p:ext>
            </p:extLst>
          </p:nvPr>
        </p:nvGraphicFramePr>
        <p:xfrm>
          <a:off x="1524000" y="1747967"/>
          <a:ext cx="8559757" cy="411090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34317">
                  <a:extLst>
                    <a:ext uri="{9D8B030D-6E8A-4147-A177-3AD203B41FA5}">
                      <a16:colId xmlns:a16="http://schemas.microsoft.com/office/drawing/2014/main" val="2641549852"/>
                    </a:ext>
                  </a:extLst>
                </a:gridCol>
                <a:gridCol w="2849583">
                  <a:extLst>
                    <a:ext uri="{9D8B030D-6E8A-4147-A177-3AD203B41FA5}">
                      <a16:colId xmlns:a16="http://schemas.microsoft.com/office/drawing/2014/main" val="2787746830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1596015297"/>
                    </a:ext>
                  </a:extLst>
                </a:gridCol>
              </a:tblGrid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S_1 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UK mean price (EUR/MWh)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81.10-​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787313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S_2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FR mean price (EUR/MWh)</a:t>
                      </a:r>
                    </a:p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68.06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8627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Sigma_1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UK annualized volatility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0.198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212126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Sigma_2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FR annualized volatility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1.008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7555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rho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Correlation (UK-FR)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0.142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61292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T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Time to expiry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1/12 (1 month)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6157333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K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Capacity cost (strike)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0.76 EUR/MWh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4939115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FX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GBP – EUR conversion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</a:rPr>
                        <a:t>1.17</a:t>
                      </a:r>
                      <a:endParaRPr lang="en-US" sz="1100" b="0" i="0" dirty="0">
                        <a:solidFill>
                          <a:schemeClr val="tx1"/>
                        </a:solidFill>
                        <a:effectLst/>
                        <a:latin typeface="ShellMedium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9445434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FE21E72-1099-2BAA-4DBE-72127DBC7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BB491908-8E38-3DFB-D1F1-7E325D050ABB}"/>
              </a:ext>
            </a:extLst>
          </p:cNvPr>
          <p:cNvSpPr/>
          <p:nvPr/>
        </p:nvSpPr>
        <p:spPr>
          <a:xfrm>
            <a:off x="1585728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Parameter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5CFF1E55-390C-F8A3-99F6-586230F671AC}"/>
              </a:ext>
            </a:extLst>
          </p:cNvPr>
          <p:cNvSpPr/>
          <p:nvPr/>
        </p:nvSpPr>
        <p:spPr>
          <a:xfrm>
            <a:off x="4434072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Description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C5EEE527-25C5-E4B4-53AF-15FB853E6DA8}"/>
              </a:ext>
            </a:extLst>
          </p:cNvPr>
          <p:cNvSpPr/>
          <p:nvPr/>
        </p:nvSpPr>
        <p:spPr>
          <a:xfrm>
            <a:off x="7282416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4270454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F8347-35C2-E317-768B-93E0DC623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2D09799B-440A-8BF4-1911-D06C0DB01691}"/>
              </a:ext>
            </a:extLst>
          </p:cNvPr>
          <p:cNvSpPr txBox="1">
            <a:spLocks/>
          </p:cNvSpPr>
          <p:nvPr/>
        </p:nvSpPr>
        <p:spPr>
          <a:xfrm>
            <a:off x="-3048000" y="649727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Author: Lyndon Odia | October 2025</a:t>
            </a:r>
          </a:p>
        </p:txBody>
      </p:sp>
      <p:sp>
        <p:nvSpPr>
          <p:cNvPr id="5" name="AutoShape 2" descr="Image of power lines">
            <a:extLst>
              <a:ext uri="{FF2B5EF4-FFF2-40B4-BE49-F238E27FC236}">
                <a16:creationId xmlns:a16="http://schemas.microsoft.com/office/drawing/2014/main" id="{D7E626E7-9031-DD51-07FF-754791F213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89C321-2832-C122-C651-2EDAF52C12A8}"/>
              </a:ext>
            </a:extLst>
          </p:cNvPr>
          <p:cNvSpPr txBox="1">
            <a:spLocks/>
          </p:cNvSpPr>
          <p:nvPr/>
        </p:nvSpPr>
        <p:spPr>
          <a:xfrm>
            <a:off x="461016" y="91943"/>
            <a:ext cx="6162230" cy="5137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/>
              <a:t>Base Inputs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E415AD-7898-0AA3-41F0-0AB27BDC0A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8941"/>
              </p:ext>
            </p:extLst>
          </p:nvPr>
        </p:nvGraphicFramePr>
        <p:xfrm>
          <a:off x="1524000" y="1747967"/>
          <a:ext cx="8559757" cy="2569315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934317">
                  <a:extLst>
                    <a:ext uri="{9D8B030D-6E8A-4147-A177-3AD203B41FA5}">
                      <a16:colId xmlns:a16="http://schemas.microsoft.com/office/drawing/2014/main" val="2641549852"/>
                    </a:ext>
                  </a:extLst>
                </a:gridCol>
                <a:gridCol w="2849583">
                  <a:extLst>
                    <a:ext uri="{9D8B030D-6E8A-4147-A177-3AD203B41FA5}">
                      <a16:colId xmlns:a16="http://schemas.microsoft.com/office/drawing/2014/main" val="2787746830"/>
                    </a:ext>
                  </a:extLst>
                </a:gridCol>
                <a:gridCol w="2775857">
                  <a:extLst>
                    <a:ext uri="{9D8B030D-6E8A-4147-A177-3AD203B41FA5}">
                      <a16:colId xmlns:a16="http://schemas.microsoft.com/office/drawing/2014/main" val="1596015297"/>
                    </a:ext>
                  </a:extLst>
                </a:gridCol>
              </a:tblGrid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Kirk’s Approximation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Analytical closed-form 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9787313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Monte Carlo (100k paths)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3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15.99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Numerical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738627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Mean Spread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13.0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Average UK-FR spread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212126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Capacity Cost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 annualized volatility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100" b="0" i="0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From JAO GB-FR auctions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4475554"/>
                  </a:ext>
                </a:extLst>
              </a:tr>
              <a:tr h="51386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Fair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= 16 EUR/MWh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350"/>
                        </a:lnSpc>
                        <a:buNone/>
                      </a:pPr>
                      <a:r>
                        <a:rPr lang="en-US" sz="1200" b="0" i="1" dirty="0">
                          <a:solidFill>
                            <a:schemeClr val="tx1"/>
                          </a:solidFill>
                          <a:effectLst/>
                          <a:latin typeface="ShellMedium" pitchFamily="2" charset="0"/>
                        </a:rPr>
                        <a:t>Net of cost, for 1-month horizon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61292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60BA304-C4D8-6C36-73C4-4D4AEE67D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247868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-webkit-standard"/>
              </a:rPr>
              <a:t>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0EBAC4DE-9FB8-3888-B8A1-451A9F98B29D}"/>
              </a:ext>
            </a:extLst>
          </p:cNvPr>
          <p:cNvSpPr/>
          <p:nvPr/>
        </p:nvSpPr>
        <p:spPr>
          <a:xfrm>
            <a:off x="1585728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Model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A0135334-1639-625B-D08C-474D5F5251D9}"/>
              </a:ext>
            </a:extLst>
          </p:cNvPr>
          <p:cNvSpPr/>
          <p:nvPr/>
        </p:nvSpPr>
        <p:spPr>
          <a:xfrm>
            <a:off x="4434072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Option Value (EUR/MWh)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2783C9B4-ECB3-6DEC-1805-69B07D7AE0CC}"/>
              </a:ext>
            </a:extLst>
          </p:cNvPr>
          <p:cNvSpPr/>
          <p:nvPr/>
        </p:nvSpPr>
        <p:spPr>
          <a:xfrm>
            <a:off x="7282416" y="1058787"/>
            <a:ext cx="2837458" cy="513794"/>
          </a:xfrm>
          <a:prstGeom prst="chevron">
            <a:avLst>
              <a:gd name="adj" fmla="val 27852"/>
            </a:avLst>
          </a:prstGeom>
          <a:solidFill>
            <a:srgbClr val="6464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bg1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08711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e49536e-9021-4e8b-a813-eda5cb0caf1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896</Words>
  <Application>Microsoft Macintosh PowerPoint</Application>
  <PresentationFormat>Widescreen</PresentationFormat>
  <Paragraphs>152</Paragraphs>
  <Slides>17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-webkit-standard</vt:lpstr>
      <vt:lpstr>Aptos</vt:lpstr>
      <vt:lpstr>Aptos Display</vt:lpstr>
      <vt:lpstr>Arial</vt:lpstr>
      <vt:lpstr>ShellMedium</vt:lpstr>
      <vt:lpstr>Wingdings</vt:lpstr>
      <vt:lpstr>Office Theme</vt:lpstr>
      <vt:lpstr>UK-France Power Spread Option Pricing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Odia, Lyndon E SITILTD-PTIY/ED/NC</dc:creator>
  <cp:lastModifiedBy>Odia, Lyndon E SITILTD-PTIY/ED/NC</cp:lastModifiedBy>
  <cp:revision>24</cp:revision>
  <dcterms:created xsi:type="dcterms:W3CDTF">2025-10-14T17:55:20Z</dcterms:created>
  <dcterms:modified xsi:type="dcterms:W3CDTF">2025-10-16T20:28:48Z</dcterms:modified>
</cp:coreProperties>
</file>