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73" r:id="rId11"/>
    <p:sldId id="264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7" r:id="rId20"/>
  </p:sldIdLst>
  <p:sldSz cx="18288000" cy="10287000"/>
  <p:notesSz cx="10287000" cy="18288000"/>
  <p:embeddedFontLst>
    <p:embeddedFont>
      <p:font typeface="NanumSquareRoundOTF Bold" panose="020B0600000101010101" charset="-127"/>
      <p:bold r:id="rId21"/>
    </p:embeddedFont>
    <p:embeddedFont>
      <p:font typeface="NanumSquareRoundOTF ExtraBold" panose="020B0600000101010101" charset="-127"/>
      <p:bold r:id="rId22"/>
    </p:embeddedFont>
    <p:embeddedFont>
      <p:font typeface="NanumSquareRoundOTF Regular" panose="020B0600000101010101" charset="-127"/>
      <p:regular r:id="rId23"/>
    </p:embeddedFont>
    <p:embeddedFont>
      <p:font typeface="Pretendard SemiBold" panose="020B0600000101010101" charset="-127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C4D9FE"/>
    <a:srgbClr val="AAEC90"/>
    <a:srgbClr val="D5E3FD"/>
    <a:srgbClr val="9CBEFA"/>
    <a:srgbClr val="AFE29A"/>
    <a:srgbClr val="82C468"/>
    <a:srgbClr val="335BA1"/>
    <a:srgbClr val="E4EFF7"/>
    <a:srgbClr val="2E5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E54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7238053-7BF0-EF7E-6D29-5D72CFC59ACB}"/>
              </a:ext>
            </a:extLst>
          </p:cNvPr>
          <p:cNvSpPr/>
          <p:nvPr/>
        </p:nvSpPr>
        <p:spPr>
          <a:xfrm>
            <a:off x="7374" y="9293154"/>
            <a:ext cx="18285714" cy="993845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379795" y="3014741"/>
            <a:ext cx="11574569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kern="0" spc="-400" dirty="0">
                <a:solidFill>
                  <a:srgbClr val="E4EFF7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cs typeface="NanumSquareRoundOTF ExtraBold" pitchFamily="34" charset="0"/>
              </a:rPr>
              <a:t>1</a:t>
            </a:r>
            <a:r>
              <a:rPr lang="ko-KR" altLang="en-US" sz="6000" kern="0" spc="-400" dirty="0">
                <a:solidFill>
                  <a:srgbClr val="E4EFF7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cs typeface="NanumSquareRoundOTF ExtraBold" pitchFamily="34" charset="0"/>
              </a:rPr>
              <a:t>주차</a:t>
            </a:r>
            <a:endParaRPr lang="en-US" sz="6000" kern="0" spc="-400" dirty="0">
              <a:solidFill>
                <a:srgbClr val="E4EFF7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cs typeface="NanumSquareRoundOTF ExtraBold" pitchFamily="34" charset="0"/>
            </a:endParaRPr>
          </a:p>
          <a:p>
            <a:r>
              <a:rPr lang="ko-KR" altLang="en-US" sz="10000" kern="0" spc="-400" dirty="0">
                <a:solidFill>
                  <a:schemeClr val="bg1"/>
                </a:solidFill>
                <a:latin typeface="+mj-ea"/>
                <a:ea typeface="+mj-ea"/>
                <a:cs typeface="NanumSquareRoundOTF ExtraBold" pitchFamily="34" charset="0"/>
              </a:rPr>
              <a:t>데이터 시각화 소개 </a:t>
            </a:r>
            <a:endParaRPr lang="en-US" altLang="ko-KR" sz="10000" kern="0" spc="-400" dirty="0">
              <a:solidFill>
                <a:schemeClr val="bg1"/>
              </a:solidFill>
              <a:latin typeface="+mj-ea"/>
              <a:ea typeface="+mj-ea"/>
              <a:cs typeface="NanumSquareRoundOTF ExtraBold" pitchFamily="34" charset="0"/>
            </a:endParaRPr>
          </a:p>
          <a:p>
            <a:r>
              <a:rPr lang="ko-KR" altLang="en-US" sz="10000" kern="0" spc="-400" dirty="0">
                <a:solidFill>
                  <a:schemeClr val="bg1"/>
                </a:solidFill>
                <a:latin typeface="+mj-ea"/>
                <a:ea typeface="+mj-ea"/>
                <a:cs typeface="NanumSquareRoundOTF ExtraBold" pitchFamily="34" charset="0"/>
              </a:rPr>
              <a:t>및 차트 실습 </a:t>
            </a:r>
            <a:endParaRPr lang="en-US" sz="10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6476" y="7592080"/>
            <a:ext cx="1157456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E4EFF7"/>
                </a:solidFill>
                <a:latin typeface="NanumSquareRoundOTF Bold" pitchFamily="34" charset="0"/>
                <a:cs typeface="NanumSquareRoundOTF Bold" pitchFamily="34" charset="0"/>
              </a:rPr>
              <a:t>18기 </a:t>
            </a:r>
            <a:r>
              <a:rPr lang="en-US" sz="2800" dirty="0" err="1">
                <a:solidFill>
                  <a:srgbClr val="E4EFF7"/>
                </a:solidFill>
                <a:latin typeface="NanumSquareRoundOTF Bold" pitchFamily="34" charset="0"/>
                <a:cs typeface="NanumSquareRoundOTF Bold" pitchFamily="34" charset="0"/>
              </a:rPr>
              <a:t>시각화</a:t>
            </a:r>
            <a:r>
              <a:rPr lang="en-US" sz="2800" dirty="0">
                <a:solidFill>
                  <a:srgbClr val="E4EFF7"/>
                </a:solidFill>
                <a:latin typeface="NanumSquareRoundOTF Bold" pitchFamily="34" charset="0"/>
                <a:cs typeface="NanumSquareRoundOTF Bold" pitchFamily="34" charset="0"/>
              </a:rPr>
              <a:t> </a:t>
            </a:r>
            <a:r>
              <a:rPr lang="ko-KR" altLang="en-US" sz="2800" dirty="0">
                <a:solidFill>
                  <a:srgbClr val="E4EFF7"/>
                </a:solidFill>
                <a:latin typeface="NanumSquareRoundOTF Bold" pitchFamily="34" charset="0"/>
                <a:cs typeface="NanumSquareRoundOTF Bold" pitchFamily="34" charset="0"/>
              </a:rPr>
              <a:t>최유진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79795" y="1992987"/>
            <a:ext cx="4365930" cy="984837"/>
            <a:chOff x="1379795" y="1697034"/>
            <a:chExt cx="4365930" cy="9848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9795" y="1697034"/>
              <a:ext cx="4365930" cy="98483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Object 13"/>
          <p:cNvSpPr txBox="1"/>
          <p:nvPr/>
        </p:nvSpPr>
        <p:spPr>
          <a:xfrm>
            <a:off x="790886" y="2201905"/>
            <a:ext cx="5577769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dirty="0">
                <a:solidFill>
                  <a:srgbClr val="274C87"/>
                </a:solidFill>
                <a:latin typeface="NanumSquareRoundOTF Bold" pitchFamily="34" charset="0"/>
                <a:cs typeface="NanumSquareRoundOTF Bold" pitchFamily="34" charset="0"/>
              </a:rPr>
              <a:t>BOAZ</a:t>
            </a:r>
            <a:r>
              <a:rPr lang="ko-KR" altLang="en-US" sz="2100" dirty="0">
                <a:solidFill>
                  <a:srgbClr val="274C87"/>
                </a:solidFill>
                <a:latin typeface="NanumSquareRoundOTF Bold" pitchFamily="34" charset="0"/>
                <a:cs typeface="NanumSquareRoundOTF Bold" pitchFamily="34" charset="0"/>
              </a:rPr>
              <a:t> </a:t>
            </a:r>
            <a:r>
              <a:rPr lang="en-US" sz="2100" dirty="0">
                <a:solidFill>
                  <a:srgbClr val="274C87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cs typeface="NanumSquareRoundOTF Bold" pitchFamily="34" charset="0"/>
              </a:rPr>
              <a:t>20</a:t>
            </a:r>
            <a:r>
              <a:rPr lang="ko-KR" altLang="en-US" sz="2100" dirty="0">
                <a:solidFill>
                  <a:srgbClr val="274C87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cs typeface="NanumSquareRoundOTF Bold" pitchFamily="34" charset="0"/>
              </a:rPr>
              <a:t>기 시각화 </a:t>
            </a:r>
            <a:r>
              <a:rPr lang="en-US" altLang="ko-KR" sz="2100" dirty="0">
                <a:solidFill>
                  <a:srgbClr val="274C87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cs typeface="NanumSquareRoundOTF Bold" pitchFamily="34" charset="0"/>
              </a:rPr>
              <a:t>Base</a:t>
            </a:r>
            <a:endParaRPr lang="en-US" dirty="0"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6505490" y="9541295"/>
            <a:ext cx="1514443" cy="496280"/>
            <a:chOff x="16505490" y="9541295"/>
            <a:chExt cx="1514443" cy="4962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05490" y="9541295"/>
              <a:ext cx="1514443" cy="4962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821458" y="3873299"/>
            <a:ext cx="6171429" cy="4318201"/>
            <a:chOff x="10821458" y="2922258"/>
            <a:chExt cx="6171429" cy="431820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1458" y="2922258"/>
              <a:ext cx="6171429" cy="4318201"/>
            </a:xfrm>
            <a:prstGeom prst="rect">
              <a:avLst/>
            </a:prstGeom>
          </p:spPr>
        </p:pic>
      </p:grpSp>
      <p:grpSp>
        <p:nvGrpSpPr>
          <p:cNvPr id="2" name="그룹 1003">
            <a:extLst>
              <a:ext uri="{FF2B5EF4-FFF2-40B4-BE49-F238E27FC236}">
                <a16:creationId xmlns:a16="http://schemas.microsoft.com/office/drawing/2014/main" id="{E708EB98-C7CC-989F-18D8-304355698673}"/>
              </a:ext>
            </a:extLst>
          </p:cNvPr>
          <p:cNvGrpSpPr/>
          <p:nvPr/>
        </p:nvGrpSpPr>
        <p:grpSpPr>
          <a:xfrm>
            <a:off x="7696200" y="6537855"/>
            <a:ext cx="238095" cy="238095"/>
            <a:chOff x="3981253" y="4499543"/>
            <a:chExt cx="238095" cy="238095"/>
          </a:xfrm>
        </p:grpSpPr>
        <p:pic>
          <p:nvPicPr>
            <p:cNvPr id="4" name="Object 12">
              <a:extLst>
                <a:ext uri="{FF2B5EF4-FFF2-40B4-BE49-F238E27FC236}">
                  <a16:creationId xmlns:a16="http://schemas.microsoft.com/office/drawing/2014/main" id="{75F2D6C3-B0AE-B39E-C0AE-7845FFEC7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1253" y="4499543"/>
              <a:ext cx="238095" cy="238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A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0">
            <a:extLst>
              <a:ext uri="{FF2B5EF4-FFF2-40B4-BE49-F238E27FC236}">
                <a16:creationId xmlns:a16="http://schemas.microsoft.com/office/drawing/2014/main" id="{25C37F9C-6134-AC81-41F9-B881A251983C}"/>
              </a:ext>
            </a:extLst>
          </p:cNvPr>
          <p:cNvSpPr txBox="1"/>
          <p:nvPr/>
        </p:nvSpPr>
        <p:spPr>
          <a:xfrm>
            <a:off x="1379790" y="1678713"/>
            <a:ext cx="8754810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7600" kern="0" spc="-300" dirty="0">
                <a:solidFill>
                  <a:srgbClr val="002B83"/>
                </a:solidFill>
                <a:latin typeface="+mj-ea"/>
                <a:ea typeface="+mj-ea"/>
              </a:rPr>
              <a:t>연속형</a:t>
            </a:r>
            <a:r>
              <a:rPr lang="ko-KR" altLang="en-US" sz="7600" kern="0" spc="-300" dirty="0">
                <a:latin typeface="+mj-ea"/>
                <a:ea typeface="+mj-ea"/>
              </a:rPr>
              <a:t> </a:t>
            </a:r>
            <a:r>
              <a:rPr lang="en-US" altLang="ko-KR" sz="7600" kern="0" spc="-300" dirty="0">
                <a:solidFill>
                  <a:srgbClr val="E4EFF7"/>
                </a:solidFill>
                <a:latin typeface="+mj-ea"/>
                <a:ea typeface="+mj-ea"/>
              </a:rPr>
              <a:t>vs</a:t>
            </a:r>
            <a:r>
              <a:rPr lang="en-US" altLang="ko-KR" sz="7600" kern="0" spc="-3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7600" kern="0" spc="-300" dirty="0">
                <a:solidFill>
                  <a:srgbClr val="002B83"/>
                </a:solidFill>
                <a:latin typeface="+mj-ea"/>
                <a:ea typeface="+mj-ea"/>
              </a:rPr>
              <a:t>불연속형</a:t>
            </a:r>
            <a:endParaRPr lang="en-US" sz="3500" kern="0" spc="-300" dirty="0">
              <a:solidFill>
                <a:srgbClr val="002B83"/>
              </a:solidFill>
              <a:latin typeface="+mj-ea"/>
              <a:ea typeface="+mj-ea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7898FEA-E71D-F58C-7D6C-F294E0A8A08B}"/>
              </a:ext>
            </a:extLst>
          </p:cNvPr>
          <p:cNvSpPr txBox="1"/>
          <p:nvPr/>
        </p:nvSpPr>
        <p:spPr>
          <a:xfrm>
            <a:off x="1379790" y="1104900"/>
            <a:ext cx="7919567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 err="1">
                <a:latin typeface="NanumSquareRoundOTF Bold" pitchFamily="34" charset="0"/>
              </a:rPr>
              <a:t>태블로</a:t>
            </a:r>
            <a:r>
              <a:rPr lang="ko-KR" altLang="en-US" sz="2500" dirty="0">
                <a:latin typeface="NanumSquareRoundOTF Bold" pitchFamily="34" charset="0"/>
              </a:rPr>
              <a:t> 소개</a:t>
            </a:r>
            <a:endParaRPr lang="en-US" sz="2500" dirty="0">
              <a:latin typeface="NanumSquareRoundOTF Bold" pitchFamily="34" charset="0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100FBB97-828C-1A4C-D6BE-C435D8DB22A6}"/>
              </a:ext>
            </a:extLst>
          </p:cNvPr>
          <p:cNvSpPr txBox="1"/>
          <p:nvPr/>
        </p:nvSpPr>
        <p:spPr>
          <a:xfrm>
            <a:off x="8985192" y="876223"/>
            <a:ext cx="79195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SquareRoundOTF ExtraBold" pitchFamily="34" charset="0"/>
                <a:cs typeface="NanumSquareRoundOTF ExtraBold" pitchFamily="34" charset="0"/>
              </a:rPr>
              <a:t>데이터 시각화 소개 및 차트 실습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9F0244-F19F-C183-ADAA-5BC09A024E62}"/>
              </a:ext>
            </a:extLst>
          </p:cNvPr>
          <p:cNvSpPr txBox="1"/>
          <p:nvPr/>
        </p:nvSpPr>
        <p:spPr>
          <a:xfrm>
            <a:off x="7019165" y="9917668"/>
            <a:ext cx="112688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연속형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불연속형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참고 https://massive-yarrow-3cd.notion.site/1-484b5f43f40a407b97b1148aa4c21be2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7D469CF-183B-29FC-177E-B9160115EBC6}"/>
              </a:ext>
            </a:extLst>
          </p:cNvPr>
          <p:cNvGrpSpPr/>
          <p:nvPr/>
        </p:nvGrpSpPr>
        <p:grpSpPr>
          <a:xfrm>
            <a:off x="1371600" y="3467100"/>
            <a:ext cx="7502824" cy="5486401"/>
            <a:chOff x="1600200" y="3467100"/>
            <a:chExt cx="7502824" cy="5486401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1D614969-5B51-B0A2-925C-3D15BAC24D03}"/>
                </a:ext>
              </a:extLst>
            </p:cNvPr>
            <p:cNvSpPr/>
            <p:nvPr/>
          </p:nvSpPr>
          <p:spPr>
            <a:xfrm>
              <a:off x="1600200" y="4000501"/>
              <a:ext cx="7502824" cy="4953000"/>
            </a:xfrm>
            <a:prstGeom prst="roundRect">
              <a:avLst>
                <a:gd name="adj" fmla="val 75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FB30B86-9690-D650-4013-900408B8C530}"/>
                </a:ext>
              </a:extLst>
            </p:cNvPr>
            <p:cNvSpPr/>
            <p:nvPr/>
          </p:nvSpPr>
          <p:spPr>
            <a:xfrm>
              <a:off x="1962212" y="3467100"/>
              <a:ext cx="6778800" cy="838200"/>
            </a:xfrm>
            <a:prstGeom prst="roundRect">
              <a:avLst>
                <a:gd name="adj" fmla="val 50000"/>
              </a:avLst>
            </a:prstGeom>
            <a:solidFill>
              <a:srgbClr val="82C4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bg1"/>
                  </a:solidFill>
                  <a:latin typeface="+mj-ea"/>
                  <a:ea typeface="+mj-ea"/>
                  <a:cs typeface="NanumSquareRoundOTF ExtraBold" pitchFamily="34" charset="0"/>
                </a:rPr>
                <a:t>연속형</a:t>
              </a:r>
              <a:endParaRPr lang="en-US" altLang="ko-KR" sz="2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0ABD81F-7029-219C-AEBE-97BC2E2B5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0674" y="4673775"/>
              <a:ext cx="7081877" cy="360645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BBC8BB-94BE-CA2F-9EA5-3DD576482333}"/>
                </a:ext>
              </a:extLst>
            </p:cNvPr>
            <p:cNvSpPr txBox="1"/>
            <p:nvPr/>
          </p:nvSpPr>
          <p:spPr>
            <a:xfrm>
              <a:off x="3105182" y="8420100"/>
              <a:ext cx="449286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NanumSquareRoundOTF Regular"/>
                  <a:ea typeface="NanumSquareRoundOTF Regular"/>
                  <a:cs typeface="+mn-cs"/>
                </a:rPr>
                <a:t>단절이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NanumSquareRoundOTF Regular"/>
                  <a:ea typeface="NanumSquareRoundOTF Regular"/>
                  <a:cs typeface="+mn-cs"/>
                </a:rPr>
                <a:t>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NanumSquareRoundOTF Regular"/>
                  <a:ea typeface="NanumSquareRoundOTF Regular"/>
                  <a:cs typeface="+mn-cs"/>
                </a:rPr>
                <a:t>없음</a:t>
              </a:r>
              <a:r>
                <a:rPr lang="en-US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anumSquareRoundOTF Regular"/>
                  <a:ea typeface="NanumSquareRoundOTF Regular"/>
                </a:rPr>
                <a:t> / </a:t>
              </a:r>
              <a:r>
                <a:rPr lang="ko-KR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anumSquareRoundOTF Regular"/>
                  <a:ea typeface="NanumSquareRoundOTF Regular"/>
                </a:rPr>
                <a:t>축 생성 </a:t>
              </a:r>
              <a:r>
                <a:rPr lang="en-US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anumSquareRoundOTF Regular"/>
                  <a:ea typeface="NanumSquareRoundOTF Regular"/>
                </a:rPr>
                <a:t>/ </a:t>
              </a:r>
              <a:r>
                <a:rPr lang="ko-KR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anumSquareRoundOTF Regular"/>
                  <a:ea typeface="NanumSquareRoundOTF Regular"/>
                </a:rPr>
                <a:t>색상</a:t>
              </a:r>
              <a:r>
                <a:rPr lang="en-US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anumSquareRoundOTF Regular"/>
                  <a:ea typeface="NanumSquareRoundOTF Regular"/>
                </a:rPr>
                <a:t>-</a:t>
              </a:r>
              <a:r>
                <a:rPr lang="ko-KR" altLang="en-US" sz="20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NanumSquareRoundOTF Regular"/>
                  <a:ea typeface="NanumSquareRoundOTF Regular"/>
                </a:rPr>
                <a:t>그라데이션</a:t>
              </a:r>
              <a:endParaRPr lang="ko-KR" altLang="en-US" sz="2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96D0666-0E8C-8F6D-A85F-D23DDE2A80E2}"/>
              </a:ext>
            </a:extLst>
          </p:cNvPr>
          <p:cNvGrpSpPr/>
          <p:nvPr/>
        </p:nvGrpSpPr>
        <p:grpSpPr>
          <a:xfrm>
            <a:off x="9413456" y="3467100"/>
            <a:ext cx="7502944" cy="5486401"/>
            <a:chOff x="9184978" y="3467100"/>
            <a:chExt cx="7502944" cy="54864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142F4FB-C971-7BF6-D56F-78D1CBD434B8}"/>
                </a:ext>
              </a:extLst>
            </p:cNvPr>
            <p:cNvSpPr/>
            <p:nvPr/>
          </p:nvSpPr>
          <p:spPr>
            <a:xfrm>
              <a:off x="9184978" y="4000501"/>
              <a:ext cx="7502944" cy="4953000"/>
            </a:xfrm>
            <a:prstGeom prst="roundRect">
              <a:avLst>
                <a:gd name="adj" fmla="val 75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41A33E0-35DF-B69B-FA04-B2D04F5A7EFF}"/>
                </a:ext>
              </a:extLst>
            </p:cNvPr>
            <p:cNvSpPr/>
            <p:nvPr/>
          </p:nvSpPr>
          <p:spPr>
            <a:xfrm>
              <a:off x="9547050" y="3467100"/>
              <a:ext cx="6778800" cy="838200"/>
            </a:xfrm>
            <a:prstGeom prst="roundRect">
              <a:avLst>
                <a:gd name="adj" fmla="val 50000"/>
              </a:avLst>
            </a:prstGeom>
            <a:solidFill>
              <a:srgbClr val="558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bg1"/>
                  </a:solidFill>
                  <a:latin typeface="+mj-ea"/>
                  <a:ea typeface="+mj-ea"/>
                  <a:cs typeface="NanumSquareRoundOTF ExtraBold" pitchFamily="34" charset="0"/>
                </a:rPr>
                <a:t>불연속형</a:t>
              </a:r>
              <a:endParaRPr lang="en-US" altLang="ko-KR" sz="2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DD56FE4-A678-1D7A-886B-EE8BB1F4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125" y="4659273"/>
              <a:ext cx="5962650" cy="363545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769E77-D055-9C5A-3DBA-E0B8861B3764}"/>
                </a:ext>
              </a:extLst>
            </p:cNvPr>
            <p:cNvSpPr txBox="1"/>
            <p:nvPr/>
          </p:nvSpPr>
          <p:spPr>
            <a:xfrm>
              <a:off x="10573749" y="8420100"/>
              <a:ext cx="474245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NanumSquareRoundOTF Regular"/>
                  <a:ea typeface="NanumSquareRoundOTF Regular"/>
                  <a:cs typeface="+mn-cs"/>
                </a:rPr>
                <a:t>개별적으로 구분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NanumSquareRoundOTF Regular"/>
                  <a:ea typeface="NanumSquareRoundOTF Regular"/>
                  <a:cs typeface="+mn-cs"/>
                </a:rPr>
                <a:t>/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NanumSquareRoundOTF Regular"/>
                  <a:ea typeface="NanumSquareRoundOTF Regular"/>
                  <a:cs typeface="+mn-cs"/>
                </a:rPr>
                <a:t>머리글 생성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NanumSquareRoundOTF Regular"/>
                  <a:ea typeface="NanumSquareRoundOTF Regular"/>
                  <a:cs typeface="+mn-cs"/>
                </a:rPr>
                <a:t>/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NanumSquareRoundOTF Regular"/>
                  <a:ea typeface="NanumSquareRoundOTF Regular"/>
                  <a:cs typeface="+mn-cs"/>
                </a:rPr>
                <a:t>색상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NanumSquareRoundOTF Regular"/>
                  <a:ea typeface="NanumSquareRoundOTF Regular"/>
                  <a:cs typeface="+mn-cs"/>
                </a:rPr>
                <a:t>-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NanumSquareRoundOTF Regular"/>
                  <a:ea typeface="NanumSquareRoundOTF Regular"/>
                  <a:cs typeface="+mn-cs"/>
                </a:rPr>
                <a:t>다양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037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2E54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7415" y="1673467"/>
            <a:ext cx="11273171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7600" b="1" kern="0" spc="-300" dirty="0">
                <a:solidFill>
                  <a:schemeClr val="bg1"/>
                </a:solidFill>
                <a:latin typeface="+mj-ea"/>
                <a:ea typeface="+mj-ea"/>
                <a:cs typeface="NanumSquareRoundOTF ExtraBold" pitchFamily="34" charset="0"/>
              </a:rPr>
              <a:t>차트 실습</a:t>
            </a:r>
            <a:r>
              <a:rPr lang="en-US" altLang="ko-KR" sz="7600" b="1" kern="0" spc="-300" dirty="0">
                <a:solidFill>
                  <a:schemeClr val="bg1"/>
                </a:solidFill>
                <a:latin typeface="+mj-ea"/>
                <a:ea typeface="+mj-ea"/>
                <a:cs typeface="NanumSquareRoundOTF ExtraBold" pitchFamily="34" charset="0"/>
              </a:rPr>
              <a:t>!</a:t>
            </a:r>
            <a:endParaRPr 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287C800-11B3-FB87-8C24-8386DDF53F76}"/>
              </a:ext>
            </a:extLst>
          </p:cNvPr>
          <p:cNvGrpSpPr/>
          <p:nvPr/>
        </p:nvGrpSpPr>
        <p:grpSpPr>
          <a:xfrm>
            <a:off x="4140761" y="3234310"/>
            <a:ext cx="3213195" cy="1239057"/>
            <a:chOff x="3721005" y="3843910"/>
            <a:chExt cx="3213195" cy="123905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721005" y="3843910"/>
              <a:ext cx="3213195" cy="1239057"/>
              <a:chOff x="4471985" y="4666443"/>
              <a:chExt cx="1704720" cy="65736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71985" y="4666443"/>
                <a:ext cx="1704720" cy="657366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A3841B-ED97-0E23-5DB1-8610AD2CDA2B}"/>
                </a:ext>
              </a:extLst>
            </p:cNvPr>
            <p:cNvSpPr txBox="1"/>
            <p:nvPr/>
          </p:nvSpPr>
          <p:spPr>
            <a:xfrm>
              <a:off x="4049621" y="3843910"/>
              <a:ext cx="2514600" cy="82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500" kern="0" spc="-300" dirty="0">
                  <a:latin typeface="+mj-lt"/>
                  <a:ea typeface="+mj-ea"/>
                </a:rPr>
                <a:t>간단한 차트</a:t>
              </a: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FF2730C-7B9B-B4B5-F851-956277D978B0}"/>
              </a:ext>
            </a:extLst>
          </p:cNvPr>
          <p:cNvSpPr/>
          <p:nvPr/>
        </p:nvSpPr>
        <p:spPr>
          <a:xfrm>
            <a:off x="3042258" y="4578216"/>
            <a:ext cx="5410200" cy="4146684"/>
          </a:xfrm>
          <a:prstGeom prst="roundRect">
            <a:avLst>
              <a:gd name="adj" fmla="val 13632"/>
            </a:avLst>
          </a:prstGeom>
          <a:solidFill>
            <a:srgbClr val="E4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500" dirty="0">
                <a:solidFill>
                  <a:schemeClr val="tx1"/>
                </a:solidFill>
                <a:latin typeface="+mj-ea"/>
                <a:ea typeface="+mj-ea"/>
              </a:rPr>
              <a:t>바 차트</a:t>
            </a:r>
            <a:endParaRPr lang="en-US" altLang="ko-KR" sz="35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500" dirty="0">
                <a:solidFill>
                  <a:schemeClr val="tx1"/>
                </a:solidFill>
                <a:latin typeface="+mj-ea"/>
                <a:ea typeface="+mj-ea"/>
              </a:rPr>
              <a:t>라인 차트</a:t>
            </a:r>
            <a:endParaRPr lang="en-US" altLang="ko-KR" sz="35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500" dirty="0">
                <a:solidFill>
                  <a:schemeClr val="tx1"/>
                </a:solidFill>
                <a:latin typeface="+mj-ea"/>
                <a:ea typeface="+mj-ea"/>
              </a:rPr>
              <a:t>영역 차트</a:t>
            </a:r>
            <a:endParaRPr lang="en-US" altLang="ko-KR" sz="35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F3E9165-9829-A7FE-6913-76A26B5F4C18}"/>
              </a:ext>
            </a:extLst>
          </p:cNvPr>
          <p:cNvGrpSpPr/>
          <p:nvPr/>
        </p:nvGrpSpPr>
        <p:grpSpPr>
          <a:xfrm>
            <a:off x="9835543" y="3241930"/>
            <a:ext cx="5410200" cy="5482970"/>
            <a:chOff x="8763000" y="3851530"/>
            <a:chExt cx="5410200" cy="548297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AFC1A24-9A63-8B37-7065-97A101E389EB}"/>
                </a:ext>
              </a:extLst>
            </p:cNvPr>
            <p:cNvGrpSpPr/>
            <p:nvPr/>
          </p:nvGrpSpPr>
          <p:grpSpPr>
            <a:xfrm>
              <a:off x="9861503" y="3851530"/>
              <a:ext cx="3213195" cy="1239057"/>
              <a:chOff x="10095657" y="3851530"/>
              <a:chExt cx="3213195" cy="1239057"/>
            </a:xfrm>
          </p:grpSpPr>
          <p:grpSp>
            <p:nvGrpSpPr>
              <p:cNvPr id="15" name="그룹 1002">
                <a:extLst>
                  <a:ext uri="{FF2B5EF4-FFF2-40B4-BE49-F238E27FC236}">
                    <a16:creationId xmlns:a16="http://schemas.microsoft.com/office/drawing/2014/main" id="{54AD7094-1FE3-D2A4-9CA2-072F347317B4}"/>
                  </a:ext>
                </a:extLst>
              </p:cNvPr>
              <p:cNvGrpSpPr/>
              <p:nvPr/>
            </p:nvGrpSpPr>
            <p:grpSpPr>
              <a:xfrm>
                <a:off x="10095657" y="3851530"/>
                <a:ext cx="3213195" cy="1239057"/>
                <a:chOff x="4471985" y="4666443"/>
                <a:chExt cx="1704720" cy="657366"/>
              </a:xfrm>
            </p:grpSpPr>
            <p:pic>
              <p:nvPicPr>
                <p:cNvPr id="16" name="Object 8">
                  <a:extLst>
                    <a:ext uri="{FF2B5EF4-FFF2-40B4-BE49-F238E27FC236}">
                      <a16:creationId xmlns:a16="http://schemas.microsoft.com/office/drawing/2014/main" id="{1ECB9DFA-A179-8D31-4CA3-C4995DC0F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4471985" y="4666443"/>
                  <a:ext cx="1704720" cy="657366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B1DD-0CAF-A4F4-E0A1-D2890C62B662}"/>
                  </a:ext>
                </a:extLst>
              </p:cNvPr>
              <p:cNvSpPr txBox="1"/>
              <p:nvPr/>
            </p:nvSpPr>
            <p:spPr>
              <a:xfrm>
                <a:off x="10424273" y="3851530"/>
                <a:ext cx="2514600" cy="822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3500" kern="0" spc="-300" dirty="0">
                    <a:latin typeface="+mj-lt"/>
                    <a:ea typeface="+mj-ea"/>
                  </a:rPr>
                  <a:t>추가 차트</a:t>
                </a:r>
              </a:p>
            </p:txBody>
          </p:sp>
        </p:grp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C6A17BF2-9785-FB11-456A-8EC543BF2EB5}"/>
                </a:ext>
              </a:extLst>
            </p:cNvPr>
            <p:cNvSpPr/>
            <p:nvPr/>
          </p:nvSpPr>
          <p:spPr>
            <a:xfrm>
              <a:off x="8763000" y="5196414"/>
              <a:ext cx="5410200" cy="4138086"/>
            </a:xfrm>
            <a:prstGeom prst="roundRect">
              <a:avLst>
                <a:gd name="adj" fmla="val 13632"/>
              </a:avLst>
            </a:prstGeom>
            <a:solidFill>
              <a:srgbClr val="E4EF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ko-KR" altLang="en-US" sz="3500" dirty="0" err="1">
                  <a:solidFill>
                    <a:schemeClr val="tx1"/>
                  </a:solidFill>
                  <a:latin typeface="+mj-ea"/>
                  <a:ea typeface="+mj-ea"/>
                </a:rPr>
                <a:t>산점도</a:t>
              </a:r>
              <a:endParaRPr lang="en-US" altLang="ko-KR" sz="35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3500" dirty="0">
                  <a:solidFill>
                    <a:schemeClr val="tx1"/>
                  </a:solidFill>
                  <a:latin typeface="+mj-ea"/>
                  <a:ea typeface="+mj-ea"/>
                </a:rPr>
                <a:t>달력</a:t>
              </a:r>
              <a:endParaRPr lang="en-US" altLang="ko-KR" sz="35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3500" dirty="0">
                  <a:solidFill>
                    <a:schemeClr val="tx1"/>
                  </a:solidFill>
                  <a:latin typeface="+mj-ea"/>
                  <a:ea typeface="+mj-ea"/>
                </a:rPr>
                <a:t>도넛 차트</a:t>
              </a:r>
              <a:endParaRPr lang="en-US" altLang="ko-KR" sz="35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3500" dirty="0">
                  <a:solidFill>
                    <a:schemeClr val="tx1"/>
                  </a:solidFill>
                  <a:latin typeface="+mj-ea"/>
                  <a:ea typeface="+mj-ea"/>
                </a:rPr>
                <a:t>워드 클라우드</a:t>
              </a:r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Object 9">
            <a:extLst>
              <a:ext uri="{FF2B5EF4-FFF2-40B4-BE49-F238E27FC236}">
                <a16:creationId xmlns:a16="http://schemas.microsoft.com/office/drawing/2014/main" id="{D83D6931-6245-E127-6F5C-499E8A56E8A6}"/>
              </a:ext>
            </a:extLst>
          </p:cNvPr>
          <p:cNvSpPr txBox="1"/>
          <p:nvPr/>
        </p:nvSpPr>
        <p:spPr>
          <a:xfrm>
            <a:off x="8985192" y="876223"/>
            <a:ext cx="79195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SquareRoundOTF ExtraBold" pitchFamily="34" charset="0"/>
                <a:cs typeface="NanumSquareRoundOTF ExtraBold" pitchFamily="34" charset="0"/>
              </a:rPr>
              <a:t>데이터 시각화 소개 및 차트 실습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F5B285-166A-1F89-E7C0-B4A24CE74716}"/>
              </a:ext>
            </a:extLst>
          </p:cNvPr>
          <p:cNvSpPr txBox="1"/>
          <p:nvPr/>
        </p:nvSpPr>
        <p:spPr>
          <a:xfrm>
            <a:off x="1379790" y="800100"/>
            <a:ext cx="11273171" cy="1677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600" b="1" kern="0" spc="-300" dirty="0">
                <a:solidFill>
                  <a:srgbClr val="2E5495"/>
                </a:solidFill>
                <a:latin typeface="+mj-ea"/>
                <a:ea typeface="+mj-ea"/>
                <a:cs typeface="NanumSquareRoundOTF ExtraBold" pitchFamily="34" charset="0"/>
              </a:rPr>
              <a:t>차트 실습</a:t>
            </a:r>
            <a:r>
              <a:rPr kumimoji="0" lang="ko-KR" altLang="en-US" sz="5400" b="1" i="0" u="none" strike="noStrike" kern="0" cap="none" spc="-300" normalizeH="0" baseline="0" noProof="0" dirty="0">
                <a:ln>
                  <a:noFill/>
                </a:ln>
                <a:solidFill>
                  <a:srgbClr val="2E5495"/>
                </a:solidFill>
                <a:effectLst/>
                <a:uLnTx/>
                <a:uFillTx/>
                <a:latin typeface="NanumSquareRoundOTF ExtraBold"/>
                <a:ea typeface="NanumSquareRoundOTF ExtraBold"/>
                <a:cs typeface="NanumSquareRoundOTF ExtraBold" pitchFamily="34" charset="0"/>
              </a:rPr>
              <a:t> </a:t>
            </a:r>
            <a:r>
              <a:rPr lang="en-US" altLang="ko-KR" sz="3600" b="1" kern="0" spc="-300" dirty="0">
                <a:solidFill>
                  <a:srgbClr val="2E5495"/>
                </a:solidFill>
                <a:latin typeface="+mj-ea"/>
                <a:ea typeface="+mj-ea"/>
              </a:rPr>
              <a:t>–  </a:t>
            </a:r>
            <a:r>
              <a:rPr lang="ko-KR" altLang="en-US" sz="3600" b="1" kern="0" spc="-300" dirty="0">
                <a:solidFill>
                  <a:srgbClr val="2E5495"/>
                </a:solidFill>
                <a:latin typeface="+mj-ea"/>
                <a:ea typeface="+mj-ea"/>
              </a:rPr>
              <a:t>간단한 차트</a:t>
            </a:r>
            <a:endParaRPr lang="en-US" altLang="ko-KR" sz="3600" b="1" kern="0" spc="-300" dirty="0">
              <a:solidFill>
                <a:srgbClr val="2E5495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2529FE-F081-4050-3D9B-1A44B809B53D}"/>
              </a:ext>
            </a:extLst>
          </p:cNvPr>
          <p:cNvSpPr txBox="1"/>
          <p:nvPr/>
        </p:nvSpPr>
        <p:spPr>
          <a:xfrm>
            <a:off x="1447800" y="2476500"/>
            <a:ext cx="2819400" cy="822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RoundOTF ExtraBold"/>
                <a:ea typeface="NanumSquareRoundOTF ExtraBold"/>
                <a:cs typeface="+mn-cs"/>
              </a:rPr>
              <a:t>바 차트</a:t>
            </a:r>
            <a:endParaRPr kumimoji="0" lang="en-US" altLang="ko-KR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RoundOTF ExtraBold"/>
              <a:ea typeface="NanumSquareRoundOTF ExtraBold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642CDF3-2091-AAD4-BE30-B7FB40294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695700"/>
            <a:ext cx="10531753" cy="4869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33DA9B2-940E-B710-FE5C-0AE0F3FF6712}"/>
              </a:ext>
            </a:extLst>
          </p:cNvPr>
          <p:cNvSpPr txBox="1"/>
          <p:nvPr/>
        </p:nvSpPr>
        <p:spPr>
          <a:xfrm>
            <a:off x="12344400" y="3695700"/>
            <a:ext cx="6153150" cy="383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 선반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범주 필드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행 선반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 필드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마크 유형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막대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색상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세그먼트 필드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레이블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 필드</a:t>
            </a:r>
            <a:endParaRPr lang="ko-KR" altLang="en-US" sz="2500" dirty="0">
              <a:solidFill>
                <a:srgbClr val="82C46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843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F5B285-166A-1F89-E7C0-B4A24CE74716}"/>
              </a:ext>
            </a:extLst>
          </p:cNvPr>
          <p:cNvSpPr txBox="1"/>
          <p:nvPr/>
        </p:nvSpPr>
        <p:spPr>
          <a:xfrm>
            <a:off x="1379790" y="800100"/>
            <a:ext cx="11273171" cy="1677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600" b="1" kern="0" spc="-300" dirty="0">
                <a:solidFill>
                  <a:srgbClr val="2E5495"/>
                </a:solidFill>
                <a:latin typeface="+mj-ea"/>
                <a:ea typeface="+mj-ea"/>
                <a:cs typeface="NanumSquareRoundOTF ExtraBold" pitchFamily="34" charset="0"/>
              </a:rPr>
              <a:t>차트 실습</a:t>
            </a:r>
            <a:r>
              <a:rPr lang="ko-KR" altLang="en-US" sz="5400" b="1" kern="0" spc="-300" dirty="0">
                <a:solidFill>
                  <a:srgbClr val="2E5495"/>
                </a:solidFill>
                <a:latin typeface="+mj-ea"/>
                <a:ea typeface="+mj-ea"/>
                <a:cs typeface="NanumSquareRoundOTF ExtraBold" pitchFamily="34" charset="0"/>
              </a:rPr>
              <a:t> </a:t>
            </a:r>
            <a:r>
              <a:rPr kumimoji="0" lang="en-US" altLang="ko-KR" sz="3600" b="1" i="0" u="none" strike="noStrike" kern="0" cap="none" spc="-300" normalizeH="0" baseline="0" noProof="0" dirty="0">
                <a:ln>
                  <a:noFill/>
                </a:ln>
                <a:solidFill>
                  <a:srgbClr val="2E5495"/>
                </a:solidFill>
                <a:effectLst/>
                <a:uLnTx/>
                <a:uFillTx/>
                <a:latin typeface="NanumSquareRoundOTF ExtraBold"/>
                <a:ea typeface="NanumSquareRoundOTF ExtraBold"/>
                <a:cs typeface="+mn-cs"/>
              </a:rPr>
              <a:t>–  </a:t>
            </a:r>
            <a:r>
              <a:rPr kumimoji="0" lang="ko-KR" altLang="en-US" sz="3600" b="1" i="0" u="none" strike="noStrike" kern="0" cap="none" spc="-300" normalizeH="0" baseline="0" noProof="0" dirty="0">
                <a:ln>
                  <a:noFill/>
                </a:ln>
                <a:solidFill>
                  <a:srgbClr val="2E5495"/>
                </a:solidFill>
                <a:effectLst/>
                <a:uLnTx/>
                <a:uFillTx/>
                <a:latin typeface="NanumSquareRoundOTF ExtraBold"/>
                <a:ea typeface="NanumSquareRoundOTF ExtraBold"/>
                <a:cs typeface="+mn-cs"/>
              </a:rPr>
              <a:t>간단한 차트</a:t>
            </a:r>
            <a:endParaRPr kumimoji="0" lang="en-US" altLang="ko-KR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RoundOTF ExtraBold"/>
              <a:ea typeface="NanumSquareRoundOTF ExtraBold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2529FE-F081-4050-3D9B-1A44B809B53D}"/>
              </a:ext>
            </a:extLst>
          </p:cNvPr>
          <p:cNvSpPr txBox="1"/>
          <p:nvPr/>
        </p:nvSpPr>
        <p:spPr>
          <a:xfrm>
            <a:off x="1447800" y="2476500"/>
            <a:ext cx="2819400" cy="822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500" dirty="0">
                <a:solidFill>
                  <a:prstClr val="black"/>
                </a:solidFill>
                <a:latin typeface="NanumSquareRoundOTF ExtraBold"/>
                <a:ea typeface="NanumSquareRoundOTF ExtraBold"/>
              </a:rPr>
              <a:t>라인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RoundOTF ExtraBold"/>
                <a:ea typeface="NanumSquareRoundOTF ExtraBold"/>
                <a:cs typeface="+mn-cs"/>
              </a:rPr>
              <a:t> 차트</a:t>
            </a:r>
            <a:endParaRPr kumimoji="0" lang="en-US" altLang="ko-KR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RoundOTF ExtraBold"/>
              <a:ea typeface="NanumSquareRoundOTF ExtraBold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6C46EDD-0F58-564D-D22D-90729A02E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695700"/>
            <a:ext cx="10531753" cy="4869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C1C718-5F8E-39F2-F4E3-6E814789632F}"/>
              </a:ext>
            </a:extLst>
          </p:cNvPr>
          <p:cNvSpPr txBox="1"/>
          <p:nvPr/>
        </p:nvSpPr>
        <p:spPr>
          <a:xfrm>
            <a:off x="12344400" y="3695700"/>
            <a:ext cx="615315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 선반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rgbClr val="82C468"/>
                </a:solidFill>
                <a:latin typeface="NanumSquareRoundOTF ExtraBold"/>
                <a:ea typeface="NanumSquareRoundOTF ExtraBold"/>
              </a:rPr>
              <a:t>연속형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월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날짜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필드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행 선반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수익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마크 유형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라인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색상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수익 필드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레이블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수익 필드 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500" dirty="0">
                <a:solidFill>
                  <a:srgbClr val="82C468"/>
                </a:solidFill>
                <a:latin typeface="+mj-ea"/>
                <a:ea typeface="+mj-ea"/>
              </a:rPr>
              <a:t>		</a:t>
            </a:r>
            <a:r>
              <a:rPr lang="ko-KR" altLang="en-US" sz="2500" dirty="0">
                <a:solidFill>
                  <a:srgbClr val="82C468"/>
                </a:solidFill>
                <a:latin typeface="+mj-ea"/>
                <a:ea typeface="+mj-ea"/>
              </a:rPr>
              <a:t> 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레이블 필드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최소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최대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9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F5B285-166A-1F89-E7C0-B4A24CE74716}"/>
              </a:ext>
            </a:extLst>
          </p:cNvPr>
          <p:cNvSpPr txBox="1"/>
          <p:nvPr/>
        </p:nvSpPr>
        <p:spPr>
          <a:xfrm>
            <a:off x="1379790" y="800100"/>
            <a:ext cx="11273171" cy="1677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600" b="1" kern="0" spc="-300" dirty="0">
                <a:solidFill>
                  <a:srgbClr val="2E5495"/>
                </a:solidFill>
                <a:latin typeface="+mj-ea"/>
                <a:ea typeface="+mj-ea"/>
                <a:cs typeface="NanumSquareRoundOTF ExtraBold" pitchFamily="34" charset="0"/>
              </a:rPr>
              <a:t>차트 실습</a:t>
            </a:r>
            <a:r>
              <a:rPr lang="ko-KR" altLang="en-US" sz="5400" b="1" kern="0" spc="-300" dirty="0">
                <a:solidFill>
                  <a:srgbClr val="2E5495"/>
                </a:solidFill>
                <a:latin typeface="+mj-ea"/>
                <a:ea typeface="+mj-ea"/>
                <a:cs typeface="NanumSquareRoundOTF ExtraBold" pitchFamily="34" charset="0"/>
              </a:rPr>
              <a:t> </a:t>
            </a:r>
            <a:r>
              <a:rPr lang="en-US" altLang="ko-KR" sz="3600" b="1" kern="0" spc="-300" dirty="0">
                <a:solidFill>
                  <a:srgbClr val="2E5495"/>
                </a:solidFill>
                <a:latin typeface="+mj-ea"/>
                <a:ea typeface="+mj-ea"/>
                <a:cs typeface="NanumSquareRoundOTF ExtraBold" pitchFamily="34" charset="0"/>
              </a:rPr>
              <a:t>–  </a:t>
            </a:r>
            <a:r>
              <a:rPr lang="ko-KR" altLang="en-US" sz="3600" b="1" kern="0" spc="-300" dirty="0">
                <a:solidFill>
                  <a:srgbClr val="2E5495"/>
                </a:solidFill>
                <a:latin typeface="+mj-ea"/>
                <a:ea typeface="+mj-ea"/>
                <a:cs typeface="NanumSquareRoundOTF ExtraBold" pitchFamily="34" charset="0"/>
              </a:rPr>
              <a:t>간단한 차트</a:t>
            </a:r>
            <a:endParaRPr kumimoji="0" lang="en-US" altLang="ko-KR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RoundOTF ExtraBold"/>
              <a:ea typeface="NanumSquareRoundOTF ExtraBold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2529FE-F081-4050-3D9B-1A44B809B53D}"/>
              </a:ext>
            </a:extLst>
          </p:cNvPr>
          <p:cNvSpPr txBox="1"/>
          <p:nvPr/>
        </p:nvSpPr>
        <p:spPr>
          <a:xfrm>
            <a:off x="1447800" y="2476500"/>
            <a:ext cx="2819400" cy="822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RoundOTF ExtraBold"/>
                <a:ea typeface="NanumSquareRoundOTF ExtraBold"/>
                <a:cs typeface="+mn-cs"/>
              </a:rPr>
              <a:t>영역 차트</a:t>
            </a:r>
            <a:endParaRPr kumimoji="0" lang="en-US" altLang="ko-KR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RoundOTF ExtraBold"/>
              <a:ea typeface="NanumSquareRoundOTF ExtraBold"/>
              <a:cs typeface="+mn-c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C840212-CB68-2505-0AED-AF99E093D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0200" y="3695700"/>
            <a:ext cx="10531753" cy="4869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C89B0B-E673-A05C-345B-677250098CCC}"/>
              </a:ext>
            </a:extLst>
          </p:cNvPr>
          <p:cNvSpPr txBox="1"/>
          <p:nvPr/>
        </p:nvSpPr>
        <p:spPr>
          <a:xfrm>
            <a:off x="12344400" y="3695700"/>
            <a:ext cx="61531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 선반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rgbClr val="5583D5"/>
                </a:solidFill>
                <a:latin typeface="NanumSquareRoundOTF ExtraBold"/>
                <a:ea typeface="NanumSquareRoundOTF ExtraBold"/>
              </a:rPr>
              <a:t>불연속형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월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날짜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필드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행 선반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수량 필드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마크 유형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색상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수익 필드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필터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날짜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필터 편집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레이블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수익 필드 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500" dirty="0">
                <a:solidFill>
                  <a:srgbClr val="82C468"/>
                </a:solidFill>
                <a:latin typeface="+mj-ea"/>
                <a:ea typeface="+mj-ea"/>
              </a:rPr>
              <a:t>		</a:t>
            </a:r>
            <a:r>
              <a:rPr lang="ko-KR" altLang="en-US" sz="2500" dirty="0">
                <a:solidFill>
                  <a:srgbClr val="82C468"/>
                </a:solidFill>
                <a:latin typeface="+mj-ea"/>
                <a:ea typeface="+mj-ea"/>
              </a:rPr>
              <a:t> 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레이블 필드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최소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최대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25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F2529FE-F081-4050-3D9B-1A44B809B53D}"/>
              </a:ext>
            </a:extLst>
          </p:cNvPr>
          <p:cNvSpPr txBox="1"/>
          <p:nvPr/>
        </p:nvSpPr>
        <p:spPr>
          <a:xfrm>
            <a:off x="1447800" y="2476500"/>
            <a:ext cx="2819400" cy="822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RoundOTF ExtraBold"/>
                <a:ea typeface="NanumSquareRoundOTF ExtraBold"/>
                <a:cs typeface="+mn-cs"/>
              </a:rPr>
              <a:t>산점도</a:t>
            </a:r>
            <a:endParaRPr kumimoji="0" lang="en-US" altLang="ko-KR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RoundOTF ExtraBold"/>
              <a:ea typeface="NanumSquareRoundOTF ExtraBold"/>
              <a:cs typeface="+mn-c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C840212-CB68-2505-0AED-AF99E093D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0200" y="3695700"/>
            <a:ext cx="9425475" cy="4869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C89B0B-E673-A05C-345B-677250098CCC}"/>
              </a:ext>
            </a:extLst>
          </p:cNvPr>
          <p:cNvSpPr txBox="1"/>
          <p:nvPr/>
        </p:nvSpPr>
        <p:spPr>
          <a:xfrm>
            <a:off x="11201400" y="3662516"/>
            <a:ext cx="6153150" cy="4605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 선반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매출 필드 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행 선반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수익 필드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마크 유형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색상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제품 필드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범주 확장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세부 정보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제품 이름 필드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 탭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평균 라인 더블 클릭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70A2C68C-6AA0-771F-F697-EB0BA9332F4E}"/>
              </a:ext>
            </a:extLst>
          </p:cNvPr>
          <p:cNvSpPr txBox="1"/>
          <p:nvPr/>
        </p:nvSpPr>
        <p:spPr>
          <a:xfrm>
            <a:off x="1379790" y="800100"/>
            <a:ext cx="11273171" cy="1677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600" b="1" kern="0" spc="-300" dirty="0">
                <a:solidFill>
                  <a:srgbClr val="2E5495"/>
                </a:solidFill>
                <a:latin typeface="+mj-ea"/>
                <a:ea typeface="+mj-ea"/>
                <a:cs typeface="NanumSquareRoundOTF ExtraBold" pitchFamily="34" charset="0"/>
              </a:rPr>
              <a:t>차트 실습</a:t>
            </a:r>
            <a:r>
              <a:rPr lang="ko-KR" altLang="en-US" sz="5400" b="1" kern="0" spc="-300" dirty="0">
                <a:solidFill>
                  <a:srgbClr val="2E5495"/>
                </a:solidFill>
                <a:latin typeface="+mj-ea"/>
                <a:ea typeface="+mj-ea"/>
                <a:cs typeface="NanumSquareRoundOTF ExtraBold" pitchFamily="34" charset="0"/>
              </a:rPr>
              <a:t> </a:t>
            </a:r>
            <a:r>
              <a:rPr lang="en-US" altLang="ko-KR" sz="3600" b="1" kern="0" spc="-300" dirty="0">
                <a:solidFill>
                  <a:srgbClr val="2E5495"/>
                </a:solidFill>
                <a:latin typeface="+mj-ea"/>
                <a:ea typeface="+mj-ea"/>
                <a:cs typeface="NanumSquareRoundOTF ExtraBold" pitchFamily="34" charset="0"/>
              </a:rPr>
              <a:t>–  </a:t>
            </a:r>
            <a:r>
              <a:rPr lang="ko-KR" altLang="en-US" sz="3600" b="1" kern="0" spc="-300" dirty="0">
                <a:solidFill>
                  <a:srgbClr val="2E5495"/>
                </a:solidFill>
                <a:latin typeface="+mj-ea"/>
                <a:ea typeface="+mj-ea"/>
                <a:cs typeface="NanumSquareRoundOTF ExtraBold" pitchFamily="34" charset="0"/>
              </a:rPr>
              <a:t>추가 차트</a:t>
            </a:r>
            <a:endParaRPr kumimoji="0" lang="en-US" altLang="ko-KR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RoundOTF ExtraBold"/>
              <a:ea typeface="NanumSquareRoundOTF Extra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3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F2529FE-F081-4050-3D9B-1A44B809B53D}"/>
              </a:ext>
            </a:extLst>
          </p:cNvPr>
          <p:cNvSpPr txBox="1"/>
          <p:nvPr/>
        </p:nvSpPr>
        <p:spPr>
          <a:xfrm>
            <a:off x="1447800" y="2476500"/>
            <a:ext cx="3733800" cy="822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RoundOTF ExtraBold"/>
                <a:ea typeface="NanumSquareRoundOTF ExtraBold"/>
                <a:cs typeface="+mn-cs"/>
              </a:rPr>
              <a:t>달력 하이라이트</a:t>
            </a:r>
            <a:endParaRPr kumimoji="0" lang="en-US" altLang="ko-KR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RoundOTF ExtraBold"/>
              <a:ea typeface="NanumSquareRoundOTF ExtraBold"/>
              <a:cs typeface="+mn-c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C840212-CB68-2505-0AED-AF99E093D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0200" y="3695700"/>
            <a:ext cx="9432295" cy="4869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DC3647-B624-1AE4-A236-30028216C904}"/>
              </a:ext>
            </a:extLst>
          </p:cNvPr>
          <p:cNvSpPr txBox="1"/>
          <p:nvPr/>
        </p:nvSpPr>
        <p:spPr>
          <a:xfrm>
            <a:off x="11201400" y="2400300"/>
            <a:ext cx="9252064" cy="7298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 선반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날짜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불연속형 월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(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날짜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자세히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불연속형 요일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행 선반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날짜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불연속형 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자세히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 번호 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날짜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우클릭한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채로 드래그 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바로 설정 가능</a:t>
            </a:r>
            <a:endParaRPr lang="en-US" altLang="ko-KR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마크 유형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사각형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색상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 필드 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레이블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불연속형 일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날짜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 크기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색상 조정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필터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불연속형 년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날짜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불연속형 개월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날짜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필터 표시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슬라이더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목록 등 수정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9DE422A-9C10-CD27-1310-7A7F3B500FBE}"/>
              </a:ext>
            </a:extLst>
          </p:cNvPr>
          <p:cNvSpPr txBox="1"/>
          <p:nvPr/>
        </p:nvSpPr>
        <p:spPr>
          <a:xfrm>
            <a:off x="1379790" y="800100"/>
            <a:ext cx="11273171" cy="1677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600" b="1" kern="0" spc="-300" dirty="0">
                <a:solidFill>
                  <a:srgbClr val="2E5495"/>
                </a:solidFill>
                <a:latin typeface="+mj-ea"/>
                <a:ea typeface="+mj-ea"/>
                <a:cs typeface="NanumSquareRoundOTF ExtraBold" pitchFamily="34" charset="0"/>
              </a:rPr>
              <a:t>차트 실습</a:t>
            </a:r>
            <a:r>
              <a:rPr lang="ko-KR" altLang="en-US" sz="5400" b="1" kern="0" spc="-300" dirty="0">
                <a:solidFill>
                  <a:srgbClr val="2E5495"/>
                </a:solidFill>
                <a:latin typeface="+mj-ea"/>
                <a:ea typeface="+mj-ea"/>
                <a:cs typeface="NanumSquareRoundOTF ExtraBold" pitchFamily="34" charset="0"/>
              </a:rPr>
              <a:t> </a:t>
            </a:r>
            <a:r>
              <a:rPr lang="en-US" altLang="ko-KR" sz="3600" b="1" kern="0" spc="-300" dirty="0">
                <a:solidFill>
                  <a:srgbClr val="2E5495"/>
                </a:solidFill>
                <a:latin typeface="+mj-ea"/>
                <a:ea typeface="+mj-ea"/>
                <a:cs typeface="NanumSquareRoundOTF ExtraBold" pitchFamily="34" charset="0"/>
              </a:rPr>
              <a:t>–  </a:t>
            </a:r>
            <a:r>
              <a:rPr lang="ko-KR" altLang="en-US" sz="3600" b="1" kern="0" spc="-300" dirty="0">
                <a:solidFill>
                  <a:srgbClr val="2E5495"/>
                </a:solidFill>
                <a:latin typeface="+mj-ea"/>
                <a:ea typeface="+mj-ea"/>
                <a:cs typeface="NanumSquareRoundOTF ExtraBold" pitchFamily="34" charset="0"/>
              </a:rPr>
              <a:t>추가 차트</a:t>
            </a:r>
            <a:endParaRPr kumimoji="0" lang="en-US" altLang="ko-KR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RoundOTF ExtraBold"/>
              <a:ea typeface="NanumSquareRoundOTF Extra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774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F2529FE-F081-4050-3D9B-1A44B809B53D}"/>
              </a:ext>
            </a:extLst>
          </p:cNvPr>
          <p:cNvSpPr txBox="1"/>
          <p:nvPr/>
        </p:nvSpPr>
        <p:spPr>
          <a:xfrm>
            <a:off x="1447800" y="2476500"/>
            <a:ext cx="2819400" cy="822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RoundOTF ExtraBold"/>
                <a:ea typeface="NanumSquareRoundOTF ExtraBold"/>
                <a:cs typeface="+mn-cs"/>
              </a:rPr>
              <a:t>도넛 차트</a:t>
            </a:r>
            <a:endParaRPr kumimoji="0" lang="en-US" altLang="ko-KR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RoundOTF ExtraBold"/>
              <a:ea typeface="NanumSquareRoundOTF ExtraBold"/>
              <a:cs typeface="+mn-c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C840212-CB68-2505-0AED-AF99E093D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0200" y="3695700"/>
            <a:ext cx="9432295" cy="4869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DB3AC2-9D45-19A8-9C28-6E2AB547EDD9}"/>
              </a:ext>
            </a:extLst>
          </p:cNvPr>
          <p:cNvSpPr txBox="1"/>
          <p:nvPr/>
        </p:nvSpPr>
        <p:spPr>
          <a:xfrm>
            <a:off x="11201400" y="2161074"/>
            <a:ext cx="6838950" cy="740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 더블클릭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0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복사 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-&gt;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오른쪽 합계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 </a:t>
            </a:r>
            <a:r>
              <a:rPr lang="ko-KR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우클릭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이중 축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축 동기화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마크 유형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파이 차트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첫번째 합계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</a:p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파이차트 크기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    </a:t>
            </a:r>
          </a:p>
          <a:p>
            <a:pPr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색상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레이블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범주 필드</a:t>
            </a:r>
          </a:p>
          <a:p>
            <a:pPr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각도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레이블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매출 필드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범주 </a:t>
            </a:r>
            <a:r>
              <a:rPr lang="ko-KR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우클릭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정렬 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-&gt;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정렬 기준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필드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–&gt;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내림차순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합계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두번째 합계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 </a:t>
            </a:r>
          </a:p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색상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흰색</a:t>
            </a:r>
          </a:p>
          <a:p>
            <a:pPr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레이블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매출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 편집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(K)</a:t>
            </a:r>
          </a:p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레이블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매출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편집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2CEA797-916F-BBA8-B96A-0ABC37F16477}"/>
              </a:ext>
            </a:extLst>
          </p:cNvPr>
          <p:cNvSpPr txBox="1"/>
          <p:nvPr/>
        </p:nvSpPr>
        <p:spPr>
          <a:xfrm>
            <a:off x="1379790" y="800100"/>
            <a:ext cx="11273171" cy="1677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600" b="1" kern="0" spc="-300" dirty="0">
                <a:solidFill>
                  <a:srgbClr val="2E5495"/>
                </a:solidFill>
                <a:latin typeface="+mj-ea"/>
                <a:ea typeface="+mj-ea"/>
                <a:cs typeface="NanumSquareRoundOTF ExtraBold" pitchFamily="34" charset="0"/>
              </a:rPr>
              <a:t>차트 실습</a:t>
            </a:r>
            <a:r>
              <a:rPr lang="ko-KR" altLang="en-US" sz="5400" b="1" kern="0" spc="-300" dirty="0">
                <a:solidFill>
                  <a:srgbClr val="2E5495"/>
                </a:solidFill>
                <a:latin typeface="+mj-ea"/>
                <a:ea typeface="+mj-ea"/>
                <a:cs typeface="NanumSquareRoundOTF ExtraBold" pitchFamily="34" charset="0"/>
              </a:rPr>
              <a:t> </a:t>
            </a:r>
            <a:r>
              <a:rPr lang="en-US" altLang="ko-KR" sz="3600" b="1" kern="0" spc="-300" dirty="0">
                <a:solidFill>
                  <a:srgbClr val="2E5495"/>
                </a:solidFill>
                <a:latin typeface="+mj-ea"/>
                <a:ea typeface="+mj-ea"/>
                <a:cs typeface="NanumSquareRoundOTF ExtraBold" pitchFamily="34" charset="0"/>
              </a:rPr>
              <a:t>–  </a:t>
            </a:r>
            <a:r>
              <a:rPr lang="ko-KR" altLang="en-US" sz="3600" b="1" kern="0" spc="-300" dirty="0">
                <a:solidFill>
                  <a:srgbClr val="2E5495"/>
                </a:solidFill>
                <a:latin typeface="+mj-ea"/>
                <a:ea typeface="+mj-ea"/>
                <a:cs typeface="NanumSquareRoundOTF ExtraBold" pitchFamily="34" charset="0"/>
              </a:rPr>
              <a:t>추가 차트</a:t>
            </a:r>
            <a:endParaRPr kumimoji="0" lang="en-US" altLang="ko-KR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RoundOTF ExtraBold"/>
              <a:ea typeface="NanumSquareRoundOTF Extra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491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F2529FE-F081-4050-3D9B-1A44B809B53D}"/>
              </a:ext>
            </a:extLst>
          </p:cNvPr>
          <p:cNvSpPr txBox="1"/>
          <p:nvPr/>
        </p:nvSpPr>
        <p:spPr>
          <a:xfrm>
            <a:off x="1447800" y="2476500"/>
            <a:ext cx="2819400" cy="822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RoundOTF ExtraBold"/>
                <a:ea typeface="NanumSquareRoundOTF ExtraBold"/>
                <a:cs typeface="+mn-cs"/>
              </a:rPr>
              <a:t>워드 클라우드</a:t>
            </a:r>
            <a:endParaRPr kumimoji="0" lang="en-US" altLang="ko-KR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RoundOTF ExtraBold"/>
              <a:ea typeface="NanumSquareRoundOTF ExtraBold"/>
              <a:cs typeface="+mn-c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C840212-CB68-2505-0AED-AF99E093D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0200" y="3695700"/>
            <a:ext cx="9472844" cy="4869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C89B0B-E673-A05C-345B-677250098CCC}"/>
              </a:ext>
            </a:extLst>
          </p:cNvPr>
          <p:cNvSpPr txBox="1"/>
          <p:nvPr/>
        </p:nvSpPr>
        <p:spPr>
          <a:xfrm>
            <a:off x="11201400" y="3695700"/>
            <a:ext cx="6153150" cy="4605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마크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텍스트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하위 범주 필드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크기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매출 필드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색상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매출 필드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 편집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FA0108E-DE7B-A6AF-59D1-E22BD1C41509}"/>
              </a:ext>
            </a:extLst>
          </p:cNvPr>
          <p:cNvSpPr txBox="1"/>
          <p:nvPr/>
        </p:nvSpPr>
        <p:spPr>
          <a:xfrm>
            <a:off x="1379790" y="800100"/>
            <a:ext cx="11273171" cy="1677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600" b="1" kern="0" spc="-300" dirty="0">
                <a:solidFill>
                  <a:srgbClr val="2E5495"/>
                </a:solidFill>
                <a:latin typeface="+mj-ea"/>
                <a:ea typeface="+mj-ea"/>
                <a:cs typeface="NanumSquareRoundOTF ExtraBold" pitchFamily="34" charset="0"/>
              </a:rPr>
              <a:t>차트 실습</a:t>
            </a:r>
            <a:r>
              <a:rPr lang="ko-KR" altLang="en-US" sz="5400" b="1" kern="0" spc="-300" dirty="0">
                <a:solidFill>
                  <a:srgbClr val="2E5495"/>
                </a:solidFill>
                <a:latin typeface="+mj-ea"/>
                <a:ea typeface="+mj-ea"/>
                <a:cs typeface="NanumSquareRoundOTF ExtraBold" pitchFamily="34" charset="0"/>
              </a:rPr>
              <a:t> </a:t>
            </a:r>
            <a:r>
              <a:rPr lang="en-US" altLang="ko-KR" sz="3600" b="1" kern="0" spc="-300" dirty="0">
                <a:solidFill>
                  <a:srgbClr val="2E5495"/>
                </a:solidFill>
                <a:latin typeface="+mj-ea"/>
                <a:ea typeface="+mj-ea"/>
                <a:cs typeface="NanumSquareRoundOTF ExtraBold" pitchFamily="34" charset="0"/>
              </a:rPr>
              <a:t>–  </a:t>
            </a:r>
            <a:r>
              <a:rPr lang="ko-KR" altLang="en-US" sz="3600" b="1" kern="0" spc="-300" dirty="0">
                <a:solidFill>
                  <a:srgbClr val="2E5495"/>
                </a:solidFill>
                <a:latin typeface="+mj-ea"/>
                <a:ea typeface="+mj-ea"/>
                <a:cs typeface="NanumSquareRoundOTF ExtraBold" pitchFamily="34" charset="0"/>
              </a:rPr>
              <a:t>추가 차트</a:t>
            </a:r>
            <a:endParaRPr kumimoji="0" lang="en-US" altLang="ko-KR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RoundOTF ExtraBold"/>
              <a:ea typeface="NanumSquareRoundOTF Extra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392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2E54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80C85E3-8FF8-7C58-7016-A78AAC77A9F5}"/>
              </a:ext>
            </a:extLst>
          </p:cNvPr>
          <p:cNvSpPr/>
          <p:nvPr/>
        </p:nvSpPr>
        <p:spPr>
          <a:xfrm>
            <a:off x="7374" y="9293154"/>
            <a:ext cx="18285714" cy="993845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356716" y="3333705"/>
            <a:ext cx="11574569" cy="1738938"/>
            <a:chOff x="3356716" y="3333705"/>
            <a:chExt cx="11574569" cy="1738938"/>
          </a:xfrm>
        </p:grpSpPr>
        <p:sp>
          <p:nvSpPr>
            <p:cNvPr id="7" name="Object 7"/>
            <p:cNvSpPr txBox="1"/>
            <p:nvPr/>
          </p:nvSpPr>
          <p:spPr>
            <a:xfrm>
              <a:off x="3356716" y="3333705"/>
              <a:ext cx="11574569" cy="173893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0700" b="1" kern="0" spc="-400" dirty="0">
                  <a:solidFill>
                    <a:srgbClr val="FFFFFF"/>
                  </a:solidFill>
                  <a:latin typeface="NanumSquareRoundOTF ExtraBold" pitchFamily="34" charset="0"/>
                  <a:cs typeface="NanumSquareRoundOTF ExtraBold" pitchFamily="34" charset="0"/>
                </a:rPr>
                <a:t>과제</a:t>
              </a:r>
              <a:endParaRPr lang="en-US" dirty="0"/>
            </a:p>
          </p:txBody>
        </p:sp>
        <p:grpSp>
          <p:nvGrpSpPr>
            <p:cNvPr id="1003" name="그룹 1003"/>
            <p:cNvGrpSpPr/>
            <p:nvPr/>
          </p:nvGrpSpPr>
          <p:grpSpPr>
            <a:xfrm>
              <a:off x="10439400" y="3683040"/>
              <a:ext cx="367910" cy="367910"/>
              <a:chOff x="10439400" y="3683040"/>
              <a:chExt cx="367910" cy="36791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439400" y="3683040"/>
                <a:ext cx="367910" cy="367910"/>
              </a:xfrm>
              <a:prstGeom prst="rect">
                <a:avLst/>
              </a:prstGeom>
            </p:spPr>
          </p:pic>
        </p:grpSp>
      </p:grpSp>
      <p:sp>
        <p:nvSpPr>
          <p:cNvPr id="18" name="Object 18"/>
          <p:cNvSpPr txBox="1"/>
          <p:nvPr/>
        </p:nvSpPr>
        <p:spPr>
          <a:xfrm>
            <a:off x="6174404" y="7681133"/>
            <a:ext cx="593919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18기 </a:t>
            </a:r>
            <a:r>
              <a:rPr lang="en-US" dirty="0" err="1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시각화</a:t>
            </a:r>
            <a:r>
              <a:rPr lang="en-US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ko-KR" altLang="en-US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최유진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6505490" y="9541295"/>
            <a:ext cx="1514443" cy="496280"/>
            <a:chOff x="16505490" y="9541295"/>
            <a:chExt cx="1514443" cy="49628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05490" y="9541295"/>
              <a:ext cx="1514443" cy="496280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64FC14E-D179-3157-B0C1-869F70E7EE23}"/>
              </a:ext>
            </a:extLst>
          </p:cNvPr>
          <p:cNvGrpSpPr/>
          <p:nvPr/>
        </p:nvGrpSpPr>
        <p:grpSpPr>
          <a:xfrm>
            <a:off x="6355116" y="2457816"/>
            <a:ext cx="5577769" cy="984837"/>
            <a:chOff x="6385631" y="2457816"/>
            <a:chExt cx="5577769" cy="98483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991550" y="2457816"/>
              <a:ext cx="4365930" cy="984837"/>
              <a:chOff x="6959892" y="2457816"/>
              <a:chExt cx="4365930" cy="98483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959892" y="2457816"/>
                <a:ext cx="4365930" cy="984837"/>
              </a:xfrm>
              <a:prstGeom prst="rect">
                <a:avLst/>
              </a:prstGeom>
            </p:spPr>
          </p:pic>
        </p:grpSp>
        <p:sp>
          <p:nvSpPr>
            <p:cNvPr id="2" name="Object 13">
              <a:extLst>
                <a:ext uri="{FF2B5EF4-FFF2-40B4-BE49-F238E27FC236}">
                  <a16:creationId xmlns:a16="http://schemas.microsoft.com/office/drawing/2014/main" id="{4E58BC6D-1239-DE26-D8A3-1313D9CC2825}"/>
                </a:ext>
              </a:extLst>
            </p:cNvPr>
            <p:cNvSpPr txBox="1"/>
            <p:nvPr/>
          </p:nvSpPr>
          <p:spPr>
            <a:xfrm>
              <a:off x="6385631" y="2680190"/>
              <a:ext cx="5577769" cy="4154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100" dirty="0">
                  <a:solidFill>
                    <a:srgbClr val="274C87"/>
                  </a:solidFill>
                  <a:latin typeface="NanumSquareRoundOTF Bold" pitchFamily="34" charset="0"/>
                  <a:cs typeface="NanumSquareRoundOTF Bold" pitchFamily="34" charset="0"/>
                </a:rPr>
                <a:t>BOAZ</a:t>
              </a:r>
              <a:r>
                <a:rPr lang="ko-KR" altLang="en-US" sz="2100" dirty="0">
                  <a:solidFill>
                    <a:srgbClr val="274C87"/>
                  </a:solidFill>
                  <a:latin typeface="NanumSquareRoundOTF Bold" pitchFamily="34" charset="0"/>
                  <a:cs typeface="NanumSquareRoundOTF Bold" pitchFamily="34" charset="0"/>
                </a:rPr>
                <a:t> </a:t>
              </a:r>
              <a:r>
                <a:rPr lang="en-US" sz="2100" dirty="0">
                  <a:solidFill>
                    <a:srgbClr val="274C87"/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  <a:cs typeface="NanumSquareRoundOTF Bold" pitchFamily="34" charset="0"/>
                </a:rPr>
                <a:t>20</a:t>
              </a:r>
              <a:r>
                <a:rPr lang="ko-KR" altLang="en-US" sz="2100" dirty="0">
                  <a:solidFill>
                    <a:srgbClr val="274C87"/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  <a:cs typeface="NanumSquareRoundOTF Bold" pitchFamily="34" charset="0"/>
                </a:rPr>
                <a:t>기 시각화 </a:t>
              </a:r>
              <a:r>
                <a:rPr lang="en-US" altLang="ko-KR" sz="2100" dirty="0">
                  <a:solidFill>
                    <a:srgbClr val="274C87"/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  <a:cs typeface="NanumSquareRoundOTF Bold" pitchFamily="34" charset="0"/>
                </a:rPr>
                <a:t>Base</a:t>
              </a:r>
              <a:endParaRPr lang="en-US" dirty="0">
                <a:latin typeface="NanumSquareRoundOTF Bold" panose="020B0600000101010101" pitchFamily="34" charset="-127"/>
                <a:ea typeface="NanumSquareRoundOTF Bold" panose="020B0600000101010101" pitchFamily="34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A38D208-E630-3EF0-C3FE-0567601CF99C}"/>
              </a:ext>
            </a:extLst>
          </p:cNvPr>
          <p:cNvSpPr txBox="1"/>
          <p:nvPr/>
        </p:nvSpPr>
        <p:spPr>
          <a:xfrm>
            <a:off x="4968258" y="4837055"/>
            <a:ext cx="8351484" cy="196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rgbClr val="E4EFF7"/>
                </a:solidFill>
              </a:rPr>
              <a:t>실습에서 다룬 </a:t>
            </a:r>
            <a:r>
              <a:rPr lang="en-US" altLang="ko-KR" sz="2800" dirty="0">
                <a:solidFill>
                  <a:srgbClr val="E4EFF7"/>
                </a:solidFill>
              </a:rPr>
              <a:t>7</a:t>
            </a:r>
            <a:r>
              <a:rPr lang="ko-KR" altLang="en-US" sz="2800" dirty="0">
                <a:solidFill>
                  <a:srgbClr val="E4EFF7"/>
                </a:solidFill>
              </a:rPr>
              <a:t>개의 차트 중에서</a:t>
            </a:r>
            <a:endParaRPr lang="en-US" altLang="ko-KR" sz="2800" dirty="0">
              <a:solidFill>
                <a:srgbClr val="E4EFF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[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간단한 차트</a:t>
            </a: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] 2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개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[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추가 차트</a:t>
            </a: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] 2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개 </a:t>
            </a:r>
            <a:r>
              <a:rPr lang="ko-KR" altLang="en-US" sz="2800" dirty="0">
                <a:solidFill>
                  <a:srgbClr val="E4EFF7"/>
                </a:solidFill>
              </a:rPr>
              <a:t>총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개의 차트</a:t>
            </a:r>
            <a:r>
              <a:rPr lang="ko-KR" altLang="en-US" sz="2800" dirty="0">
                <a:solidFill>
                  <a:srgbClr val="E4EFF7"/>
                </a:solidFill>
              </a:rPr>
              <a:t>를 자유롭게 만들어 보시면 됩니다</a:t>
            </a:r>
            <a:r>
              <a:rPr lang="en-US" altLang="ko-KR" sz="2800" dirty="0">
                <a:solidFill>
                  <a:srgbClr val="E4EFF7"/>
                </a:solidFill>
              </a:rPr>
              <a:t>!</a:t>
            </a:r>
            <a:endParaRPr lang="ko-KR" altLang="en-US" sz="2800" dirty="0">
              <a:solidFill>
                <a:srgbClr val="E4EFF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97E133-9B1C-5E38-5BF2-21602E7F25A3}"/>
              </a:ext>
            </a:extLst>
          </p:cNvPr>
          <p:cNvSpPr/>
          <p:nvPr/>
        </p:nvSpPr>
        <p:spPr>
          <a:xfrm>
            <a:off x="0" y="9294439"/>
            <a:ext cx="18288000" cy="1031701"/>
          </a:xfrm>
          <a:prstGeom prst="rect">
            <a:avLst/>
          </a:prstGeom>
          <a:solidFill>
            <a:srgbClr val="335BA1"/>
          </a:solidFill>
          <a:ln>
            <a:solidFill>
              <a:srgbClr val="335B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8985192" y="876223"/>
            <a:ext cx="79195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5BA1"/>
                </a:solidFill>
                <a:effectLst/>
                <a:uLnTx/>
                <a:uFillTx/>
                <a:latin typeface="NanumSquareRoundOTF ExtraBold" pitchFamily="34" charset="0"/>
                <a:ea typeface="NanumSquareRoundOTF Regular"/>
                <a:cs typeface="NanumSquareRoundOTF ExtraBold" pitchFamily="34" charset="0"/>
              </a:rPr>
              <a:t>데이터 시각화 소개 및 차트 실습 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7120550" y="1869697"/>
            <a:ext cx="4044613" cy="1252288"/>
            <a:chOff x="7120550" y="1869697"/>
            <a:chExt cx="4044613" cy="12522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0550" y="1869697"/>
              <a:ext cx="4044613" cy="125228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364763" y="2075924"/>
            <a:ext cx="3632334" cy="8839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300" b="1" kern="0" spc="-100" dirty="0">
                <a:solidFill>
                  <a:srgbClr val="FFFFFF"/>
                </a:solidFill>
                <a:latin typeface="NanumSquareRoundOTF ExtraBold" pitchFamily="34" charset="0"/>
                <a:cs typeface="NanumSquareRoundOTF ExtraBold" pitchFamily="34" charset="0"/>
              </a:rPr>
              <a:t>CONTENTS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327235" y="2185550"/>
            <a:ext cx="115458" cy="115458"/>
            <a:chOff x="10327235" y="2185550"/>
            <a:chExt cx="115458" cy="115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27235" y="2185550"/>
              <a:ext cx="115458" cy="115458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6E1CD62-96AA-055A-E84A-3FEAB2B48983}"/>
              </a:ext>
            </a:extLst>
          </p:cNvPr>
          <p:cNvGrpSpPr/>
          <p:nvPr/>
        </p:nvGrpSpPr>
        <p:grpSpPr>
          <a:xfrm>
            <a:off x="5430575" y="3728569"/>
            <a:ext cx="7752025" cy="4492080"/>
            <a:chOff x="5125775" y="3728569"/>
            <a:chExt cx="7752025" cy="449208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2AF9A60-5552-7F61-84B4-EDC91463C6AC}"/>
                </a:ext>
              </a:extLst>
            </p:cNvPr>
            <p:cNvGrpSpPr/>
            <p:nvPr/>
          </p:nvGrpSpPr>
          <p:grpSpPr>
            <a:xfrm>
              <a:off x="5125775" y="3728569"/>
              <a:ext cx="3400525" cy="1678327"/>
              <a:chOff x="5125775" y="3728569"/>
              <a:chExt cx="3400525" cy="1678327"/>
            </a:xfrm>
          </p:grpSpPr>
          <p:sp>
            <p:nvSpPr>
              <p:cNvPr id="14" name="Object 14"/>
              <p:cNvSpPr txBox="1"/>
              <p:nvPr/>
            </p:nvSpPr>
            <p:spPr>
              <a:xfrm>
                <a:off x="5125775" y="3728569"/>
                <a:ext cx="892641" cy="7315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700" dirty="0">
                    <a:solidFill>
                      <a:srgbClr val="2E5495"/>
                    </a:solidFill>
                    <a:latin typeface="NanumSquareRoundOTF ExtraBold" pitchFamily="34" charset="0"/>
                    <a:cs typeface="NanumSquareRoundOTF ExtraBold" pitchFamily="34" charset="0"/>
                  </a:rPr>
                  <a:t>01</a:t>
                </a:r>
                <a:endParaRPr lang="en-US" dirty="0"/>
              </a:p>
            </p:txBody>
          </p:sp>
          <p:sp>
            <p:nvSpPr>
              <p:cNvPr id="15" name="Object 15"/>
              <p:cNvSpPr txBox="1"/>
              <p:nvPr/>
            </p:nvSpPr>
            <p:spPr>
              <a:xfrm>
                <a:off x="5734020" y="3742760"/>
                <a:ext cx="2792280" cy="4770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ko-KR" altLang="en-US" sz="2500" dirty="0">
                    <a:solidFill>
                      <a:srgbClr val="000000"/>
                    </a:solidFill>
                    <a:latin typeface="NanumSquareRoundOTF ExtraBold" panose="020B0600000101010101" pitchFamily="34" charset="-127"/>
                    <a:ea typeface="NanumSquareRoundOTF ExtraBold" panose="020B0600000101010101" pitchFamily="34" charset="-127"/>
                    <a:cs typeface="NanumSquareRoundOTF ExtraBold" pitchFamily="34" charset="0"/>
                  </a:rPr>
                  <a:t>시각화 기초 개념</a:t>
                </a:r>
                <a:endParaRPr lang="en-US" dirty="0"/>
              </a:p>
            </p:txBody>
          </p:sp>
          <p:sp>
            <p:nvSpPr>
              <p:cNvPr id="16" name="Object 16"/>
              <p:cNvSpPr txBox="1"/>
              <p:nvPr/>
            </p:nvSpPr>
            <p:spPr>
              <a:xfrm>
                <a:off x="5734020" y="4323670"/>
                <a:ext cx="2792280" cy="79547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OTF Bold" panose="020B0600000101010101" pitchFamily="34" charset="-127"/>
                    <a:ea typeface="NanumSquareRoundOTF Bold" panose="020B0600000101010101" pitchFamily="34" charset="-127"/>
                    <a:cs typeface="NanumSquareRoundOTF Bold" pitchFamily="34" charset="0"/>
                  </a:rPr>
                  <a:t>데이터 시각화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OTF Bold" pitchFamily="34" charset="0"/>
                    <a:cs typeface="NanumSquareRoundOTF Bold" pitchFamily="34" charset="0"/>
                  </a:rPr>
                  <a:t>란?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OTF Bold" panose="020B0600000101010101" pitchFamily="34" charset="-127"/>
                    <a:ea typeface="NanumSquareRoundOTF Bold" panose="020B0600000101010101" pitchFamily="34" charset="-127"/>
                    <a:cs typeface="NanumSquareRoundOTF Bold" pitchFamily="34" charset="0"/>
                  </a:rPr>
                  <a:t>좋은 시각화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  <a:cs typeface="NanumSquareRoundOTF Bold" pitchFamily="34" charset="0"/>
                </a:endParaRPr>
              </a:p>
            </p:txBody>
          </p:sp>
          <p:grpSp>
            <p:nvGrpSpPr>
              <p:cNvPr id="1004" name="그룹 1004"/>
              <p:cNvGrpSpPr/>
              <p:nvPr/>
            </p:nvGrpSpPr>
            <p:grpSpPr>
              <a:xfrm>
                <a:off x="5453071" y="4590924"/>
                <a:ext cx="82399" cy="82399"/>
                <a:chOff x="3162776" y="4648113"/>
                <a:chExt cx="82399" cy="82399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162776" y="4648113"/>
                  <a:ext cx="82399" cy="82399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5453071" y="4957710"/>
                <a:ext cx="82399" cy="82399"/>
                <a:chOff x="3162776" y="5014899"/>
                <a:chExt cx="82399" cy="82399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162776" y="5014899"/>
                  <a:ext cx="82399" cy="8239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5453071" y="5324497"/>
                <a:ext cx="82399" cy="82399"/>
                <a:chOff x="3162776" y="5381686"/>
                <a:chExt cx="82399" cy="82399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162776" y="5381686"/>
                  <a:ext cx="82399" cy="8239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391EE6B-DD6F-6A82-285E-793C6CBD1E11}"/>
                </a:ext>
              </a:extLst>
            </p:cNvPr>
            <p:cNvGrpSpPr/>
            <p:nvPr/>
          </p:nvGrpSpPr>
          <p:grpSpPr>
            <a:xfrm>
              <a:off x="10143496" y="3728569"/>
              <a:ext cx="2507884" cy="1760548"/>
              <a:chOff x="9991096" y="3728569"/>
              <a:chExt cx="2507884" cy="1760548"/>
            </a:xfrm>
          </p:grpSpPr>
          <p:sp>
            <p:nvSpPr>
              <p:cNvPr id="26" name="Object 26"/>
              <p:cNvSpPr txBox="1"/>
              <p:nvPr/>
            </p:nvSpPr>
            <p:spPr>
              <a:xfrm>
                <a:off x="9991096" y="3728569"/>
                <a:ext cx="892627" cy="7315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700" dirty="0">
                    <a:solidFill>
                      <a:srgbClr val="2E5495"/>
                    </a:solidFill>
                    <a:latin typeface="NanumSquareRoundOTF ExtraBold" pitchFamily="34" charset="0"/>
                    <a:cs typeface="NanumSquareRoundOTF ExtraBold" pitchFamily="34" charset="0"/>
                  </a:rPr>
                  <a:t>02</a:t>
                </a:r>
                <a:endParaRPr lang="en-US" dirty="0"/>
              </a:p>
            </p:txBody>
          </p:sp>
          <p:sp>
            <p:nvSpPr>
              <p:cNvPr id="27" name="Object 27"/>
              <p:cNvSpPr txBox="1"/>
              <p:nvPr/>
            </p:nvSpPr>
            <p:spPr>
              <a:xfrm>
                <a:off x="10599331" y="3743401"/>
                <a:ext cx="1899649" cy="4770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ko-KR" altLang="en-US" sz="2500" dirty="0" err="1">
                    <a:solidFill>
                      <a:srgbClr val="000000"/>
                    </a:solidFill>
                    <a:latin typeface="NanumSquareRoundOTF ExtraBold" panose="020B0600000101010101" pitchFamily="34" charset="-127"/>
                    <a:ea typeface="NanumSquareRoundOTF ExtraBold" panose="020B0600000101010101" pitchFamily="34" charset="-127"/>
                    <a:cs typeface="NanumSquareRoundOTF ExtraBold" pitchFamily="34" charset="0"/>
                  </a:rPr>
                  <a:t>태블로</a:t>
                </a:r>
                <a:r>
                  <a:rPr lang="ko-KR" altLang="en-US" sz="2500" dirty="0">
                    <a:solidFill>
                      <a:srgbClr val="000000"/>
                    </a:solidFill>
                    <a:latin typeface="NanumSquareRoundOTF ExtraBold" panose="020B0600000101010101" pitchFamily="34" charset="-127"/>
                    <a:ea typeface="NanumSquareRoundOTF ExtraBold" panose="020B0600000101010101" pitchFamily="34" charset="-127"/>
                    <a:cs typeface="NanumSquareRoundOTF ExtraBold" pitchFamily="34" charset="0"/>
                  </a:rPr>
                  <a:t> 소개</a:t>
                </a:r>
                <a:endParaRPr lang="en-US" dirty="0">
                  <a:latin typeface="NanumSquareRoundOTF ExtraBold" panose="020B0600000101010101" pitchFamily="34" charset="-127"/>
                  <a:ea typeface="NanumSquareRoundOTF ExtraBold" panose="020B0600000101010101" pitchFamily="34" charset="-127"/>
                </a:endParaRPr>
              </a:p>
            </p:txBody>
          </p:sp>
          <p:sp>
            <p:nvSpPr>
              <p:cNvPr id="28" name="Object 28"/>
              <p:cNvSpPr txBox="1"/>
              <p:nvPr/>
            </p:nvSpPr>
            <p:spPr>
              <a:xfrm>
                <a:off x="10599331" y="4324311"/>
                <a:ext cx="1704732" cy="116480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OTF Bold" panose="020B0600000101010101" pitchFamily="34" charset="-127"/>
                    <a:ea typeface="NanumSquareRoundOTF Bold" panose="020B0600000101010101" pitchFamily="34" charset="-127"/>
                    <a:cs typeface="NanumSquareRoundOTF Bold" pitchFamily="34" charset="0"/>
                  </a:rPr>
                  <a:t>태블로의</a:t>
                </a: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OTF Bold" panose="020B0600000101010101" pitchFamily="34" charset="-127"/>
                    <a:ea typeface="NanumSquareRoundOTF Bold" panose="020B0600000101010101" pitchFamily="34" charset="-127"/>
                    <a:cs typeface="NanumSquareRoundOTF Bold" pitchFamily="34" charset="0"/>
                  </a:rPr>
                  <a:t> 특징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  <a:cs typeface="NanumSquareRoundOTF Bold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OTF Bold" panose="020B0600000101010101" pitchFamily="34" charset="-127"/>
                    <a:ea typeface="NanumSquareRoundOTF Bold" panose="020B0600000101010101" pitchFamily="34" charset="-127"/>
                    <a:cs typeface="NanumSquareRoundOTF Bold" pitchFamily="34" charset="0"/>
                  </a:rPr>
                  <a:t>인터페이스</a:t>
                </a: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  <a:cs typeface="NanumSquareRoundOTF Bold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OTF Bold" panose="020B0600000101010101" pitchFamily="34" charset="-127"/>
                    <a:ea typeface="NanumSquareRoundOTF Bold" panose="020B0600000101010101" pitchFamily="34" charset="-127"/>
                    <a:cs typeface="NanumSquareRoundOTF Bold" pitchFamily="34" charset="0"/>
                  </a:rPr>
                  <a:t>필수 개념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</a:endParaRPr>
              </a:p>
            </p:txBody>
          </p:sp>
          <p:grpSp>
            <p:nvGrpSpPr>
              <p:cNvPr id="1007" name="그룹 1007"/>
              <p:cNvGrpSpPr/>
              <p:nvPr/>
            </p:nvGrpSpPr>
            <p:grpSpPr>
              <a:xfrm>
                <a:off x="10297782" y="4590924"/>
                <a:ext cx="82399" cy="82399"/>
                <a:chOff x="7472185" y="4648113"/>
                <a:chExt cx="82399" cy="82399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472185" y="4648113"/>
                  <a:ext cx="82399" cy="82399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10297782" y="4957710"/>
                <a:ext cx="82399" cy="82399"/>
                <a:chOff x="7472185" y="5014899"/>
                <a:chExt cx="82399" cy="82399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472185" y="5014899"/>
                  <a:ext cx="82399" cy="82399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0297782" y="5324497"/>
                <a:ext cx="82399" cy="82399"/>
                <a:chOff x="7472185" y="5381686"/>
                <a:chExt cx="82399" cy="82399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472185" y="5381686"/>
                  <a:ext cx="82399" cy="8239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9DD9B52-1A5C-A74B-AE51-0B503ECE06E0}"/>
                </a:ext>
              </a:extLst>
            </p:cNvPr>
            <p:cNvGrpSpPr/>
            <p:nvPr/>
          </p:nvGrpSpPr>
          <p:grpSpPr>
            <a:xfrm>
              <a:off x="5125775" y="6051118"/>
              <a:ext cx="3717720" cy="1800199"/>
              <a:chOff x="5125775" y="6051118"/>
              <a:chExt cx="3717720" cy="1800199"/>
            </a:xfrm>
          </p:grpSpPr>
          <p:sp>
            <p:nvSpPr>
              <p:cNvPr id="50" name="Object 50"/>
              <p:cNvSpPr txBox="1"/>
              <p:nvPr/>
            </p:nvSpPr>
            <p:spPr>
              <a:xfrm>
                <a:off x="5125775" y="6051118"/>
                <a:ext cx="892641" cy="5078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700" dirty="0">
                    <a:solidFill>
                      <a:srgbClr val="2E5495"/>
                    </a:solidFill>
                    <a:latin typeface="NanumSquareRoundOTF ExtraBold" pitchFamily="34" charset="0"/>
                    <a:cs typeface="NanumSquareRoundOTF ExtraBold" pitchFamily="34" charset="0"/>
                  </a:rPr>
                  <a:t>03</a:t>
                </a:r>
                <a:endParaRPr lang="en-US" dirty="0"/>
              </a:p>
            </p:txBody>
          </p:sp>
          <p:sp>
            <p:nvSpPr>
              <p:cNvPr id="51" name="Object 51"/>
              <p:cNvSpPr txBox="1"/>
              <p:nvPr/>
            </p:nvSpPr>
            <p:spPr>
              <a:xfrm>
                <a:off x="5734019" y="6070849"/>
                <a:ext cx="3109467" cy="4770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ko-KR" altLang="en-US" sz="2500" dirty="0">
                    <a:solidFill>
                      <a:srgbClr val="000000"/>
                    </a:solidFill>
                    <a:latin typeface="NanumSquareRoundOTF ExtraBold" panose="020B0600000101010101" pitchFamily="34" charset="-127"/>
                    <a:ea typeface="NanumSquareRoundOTF ExtraBold" panose="020B0600000101010101" pitchFamily="34" charset="-127"/>
                    <a:cs typeface="NanumSquareRoundOTF ExtraBold" pitchFamily="34" charset="0"/>
                  </a:rPr>
                  <a:t>간단한 차트 실습</a:t>
                </a:r>
                <a:endParaRPr lang="en-US" dirty="0">
                  <a:latin typeface="NanumSquareRoundOTF ExtraBold" panose="020B0600000101010101" pitchFamily="34" charset="-127"/>
                  <a:ea typeface="NanumSquareRoundOTF ExtraBold" panose="020B0600000101010101" pitchFamily="34" charset="-127"/>
                </a:endParaRPr>
              </a:p>
            </p:txBody>
          </p:sp>
          <p:sp>
            <p:nvSpPr>
              <p:cNvPr id="52" name="Object 52"/>
              <p:cNvSpPr txBox="1"/>
              <p:nvPr/>
            </p:nvSpPr>
            <p:spPr>
              <a:xfrm>
                <a:off x="5734028" y="6686511"/>
                <a:ext cx="3109467" cy="116480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OTF Bold" panose="020B0600000101010101" pitchFamily="34" charset="-127"/>
                    <a:ea typeface="NanumSquareRoundOTF Bold" panose="020B0600000101010101" pitchFamily="34" charset="-127"/>
                    <a:cs typeface="NanumSquareRoundOTF Bold" pitchFamily="34" charset="0"/>
                  </a:rPr>
                  <a:t>바 차트</a:t>
                </a: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  <a:cs typeface="NanumSquareRoundOTF Bold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OTF Bold" panose="020B0600000101010101" pitchFamily="34" charset="-127"/>
                    <a:ea typeface="NanumSquareRoundOTF Bold" panose="020B0600000101010101" pitchFamily="34" charset="-127"/>
                    <a:cs typeface="NanumSquareRoundOTF Bold" pitchFamily="34" charset="0"/>
                  </a:rPr>
                  <a:t>라인 차트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  <a:cs typeface="NanumSquareRoundOTF Bold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OTF Bold" panose="020B0600000101010101" pitchFamily="34" charset="-127"/>
                    <a:ea typeface="NanumSquareRoundOTF Bold" panose="020B0600000101010101" pitchFamily="34" charset="-127"/>
                    <a:cs typeface="NanumSquareRoundOTF Bold" pitchFamily="34" charset="0"/>
                  </a:rPr>
                  <a:t>영역 차트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</a:endParaRPr>
              </a:p>
            </p:txBody>
          </p:sp>
          <p:grpSp>
            <p:nvGrpSpPr>
              <p:cNvPr id="1013" name="그룹 1013"/>
              <p:cNvGrpSpPr/>
              <p:nvPr/>
            </p:nvGrpSpPr>
            <p:grpSpPr>
              <a:xfrm>
                <a:off x="5453071" y="6919148"/>
                <a:ext cx="82399" cy="82399"/>
                <a:chOff x="3162776" y="6976337"/>
                <a:chExt cx="82399" cy="82399"/>
              </a:xfrm>
            </p:grpSpPr>
            <p:pic>
              <p:nvPicPr>
                <p:cNvPr id="54" name="Object 53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162776" y="6976337"/>
                  <a:ext cx="82399" cy="82399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5453071" y="7285935"/>
                <a:ext cx="82399" cy="82399"/>
                <a:chOff x="3162776" y="7343124"/>
                <a:chExt cx="82399" cy="82399"/>
              </a:xfrm>
            </p:grpSpPr>
            <p:pic>
              <p:nvPicPr>
                <p:cNvPr id="57" name="Object 56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162776" y="7343124"/>
                  <a:ext cx="82399" cy="82399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5453071" y="7652721"/>
                <a:ext cx="82399" cy="82399"/>
                <a:chOff x="3162776" y="7709910"/>
                <a:chExt cx="82399" cy="82399"/>
              </a:xfrm>
            </p:grpSpPr>
            <p:pic>
              <p:nvPicPr>
                <p:cNvPr id="60" name="Object 59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162776" y="7709910"/>
                  <a:ext cx="82399" cy="8239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4E2CE09-9026-0130-7215-3ABD9D8E76D5}"/>
                </a:ext>
              </a:extLst>
            </p:cNvPr>
            <p:cNvGrpSpPr/>
            <p:nvPr/>
          </p:nvGrpSpPr>
          <p:grpSpPr>
            <a:xfrm>
              <a:off x="10143496" y="6051118"/>
              <a:ext cx="2734304" cy="2169531"/>
              <a:chOff x="9991096" y="6051118"/>
              <a:chExt cx="2734304" cy="2169531"/>
            </a:xfrm>
          </p:grpSpPr>
          <p:sp>
            <p:nvSpPr>
              <p:cNvPr id="62" name="Object 62"/>
              <p:cNvSpPr txBox="1"/>
              <p:nvPr/>
            </p:nvSpPr>
            <p:spPr>
              <a:xfrm>
                <a:off x="9991096" y="6051118"/>
                <a:ext cx="892627" cy="5078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700" dirty="0">
                    <a:solidFill>
                      <a:srgbClr val="2E5495"/>
                    </a:solidFill>
                    <a:latin typeface="NanumSquareRoundOTF ExtraBold" pitchFamily="34" charset="0"/>
                    <a:cs typeface="NanumSquareRoundOTF ExtraBold" pitchFamily="34" charset="0"/>
                  </a:rPr>
                  <a:t>04</a:t>
                </a:r>
                <a:endParaRPr lang="en-US" dirty="0"/>
              </a:p>
            </p:txBody>
          </p:sp>
          <p:sp>
            <p:nvSpPr>
              <p:cNvPr id="63" name="Object 63"/>
              <p:cNvSpPr txBox="1"/>
              <p:nvPr/>
            </p:nvSpPr>
            <p:spPr>
              <a:xfrm>
                <a:off x="10599331" y="6051801"/>
                <a:ext cx="2126069" cy="4770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ko-KR" altLang="en-US" sz="2500" dirty="0">
                    <a:solidFill>
                      <a:srgbClr val="000000"/>
                    </a:solidFill>
                    <a:latin typeface="NanumSquareRoundOTF ExtraBold" panose="020B0600000101010101" pitchFamily="34" charset="-127"/>
                    <a:ea typeface="NanumSquareRoundOTF ExtraBold" panose="020B0600000101010101" pitchFamily="34" charset="-127"/>
                    <a:cs typeface="NanumSquareRoundOTF ExtraBold" pitchFamily="34" charset="0"/>
                  </a:rPr>
                  <a:t>추가 차트 실습</a:t>
                </a:r>
                <a:endParaRPr lang="en-US" dirty="0">
                  <a:latin typeface="NanumSquareRoundOTF ExtraBold" panose="020B0600000101010101" pitchFamily="34" charset="-127"/>
                  <a:ea typeface="NanumSquareRoundOTF ExtraBold" panose="020B0600000101010101" pitchFamily="34" charset="-127"/>
                </a:endParaRPr>
              </a:p>
            </p:txBody>
          </p:sp>
          <p:sp>
            <p:nvSpPr>
              <p:cNvPr id="64" name="Object 64"/>
              <p:cNvSpPr txBox="1"/>
              <p:nvPr/>
            </p:nvSpPr>
            <p:spPr>
              <a:xfrm>
                <a:off x="10599350" y="6686511"/>
                <a:ext cx="1738851" cy="153413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OTF Bold" panose="020B0600000101010101" pitchFamily="34" charset="-127"/>
                    <a:ea typeface="NanumSquareRoundOTF Bold" panose="020B0600000101010101" pitchFamily="34" charset="-127"/>
                    <a:cs typeface="NanumSquareRoundOTF Bold" pitchFamily="34" charset="0"/>
                  </a:rPr>
                  <a:t>산점도</a:t>
                </a: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  <a:cs typeface="NanumSquareRoundOTF Bold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OTF Bold" panose="020B0600000101010101" pitchFamily="34" charset="-127"/>
                    <a:ea typeface="NanumSquareRoundOTF Bold" panose="020B0600000101010101" pitchFamily="34" charset="-127"/>
                    <a:cs typeface="NanumSquareRoundOTF Bold" pitchFamily="34" charset="0"/>
                  </a:rPr>
                  <a:t>달력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  <a:cs typeface="NanumSquareRoundOTF Bold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OTF Bold" panose="020B0600000101010101" pitchFamily="34" charset="-127"/>
                    <a:ea typeface="NanumSquareRoundOTF Bold" panose="020B0600000101010101" pitchFamily="34" charset="-127"/>
                    <a:cs typeface="NanumSquareRoundOTF Bold" pitchFamily="34" charset="0"/>
                  </a:rPr>
                  <a:t>도넛 차트</a:t>
                </a: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  <a:cs typeface="NanumSquareRoundOTF Bold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OTF Bold" panose="020B0600000101010101" pitchFamily="34" charset="-127"/>
                    <a:ea typeface="NanumSquareRoundOTF Bold" panose="020B0600000101010101" pitchFamily="34" charset="-127"/>
                  </a:rPr>
                  <a:t>워드 클라우드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</a:endParaRPr>
              </a:p>
            </p:txBody>
          </p:sp>
          <p:grpSp>
            <p:nvGrpSpPr>
              <p:cNvPr id="1016" name="그룹 1016"/>
              <p:cNvGrpSpPr/>
              <p:nvPr/>
            </p:nvGrpSpPr>
            <p:grpSpPr>
              <a:xfrm>
                <a:off x="10297782" y="6919148"/>
                <a:ext cx="82399" cy="82399"/>
                <a:chOff x="7472185" y="6976337"/>
                <a:chExt cx="82399" cy="82399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472185" y="6976337"/>
                  <a:ext cx="82399" cy="82399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그룹 1017"/>
              <p:cNvGrpSpPr/>
              <p:nvPr/>
            </p:nvGrpSpPr>
            <p:grpSpPr>
              <a:xfrm>
                <a:off x="10297782" y="7285935"/>
                <a:ext cx="82399" cy="82399"/>
                <a:chOff x="7472185" y="7343124"/>
                <a:chExt cx="82399" cy="82399"/>
              </a:xfrm>
            </p:grpSpPr>
            <p:pic>
              <p:nvPicPr>
                <p:cNvPr id="69" name="Object 6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472185" y="7343124"/>
                  <a:ext cx="82399" cy="82399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그룹 1018"/>
              <p:cNvGrpSpPr/>
              <p:nvPr/>
            </p:nvGrpSpPr>
            <p:grpSpPr>
              <a:xfrm>
                <a:off x="10297782" y="7652721"/>
                <a:ext cx="82399" cy="82399"/>
                <a:chOff x="7472185" y="7709910"/>
                <a:chExt cx="82399" cy="82399"/>
              </a:xfrm>
            </p:grpSpPr>
            <p:pic>
              <p:nvPicPr>
                <p:cNvPr id="72" name="Object 71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472185" y="7709910"/>
                  <a:ext cx="82399" cy="8239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9" name="그룹 1019"/>
          <p:cNvGrpSpPr/>
          <p:nvPr/>
        </p:nvGrpSpPr>
        <p:grpSpPr>
          <a:xfrm>
            <a:off x="16505490" y="9541295"/>
            <a:ext cx="1514443" cy="496280"/>
            <a:chOff x="16505490" y="9541295"/>
            <a:chExt cx="1514443" cy="496280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05490" y="9541295"/>
              <a:ext cx="1514443" cy="496280"/>
            </a:xfrm>
            <a:prstGeom prst="rect">
              <a:avLst/>
            </a:prstGeom>
          </p:spPr>
        </p:pic>
      </p:grpSp>
      <p:sp>
        <p:nvSpPr>
          <p:cNvPr id="4" name="Object 6">
            <a:extLst>
              <a:ext uri="{FF2B5EF4-FFF2-40B4-BE49-F238E27FC236}">
                <a16:creationId xmlns:a16="http://schemas.microsoft.com/office/drawing/2014/main" id="{CEF4643C-2AB0-617C-32D5-D465A692ABE9}"/>
              </a:ext>
            </a:extLst>
          </p:cNvPr>
          <p:cNvSpPr txBox="1"/>
          <p:nvPr/>
        </p:nvSpPr>
        <p:spPr>
          <a:xfrm>
            <a:off x="1383241" y="889696"/>
            <a:ext cx="79195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F468A"/>
                </a:solidFill>
                <a:latin typeface="NanumSquareRoundOTF ExtraBold" panose="020B0600000101010101" pitchFamily="34" charset="-127"/>
                <a:ea typeface="NanumSquareRoundOTF ExtraBold" panose="020B0600000101010101" pitchFamily="34" charset="-127"/>
                <a:cs typeface="NanumSquareRoundOTF ExtraBold" pitchFamily="34" charset="0"/>
              </a:rPr>
              <a:t>BOAZ 20기 </a:t>
            </a:r>
            <a:r>
              <a:rPr lang="en-US" altLang="ko-KR" sz="1600" dirty="0" err="1">
                <a:solidFill>
                  <a:srgbClr val="1F468A"/>
                </a:solidFill>
                <a:latin typeface="NanumSquareRoundOTF ExtraBold" panose="020B0600000101010101" pitchFamily="34" charset="-127"/>
                <a:ea typeface="NanumSquareRoundOTF ExtraBold" panose="020B0600000101010101" pitchFamily="34" charset="-127"/>
                <a:cs typeface="NanumSquareRoundOTF ExtraBold" pitchFamily="34" charset="0"/>
              </a:rPr>
              <a:t>시각화</a:t>
            </a:r>
            <a:r>
              <a:rPr lang="en-US" altLang="ko-KR" sz="1600" dirty="0">
                <a:solidFill>
                  <a:srgbClr val="1F468A"/>
                </a:solidFill>
                <a:latin typeface="NanumSquareRoundOTF ExtraBold" panose="020B0600000101010101" pitchFamily="34" charset="-127"/>
                <a:ea typeface="NanumSquareRoundOTF ExtraBold" panose="020B0600000101010101" pitchFamily="34" charset="-127"/>
                <a:cs typeface="NanumSquareRoundOTF ExtraBold" pitchFamily="34" charset="0"/>
              </a:rPr>
              <a:t> </a:t>
            </a:r>
            <a:r>
              <a:rPr lang="ko-KR" altLang="en-US" sz="1600" dirty="0">
                <a:solidFill>
                  <a:srgbClr val="1F468A"/>
                </a:solidFill>
                <a:latin typeface="NanumSquareRoundOTF ExtraBold" panose="020B0600000101010101" pitchFamily="34" charset="-127"/>
                <a:ea typeface="NanumSquareRoundOTF ExtraBold" panose="020B0600000101010101" pitchFamily="34" charset="-127"/>
                <a:cs typeface="NanumSquareRoundOTF ExtraBold" pitchFamily="34" charset="0"/>
              </a:rPr>
              <a:t>세션 </a:t>
            </a:r>
            <a:r>
              <a:rPr lang="en-US" altLang="ko-KR" sz="1600" dirty="0">
                <a:solidFill>
                  <a:srgbClr val="1F468A"/>
                </a:solidFill>
                <a:latin typeface="NanumSquareRoundOTF ExtraBold" panose="020B0600000101010101" pitchFamily="34" charset="-127"/>
                <a:ea typeface="NanumSquareRoundOTF ExtraBold" panose="020B0600000101010101" pitchFamily="34" charset="-127"/>
                <a:cs typeface="NanumSquareRoundOTF ExtraBold" pitchFamily="34" charset="0"/>
              </a:rPr>
              <a:t>1</a:t>
            </a:r>
            <a:r>
              <a:rPr lang="ko-KR" altLang="en-US" sz="1600" dirty="0">
                <a:solidFill>
                  <a:srgbClr val="1F468A"/>
                </a:solidFill>
                <a:latin typeface="NanumSquareRoundOTF ExtraBold" panose="020B0600000101010101" pitchFamily="34" charset="-127"/>
                <a:ea typeface="NanumSquareRoundOTF ExtraBold" panose="020B0600000101010101" pitchFamily="34" charset="-127"/>
                <a:cs typeface="NanumSquareRoundOTF ExtraBold" pitchFamily="34" charset="0"/>
              </a:rPr>
              <a:t>주차</a:t>
            </a:r>
            <a:endParaRPr lang="en-US" altLang="ko-KR" sz="1600" dirty="0">
              <a:latin typeface="NanumSquareRoundOTF ExtraBold" panose="020B0600000101010101" pitchFamily="34" charset="-127"/>
              <a:ea typeface="NanumSquareRoundOTF Extra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EA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6152381" cy="10285714"/>
            <a:chOff x="0" y="0"/>
            <a:chExt cx="6152381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152381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85714" y="6604077"/>
            <a:ext cx="1409524" cy="1032019"/>
            <a:chOff x="4285714" y="6604077"/>
            <a:chExt cx="1409524" cy="10320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5714" y="6604077"/>
              <a:ext cx="1409524" cy="103201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985192" y="876223"/>
            <a:ext cx="79195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SquareRoundOTF ExtraBold" pitchFamily="34" charset="0"/>
                <a:cs typeface="NanumSquareRoundOTF ExtraBold" pitchFamily="34" charset="0"/>
              </a:rPr>
              <a:t>데이터 시각화 소개 및 차트 실습 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79790" y="1906257"/>
            <a:ext cx="5416029" cy="2431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7600" kern="0" spc="-300" dirty="0">
                <a:solidFill>
                  <a:srgbClr val="FFFFFF"/>
                </a:solidFill>
                <a:latin typeface="+mj-ea"/>
                <a:ea typeface="+mj-ea"/>
                <a:cs typeface="NanumSquareRoundOTF ExtraBold" pitchFamily="34" charset="0"/>
              </a:rPr>
              <a:t>시각화</a:t>
            </a:r>
            <a:endParaRPr lang="en-US" altLang="ko-KR" sz="7600" kern="0" spc="-300" dirty="0">
              <a:solidFill>
                <a:srgbClr val="FFFFFF"/>
              </a:solidFill>
              <a:latin typeface="NanumSquareRoundOTF ExtraBold" pitchFamily="34" charset="0"/>
              <a:ea typeface="+mj-ea"/>
              <a:cs typeface="NanumSquareRoundOTF ExtraBold" pitchFamily="34" charset="0"/>
            </a:endParaRPr>
          </a:p>
          <a:p>
            <a:r>
              <a:rPr lang="ko-KR" altLang="en-US" sz="7600" kern="0" spc="-300" dirty="0">
                <a:solidFill>
                  <a:srgbClr val="FFFFFF"/>
                </a:solidFill>
                <a:latin typeface="+mj-ea"/>
                <a:ea typeface="+mj-ea"/>
              </a:rPr>
              <a:t>기초 개념</a:t>
            </a:r>
            <a:r>
              <a:rPr lang="en-US" altLang="ko-KR" sz="7600" kern="0" spc="-300" dirty="0">
                <a:solidFill>
                  <a:srgbClr val="FFFFFF"/>
                </a:solidFill>
                <a:latin typeface="+mj-ea"/>
                <a:ea typeface="+mj-ea"/>
              </a:rPr>
              <a:t>.</a:t>
            </a:r>
            <a:r>
              <a:rPr lang="ko-KR" altLang="en-US" sz="7600" kern="0" spc="-300" dirty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endParaRPr lang="en-US" sz="7600" kern="0" spc="-3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63BA14-AE9B-0DE9-9437-8DCE4EB11FF7}"/>
              </a:ext>
            </a:extLst>
          </p:cNvPr>
          <p:cNvGrpSpPr/>
          <p:nvPr/>
        </p:nvGrpSpPr>
        <p:grpSpPr>
          <a:xfrm>
            <a:off x="7600000" y="2823952"/>
            <a:ext cx="304762" cy="304762"/>
            <a:chOff x="7600000" y="2136137"/>
            <a:chExt cx="304762" cy="3047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600000" y="2136137"/>
              <a:ext cx="304762" cy="304762"/>
              <a:chOff x="7600000" y="2136137"/>
              <a:chExt cx="304762" cy="30476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600000" y="2136137"/>
                <a:ext cx="304762" cy="304762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17126" y="2191386"/>
              <a:ext cx="108606" cy="17521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044099" y="2622390"/>
            <a:ext cx="742450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dirty="0">
                <a:solidFill>
                  <a:srgbClr val="000000"/>
                </a:solidFill>
                <a:latin typeface="+mj-ea"/>
                <a:ea typeface="+mj-ea"/>
                <a:cs typeface="NanumSquareRoundOTF Bold" pitchFamily="34" charset="0"/>
              </a:rPr>
              <a:t>데이터 시각화란</a:t>
            </a:r>
            <a:r>
              <a:rPr lang="en-US" altLang="ko-KR" sz="4000" dirty="0">
                <a:solidFill>
                  <a:srgbClr val="000000"/>
                </a:solidFill>
                <a:latin typeface="+mj-ea"/>
                <a:ea typeface="+mj-ea"/>
                <a:cs typeface="NanumSquareRoundOTF Bold" pitchFamily="34" charset="0"/>
              </a:rPr>
              <a:t>?</a:t>
            </a:r>
            <a:endParaRPr lang="en-US" sz="4000" dirty="0">
              <a:latin typeface="+mj-ea"/>
              <a:ea typeface="+mj-ea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7600000" y="4406201"/>
            <a:ext cx="4053580" cy="4166299"/>
            <a:chOff x="7600000" y="4986433"/>
            <a:chExt cx="4053580" cy="416629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0000" y="4986433"/>
              <a:ext cx="4053580" cy="416629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261884" y="4406201"/>
            <a:ext cx="4053580" cy="4166299"/>
            <a:chOff x="12261884" y="4986433"/>
            <a:chExt cx="4053580" cy="4166299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61884" y="4986433"/>
              <a:ext cx="4053580" cy="4166299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8015266" y="4762500"/>
            <a:ext cx="3223048" cy="22550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305392"/>
                </a:solidFill>
                <a:latin typeface="NanumSquareRoundOTF Regular" pitchFamily="34" charset="0"/>
              </a:rPr>
              <a:t>숫자를 </a:t>
            </a:r>
            <a:r>
              <a:rPr lang="ko-KR" altLang="en-US" sz="2400" dirty="0">
                <a:solidFill>
                  <a:srgbClr val="305392"/>
                </a:solidFill>
                <a:latin typeface="+mj-ea"/>
                <a:ea typeface="+mj-ea"/>
              </a:rPr>
              <a:t>공간</a:t>
            </a:r>
            <a:r>
              <a:rPr lang="ko-KR" altLang="en-US" sz="2400" dirty="0">
                <a:solidFill>
                  <a:srgbClr val="305392"/>
                </a:solidFill>
                <a:latin typeface="NanumSquareRoundOTF Regular" pitchFamily="34" charset="0"/>
              </a:rPr>
              <a:t>에 배치하여 보여줌으로써 </a:t>
            </a:r>
            <a:endParaRPr lang="en-US" altLang="ko-KR" sz="2400" dirty="0">
              <a:solidFill>
                <a:srgbClr val="305392"/>
              </a:solidFill>
              <a:latin typeface="NanumSquareRoundOTF Regular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305392"/>
                </a:solidFill>
                <a:latin typeface="NanumSquareRoundOTF Regular" pitchFamily="34" charset="0"/>
              </a:rPr>
              <a:t>그 </a:t>
            </a:r>
            <a:r>
              <a:rPr lang="ko-KR" altLang="en-US" sz="2400" dirty="0">
                <a:solidFill>
                  <a:srgbClr val="305392"/>
                </a:solidFill>
                <a:latin typeface="+mj-ea"/>
                <a:ea typeface="+mj-ea"/>
              </a:rPr>
              <a:t>패턴</a:t>
            </a:r>
            <a:r>
              <a:rPr lang="ko-KR" altLang="en-US" sz="2400" dirty="0">
                <a:solidFill>
                  <a:srgbClr val="305392"/>
                </a:solidFill>
                <a:latin typeface="NanumSquareRoundOTF Regular" pitchFamily="34" charset="0"/>
              </a:rPr>
              <a:t>을 </a:t>
            </a:r>
            <a:endParaRPr lang="en-US" altLang="ko-KR" sz="2400" dirty="0">
              <a:solidFill>
                <a:srgbClr val="305392"/>
              </a:solidFill>
              <a:latin typeface="NanumSquareRoundOTF Regular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305392"/>
                </a:solidFill>
                <a:latin typeface="NanumSquareRoundOTF Regular" pitchFamily="34" charset="0"/>
              </a:rPr>
              <a:t>인지하게 만드는 것</a:t>
            </a:r>
            <a:endParaRPr lang="en-US" sz="2400" dirty="0">
              <a:solidFill>
                <a:srgbClr val="305392"/>
              </a:solidFill>
              <a:latin typeface="NanumSquareRoundOTF Regular" pitchFamily="34" charset="0"/>
            </a:endParaRPr>
          </a:p>
        </p:txBody>
      </p:sp>
      <p:grpSp>
        <p:nvGrpSpPr>
          <p:cNvPr id="1020" name="그룹 1020"/>
          <p:cNvGrpSpPr/>
          <p:nvPr/>
        </p:nvGrpSpPr>
        <p:grpSpPr>
          <a:xfrm>
            <a:off x="1370843" y="7007532"/>
            <a:ext cx="3619633" cy="2532688"/>
            <a:chOff x="1370843" y="7007532"/>
            <a:chExt cx="3619633" cy="2532688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0843" y="7007532"/>
              <a:ext cx="3619633" cy="2532688"/>
            </a:xfrm>
            <a:prstGeom prst="rect">
              <a:avLst/>
            </a:prstGeom>
          </p:spPr>
        </p:pic>
      </p:grpSp>
      <p:sp>
        <p:nvSpPr>
          <p:cNvPr id="2" name="Object 51">
            <a:extLst>
              <a:ext uri="{FF2B5EF4-FFF2-40B4-BE49-F238E27FC236}">
                <a16:creationId xmlns:a16="http://schemas.microsoft.com/office/drawing/2014/main" id="{F54A5389-E1F6-6F25-0B9C-C080157C4F82}"/>
              </a:ext>
            </a:extLst>
          </p:cNvPr>
          <p:cNvSpPr txBox="1"/>
          <p:nvPr/>
        </p:nvSpPr>
        <p:spPr>
          <a:xfrm>
            <a:off x="12594122" y="4762500"/>
            <a:ext cx="3389105" cy="33630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305392"/>
                </a:solidFill>
                <a:latin typeface="NanumSquareRoundOTF Regular" pitchFamily="34" charset="0"/>
                <a:cs typeface="NanumSquareRoundOTF Regular" pitchFamily="34" charset="0"/>
              </a:rPr>
              <a:t>자료나 정보를 </a:t>
            </a:r>
            <a:endParaRPr lang="en-US" altLang="ko-KR" sz="2400" dirty="0">
              <a:solidFill>
                <a:srgbClr val="305392"/>
              </a:solidFill>
              <a:latin typeface="NanumSquareRoundOTF Regular" pitchFamily="34" charset="0"/>
              <a:cs typeface="NanumSquareRoundOTF Regular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305392"/>
                </a:solidFill>
                <a:latin typeface="+mj-ea"/>
                <a:ea typeface="+mj-ea"/>
                <a:cs typeface="NanumSquareRoundOTF Regular" pitchFamily="34" charset="0"/>
              </a:rPr>
              <a:t>시각적으로 표현</a:t>
            </a:r>
            <a:r>
              <a:rPr lang="ko-KR" altLang="en-US" sz="2400" dirty="0">
                <a:solidFill>
                  <a:srgbClr val="305392"/>
                </a:solidFill>
                <a:latin typeface="NanumSquareRoundOTF Regular" pitchFamily="34" charset="0"/>
                <a:cs typeface="NanumSquareRoundOTF Regular" pitchFamily="34" charset="0"/>
              </a:rPr>
              <a:t>함으로써 </a:t>
            </a:r>
            <a:endParaRPr lang="en-US" altLang="ko-KR" sz="2400" dirty="0">
              <a:solidFill>
                <a:srgbClr val="305392"/>
              </a:solidFill>
              <a:latin typeface="NanumSquareRoundOTF Regular" pitchFamily="34" charset="0"/>
              <a:cs typeface="NanumSquareRoundOTF Regular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305392"/>
                </a:solidFill>
                <a:latin typeface="NanumSquareRoundOTF Regular" pitchFamily="34" charset="0"/>
                <a:cs typeface="NanumSquareRoundOTF Regular" pitchFamily="34" charset="0"/>
              </a:rPr>
              <a:t>통계 수치만으로는 </a:t>
            </a:r>
            <a:endParaRPr lang="en-US" altLang="ko-KR" sz="2400" dirty="0">
              <a:solidFill>
                <a:srgbClr val="305392"/>
              </a:solidFill>
              <a:latin typeface="NanumSquareRoundOTF Regular" pitchFamily="34" charset="0"/>
              <a:cs typeface="NanumSquareRoundOTF Regular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305392"/>
                </a:solidFill>
                <a:latin typeface="NanumSquareRoundOTF Regular" pitchFamily="34" charset="0"/>
                <a:cs typeface="NanumSquareRoundOTF Regular" pitchFamily="34" charset="0"/>
              </a:rPr>
              <a:t>알 수 없는 </a:t>
            </a:r>
            <a:endParaRPr lang="en-US" altLang="ko-KR" sz="2400" dirty="0">
              <a:solidFill>
                <a:srgbClr val="305392"/>
              </a:solidFill>
              <a:latin typeface="NanumSquareRoundOTF Regular" pitchFamily="34" charset="0"/>
              <a:cs typeface="NanumSquareRoundOTF Regular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305392"/>
                </a:solidFill>
                <a:latin typeface="+mj-ea"/>
                <a:ea typeface="+mj-ea"/>
                <a:cs typeface="NanumSquareRoundOTF Regular" pitchFamily="34" charset="0"/>
              </a:rPr>
              <a:t>패턴</a:t>
            </a:r>
            <a:r>
              <a:rPr lang="ko-KR" altLang="en-US" sz="2400" dirty="0">
                <a:solidFill>
                  <a:srgbClr val="305392"/>
                </a:solidFill>
                <a:latin typeface="NanumSquareRoundOTF Regular" pitchFamily="34" charset="0"/>
                <a:cs typeface="NanumSquareRoundOTF Regular" pitchFamily="34" charset="0"/>
              </a:rPr>
              <a:t>을 파악하여 </a:t>
            </a:r>
            <a:endParaRPr lang="en-US" altLang="ko-KR" sz="2400" dirty="0">
              <a:solidFill>
                <a:srgbClr val="305392"/>
              </a:solidFill>
              <a:latin typeface="NanumSquareRoundOTF Regular" pitchFamily="34" charset="0"/>
              <a:cs typeface="NanumSquareRoundOTF Regular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305392"/>
                </a:solidFill>
                <a:latin typeface="+mj-ea"/>
                <a:ea typeface="+mj-ea"/>
                <a:cs typeface="NanumSquareRoundOTF Regular" pitchFamily="34" charset="0"/>
              </a:rPr>
              <a:t>스토리텔링</a:t>
            </a:r>
            <a:endParaRPr lang="en-US" altLang="ko-KR" sz="2400" dirty="0">
              <a:solidFill>
                <a:srgbClr val="305392"/>
              </a:solidFill>
              <a:latin typeface="+mj-ea"/>
              <a:ea typeface="+mj-ea"/>
              <a:cs typeface="NanumSquareRoundOTF Regular" pitchFamily="34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42976C-56D7-0253-0915-07F251C2F691}"/>
              </a:ext>
            </a:extLst>
          </p:cNvPr>
          <p:cNvSpPr/>
          <p:nvPr/>
        </p:nvSpPr>
        <p:spPr>
          <a:xfrm>
            <a:off x="7491408" y="3581463"/>
            <a:ext cx="3024192" cy="419037"/>
          </a:xfrm>
          <a:prstGeom prst="roundRect">
            <a:avLst>
              <a:gd name="adj" fmla="val 50000"/>
            </a:avLst>
          </a:prstGeom>
          <a:solidFill>
            <a:srgbClr val="446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FFFFFF"/>
                </a:solidFill>
                <a:latin typeface="NanumSquareRoundOTF ExtraBold" pitchFamily="34" charset="0"/>
                <a:cs typeface="NanumSquareRoundOTF ExtraBold" pitchFamily="34" charset="0"/>
              </a:rPr>
              <a:t>#Business Intelligence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E583EBD-701F-DC23-832A-66F2757DAC83}"/>
              </a:ext>
            </a:extLst>
          </p:cNvPr>
          <p:cNvSpPr/>
          <p:nvPr/>
        </p:nvSpPr>
        <p:spPr>
          <a:xfrm>
            <a:off x="10674090" y="3581462"/>
            <a:ext cx="2067264" cy="419037"/>
          </a:xfrm>
          <a:prstGeom prst="roundRect">
            <a:avLst>
              <a:gd name="adj" fmla="val 50000"/>
            </a:avLst>
          </a:prstGeom>
          <a:solidFill>
            <a:srgbClr val="446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FFFFFF"/>
                </a:solidFill>
                <a:latin typeface="NanumSquareRoundOTF ExtraBold" pitchFamily="34" charset="0"/>
                <a:cs typeface="NanumSquareRoundOTF ExtraBold" pitchFamily="34" charset="0"/>
              </a:rPr>
              <a:t>#Story Telling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8375285-5E4C-B534-ED00-C3B6D526E768}"/>
              </a:ext>
            </a:extLst>
          </p:cNvPr>
          <p:cNvSpPr/>
          <p:nvPr/>
        </p:nvSpPr>
        <p:spPr>
          <a:xfrm>
            <a:off x="12899844" y="3581462"/>
            <a:ext cx="2492556" cy="419037"/>
          </a:xfrm>
          <a:prstGeom prst="roundRect">
            <a:avLst>
              <a:gd name="adj" fmla="val 50000"/>
            </a:avLst>
          </a:prstGeom>
          <a:solidFill>
            <a:srgbClr val="446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FFFFFF"/>
                </a:solidFill>
                <a:latin typeface="NanumSquareRoundOTF ExtraBold" pitchFamily="34" charset="0"/>
                <a:cs typeface="NanumSquareRoundOTF ExtraBold" pitchFamily="34" charset="0"/>
              </a:rPr>
              <a:t>#Insight/Solution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2E54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9790" y="1332444"/>
            <a:ext cx="7919567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>
                <a:solidFill>
                  <a:srgbClr val="FFFFFF"/>
                </a:solidFill>
                <a:latin typeface="NanumSquareRoundOTF Bold" pitchFamily="34" charset="0"/>
              </a:rPr>
              <a:t>시각화 기초 개념</a:t>
            </a:r>
            <a:endParaRPr lang="en-US" sz="2500" dirty="0">
              <a:solidFill>
                <a:srgbClr val="FFFFFF"/>
              </a:solidFill>
              <a:latin typeface="NanumSquareRoundOTF 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9790" y="1906257"/>
            <a:ext cx="11273171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7600" b="1" kern="0" spc="-300" dirty="0">
                <a:solidFill>
                  <a:srgbClr val="ECECEC"/>
                </a:solidFill>
                <a:latin typeface="+mj-ea"/>
                <a:ea typeface="+mj-ea"/>
                <a:cs typeface="NanumSquareRoundOTF ExtraBold" pitchFamily="34" charset="0"/>
              </a:rPr>
              <a:t>‘</a:t>
            </a:r>
            <a:r>
              <a:rPr lang="ko-KR" altLang="en-US" sz="7600" b="1" kern="0" spc="-300" dirty="0">
                <a:solidFill>
                  <a:srgbClr val="ECECEC"/>
                </a:solidFill>
                <a:latin typeface="+mj-ea"/>
                <a:ea typeface="+mj-ea"/>
                <a:cs typeface="NanumSquareRoundOTF ExtraBold" pitchFamily="34" charset="0"/>
              </a:rPr>
              <a:t>좋은</a:t>
            </a:r>
            <a:r>
              <a:rPr lang="en-US" altLang="ko-KR" sz="7600" b="1" kern="0" spc="-300" dirty="0">
                <a:solidFill>
                  <a:srgbClr val="ECECEC"/>
                </a:solidFill>
                <a:latin typeface="+mj-ea"/>
                <a:ea typeface="+mj-ea"/>
                <a:cs typeface="NanumSquareRoundOTF ExtraBold" pitchFamily="34" charset="0"/>
              </a:rPr>
              <a:t>’</a:t>
            </a:r>
            <a:r>
              <a:rPr lang="ko-KR" altLang="en-US" sz="7600" b="1" kern="0" spc="-300" dirty="0">
                <a:solidFill>
                  <a:srgbClr val="ECECEC"/>
                </a:solidFill>
                <a:latin typeface="+mj-ea"/>
                <a:ea typeface="+mj-ea"/>
                <a:cs typeface="NanumSquareRoundOTF ExtraBold" pitchFamily="34" charset="0"/>
              </a:rPr>
              <a:t> 시각화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F3074446-EFB4-5287-D3C9-FD711AD0EBAE}"/>
              </a:ext>
            </a:extLst>
          </p:cNvPr>
          <p:cNvSpPr txBox="1"/>
          <p:nvPr/>
        </p:nvSpPr>
        <p:spPr>
          <a:xfrm>
            <a:off x="8985192" y="876223"/>
            <a:ext cx="79195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SquareRoundOTF ExtraBold" pitchFamily="34" charset="0"/>
                <a:cs typeface="NanumSquareRoundOTF ExtraBold" pitchFamily="34" charset="0"/>
              </a:rPr>
              <a:t>데이터 시각화 소개 및 차트 실습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57F8B-D9D3-13BD-4C93-1C11E1330D33}"/>
              </a:ext>
            </a:extLst>
          </p:cNvPr>
          <p:cNvGrpSpPr/>
          <p:nvPr/>
        </p:nvGrpSpPr>
        <p:grpSpPr>
          <a:xfrm>
            <a:off x="2313801" y="4538570"/>
            <a:ext cx="6171429" cy="3113715"/>
            <a:chOff x="2291156" y="4819618"/>
            <a:chExt cx="6171429" cy="3113715"/>
          </a:xfrm>
        </p:grpSpPr>
        <p:pic>
          <p:nvPicPr>
            <p:cNvPr id="9" name="Object 64">
              <a:extLst>
                <a:ext uri="{FF2B5EF4-FFF2-40B4-BE49-F238E27FC236}">
                  <a16:creationId xmlns:a16="http://schemas.microsoft.com/office/drawing/2014/main" id="{3AD80E95-EFF4-ED15-4F68-B6167DCB1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1156" y="4819618"/>
              <a:ext cx="6171429" cy="3113715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2733B4-654D-2009-E6DB-66245244409C}"/>
              </a:ext>
            </a:extLst>
          </p:cNvPr>
          <p:cNvGrpSpPr/>
          <p:nvPr/>
        </p:nvGrpSpPr>
        <p:grpSpPr>
          <a:xfrm>
            <a:off x="9802771" y="4547213"/>
            <a:ext cx="6171429" cy="3096429"/>
            <a:chOff x="9718480" y="4784899"/>
            <a:chExt cx="6171429" cy="3096429"/>
          </a:xfrm>
        </p:grpSpPr>
        <p:pic>
          <p:nvPicPr>
            <p:cNvPr id="12" name="Object 67">
              <a:extLst>
                <a:ext uri="{FF2B5EF4-FFF2-40B4-BE49-F238E27FC236}">
                  <a16:creationId xmlns:a16="http://schemas.microsoft.com/office/drawing/2014/main" id="{18CA8AE6-4ED5-8A6B-2EE0-752D564D9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8480" y="4784899"/>
              <a:ext cx="6171429" cy="3096429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4EEEC83-7B8B-6B49-B7EA-0B8D79C55F03}"/>
              </a:ext>
            </a:extLst>
          </p:cNvPr>
          <p:cNvGrpSpPr/>
          <p:nvPr/>
        </p:nvGrpSpPr>
        <p:grpSpPr>
          <a:xfrm>
            <a:off x="3335333" y="8323302"/>
            <a:ext cx="11617334" cy="553998"/>
            <a:chOff x="3276770" y="8169245"/>
            <a:chExt cx="11617334" cy="55399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3276770" y="8293863"/>
              <a:ext cx="304762" cy="304762"/>
              <a:chOff x="10033716" y="5007561"/>
              <a:chExt cx="304762" cy="304762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033716" y="5007561"/>
                <a:ext cx="304762" cy="30476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393896" y="8358636"/>
              <a:ext cx="108606" cy="175217"/>
              <a:chOff x="10150842" y="5072333"/>
              <a:chExt cx="108606" cy="17521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150842" y="5072333"/>
                <a:ext cx="108606" cy="175217"/>
              </a:xfrm>
              <a:prstGeom prst="rect">
                <a:avLst/>
              </a:prstGeom>
            </p:spPr>
          </p:pic>
        </p:grpSp>
        <p:sp>
          <p:nvSpPr>
            <p:cNvPr id="39" name="Object 21">
              <a:extLst>
                <a:ext uri="{FF2B5EF4-FFF2-40B4-BE49-F238E27FC236}">
                  <a16:creationId xmlns:a16="http://schemas.microsoft.com/office/drawing/2014/main" id="{6F0E4EBC-E450-0217-71E5-F4969EDD4991}"/>
                </a:ext>
              </a:extLst>
            </p:cNvPr>
            <p:cNvSpPr txBox="1"/>
            <p:nvPr/>
          </p:nvSpPr>
          <p:spPr>
            <a:xfrm>
              <a:off x="3724551" y="8169245"/>
              <a:ext cx="11169553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3000" dirty="0">
                  <a:solidFill>
                    <a:srgbClr val="E4EFF7"/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  <a:cs typeface="NanumSquareRoundOTF Bold" pitchFamily="34" charset="0"/>
                </a:rPr>
                <a:t>전달하고자 하는 분석 결과의 </a:t>
              </a:r>
              <a:r>
                <a:rPr lang="ko-KR" altLang="en-US" sz="3000" dirty="0">
                  <a:solidFill>
                    <a:schemeClr val="bg1"/>
                  </a:solidFill>
                  <a:latin typeface="+mj-ea"/>
                  <a:ea typeface="+mj-ea"/>
                  <a:cs typeface="NanumSquareRoundOTF Bold" pitchFamily="34" charset="0"/>
                </a:rPr>
                <a:t>핵심 인사이트</a:t>
              </a:r>
              <a:r>
                <a:rPr lang="ko-KR" altLang="en-US" sz="3000" dirty="0">
                  <a:solidFill>
                    <a:srgbClr val="E4EFF7"/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  <a:cs typeface="NanumSquareRoundOTF Bold" pitchFamily="34" charset="0"/>
                </a:rPr>
                <a:t>를 한 눈에 보여주는 시각화</a:t>
              </a:r>
              <a:endParaRPr lang="en-US" sz="3000" dirty="0">
                <a:solidFill>
                  <a:srgbClr val="E4EFF7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endParaRP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88341E6-35A9-1213-82F2-857617840601}"/>
              </a:ext>
            </a:extLst>
          </p:cNvPr>
          <p:cNvSpPr/>
          <p:nvPr/>
        </p:nvSpPr>
        <p:spPr>
          <a:xfrm>
            <a:off x="2313800" y="3530887"/>
            <a:ext cx="6171430" cy="71732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rgbClr val="FFFFFF"/>
                </a:solidFill>
                <a:latin typeface="+mj-ea"/>
                <a:ea typeface="+mj-ea"/>
                <a:cs typeface="NanumSquareRoundOTF ExtraBold" pitchFamily="34" charset="0"/>
              </a:rPr>
              <a:t>#</a:t>
            </a:r>
            <a:r>
              <a:rPr lang="ko-KR" altLang="en-US" sz="2500" dirty="0">
                <a:solidFill>
                  <a:srgbClr val="FFFFFF"/>
                </a:solidFill>
                <a:latin typeface="+mj-ea"/>
                <a:ea typeface="+mj-ea"/>
                <a:cs typeface="NanumSquareRoundOTF ExtraBold" pitchFamily="34" charset="0"/>
              </a:rPr>
              <a:t>안 좋은 시각화</a:t>
            </a:r>
            <a:endParaRPr lang="en-US" altLang="ko-KR" sz="2500" dirty="0">
              <a:latin typeface="+mj-ea"/>
              <a:ea typeface="+mj-ea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50CE8BC-E9DD-56B8-05E9-D8830A7EBB46}"/>
              </a:ext>
            </a:extLst>
          </p:cNvPr>
          <p:cNvSpPr/>
          <p:nvPr/>
        </p:nvSpPr>
        <p:spPr>
          <a:xfrm>
            <a:off x="9802772" y="3530887"/>
            <a:ext cx="6171428" cy="717328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rgbClr val="FFFFFF"/>
                </a:solidFill>
                <a:latin typeface="+mj-ea"/>
                <a:ea typeface="+mj-ea"/>
                <a:cs typeface="NanumSquareRoundOTF ExtraBold" pitchFamily="34" charset="0"/>
              </a:rPr>
              <a:t>#</a:t>
            </a:r>
            <a:r>
              <a:rPr lang="ko-KR" altLang="en-US" sz="2500" dirty="0">
                <a:solidFill>
                  <a:srgbClr val="FFFFFF"/>
                </a:solidFill>
                <a:latin typeface="+mj-ea"/>
                <a:ea typeface="+mj-ea"/>
                <a:cs typeface="NanumSquareRoundOTF ExtraBold" pitchFamily="34" charset="0"/>
              </a:rPr>
              <a:t>좋은 시각화</a:t>
            </a:r>
            <a:endParaRPr lang="en-US" altLang="ko-KR" sz="25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4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9790" y="1332444"/>
            <a:ext cx="7919567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>
                <a:solidFill>
                  <a:srgbClr val="FFFFFF"/>
                </a:solidFill>
                <a:latin typeface="+mj-lt"/>
              </a:rPr>
              <a:t>시각화</a:t>
            </a:r>
            <a:r>
              <a:rPr lang="ko-KR" altLang="en-US" sz="2500" dirty="0">
                <a:solidFill>
                  <a:srgbClr val="FFFFFF"/>
                </a:solidFill>
                <a:latin typeface="NanumSquareRoundOTF Bold" pitchFamily="34" charset="0"/>
              </a:rPr>
              <a:t> 기초 개념</a:t>
            </a:r>
            <a:endParaRPr lang="en-US" sz="2500" dirty="0">
              <a:solidFill>
                <a:srgbClr val="FFFFFF"/>
              </a:solidFill>
              <a:latin typeface="NanumSquareRoundOTF 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9790" y="1906257"/>
            <a:ext cx="11273171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7600" b="1" kern="0" spc="-300" dirty="0">
                <a:solidFill>
                  <a:srgbClr val="ECECEC"/>
                </a:solidFill>
                <a:latin typeface="+mj-ea"/>
                <a:ea typeface="+mj-ea"/>
                <a:cs typeface="NanumSquareRoundOTF ExtraBold" pitchFamily="34" charset="0"/>
              </a:rPr>
              <a:t>‘</a:t>
            </a:r>
            <a:r>
              <a:rPr lang="ko-KR" altLang="en-US" sz="7600" b="1" kern="0" spc="-300" dirty="0">
                <a:solidFill>
                  <a:srgbClr val="ECECEC"/>
                </a:solidFill>
                <a:latin typeface="+mj-ea"/>
                <a:ea typeface="+mj-ea"/>
                <a:cs typeface="NanumSquareRoundOTF ExtraBold" pitchFamily="34" charset="0"/>
              </a:rPr>
              <a:t>좋은</a:t>
            </a:r>
            <a:r>
              <a:rPr lang="en-US" altLang="ko-KR" sz="7600" b="1" kern="0" spc="-300" dirty="0">
                <a:solidFill>
                  <a:srgbClr val="ECECEC"/>
                </a:solidFill>
                <a:latin typeface="+mj-ea"/>
                <a:ea typeface="+mj-ea"/>
                <a:cs typeface="NanumSquareRoundOTF ExtraBold" pitchFamily="34" charset="0"/>
              </a:rPr>
              <a:t>’</a:t>
            </a:r>
            <a:r>
              <a:rPr lang="ko-KR" altLang="en-US" sz="7600" b="1" kern="0" spc="-300" dirty="0">
                <a:solidFill>
                  <a:srgbClr val="ECECEC"/>
                </a:solidFill>
                <a:latin typeface="+mj-ea"/>
                <a:ea typeface="+mj-ea"/>
                <a:cs typeface="NanumSquareRoundOTF ExtraBold" pitchFamily="34" charset="0"/>
              </a:rPr>
              <a:t> 시각화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F3074446-EFB4-5287-D3C9-FD711AD0EBAE}"/>
              </a:ext>
            </a:extLst>
          </p:cNvPr>
          <p:cNvSpPr txBox="1"/>
          <p:nvPr/>
        </p:nvSpPr>
        <p:spPr>
          <a:xfrm>
            <a:off x="8985192" y="876223"/>
            <a:ext cx="79195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SquareRoundOTF ExtraBold" pitchFamily="34" charset="0"/>
                <a:cs typeface="NanumSquareRoundOTF ExtraBold" pitchFamily="34" charset="0"/>
              </a:rPr>
              <a:t>데이터 시각화 소개 및 차트 실습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57F8B-D9D3-13BD-4C93-1C11E1330D33}"/>
              </a:ext>
            </a:extLst>
          </p:cNvPr>
          <p:cNvGrpSpPr/>
          <p:nvPr/>
        </p:nvGrpSpPr>
        <p:grpSpPr>
          <a:xfrm>
            <a:off x="2313801" y="4538570"/>
            <a:ext cx="6171429" cy="3113715"/>
            <a:chOff x="2291156" y="4819618"/>
            <a:chExt cx="6171429" cy="3113715"/>
          </a:xfrm>
        </p:grpSpPr>
        <p:pic>
          <p:nvPicPr>
            <p:cNvPr id="9" name="Object 64">
              <a:extLst>
                <a:ext uri="{FF2B5EF4-FFF2-40B4-BE49-F238E27FC236}">
                  <a16:creationId xmlns:a16="http://schemas.microsoft.com/office/drawing/2014/main" id="{3AD80E95-EFF4-ED15-4F68-B6167DCB1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1156" y="4819618"/>
              <a:ext cx="6171429" cy="3113715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2733B4-654D-2009-E6DB-66245244409C}"/>
              </a:ext>
            </a:extLst>
          </p:cNvPr>
          <p:cNvGrpSpPr/>
          <p:nvPr/>
        </p:nvGrpSpPr>
        <p:grpSpPr>
          <a:xfrm>
            <a:off x="9802771" y="4547213"/>
            <a:ext cx="6171429" cy="3096429"/>
            <a:chOff x="9718480" y="4784899"/>
            <a:chExt cx="6171429" cy="3096429"/>
          </a:xfrm>
        </p:grpSpPr>
        <p:pic>
          <p:nvPicPr>
            <p:cNvPr id="12" name="Object 67">
              <a:extLst>
                <a:ext uri="{FF2B5EF4-FFF2-40B4-BE49-F238E27FC236}">
                  <a16:creationId xmlns:a16="http://schemas.microsoft.com/office/drawing/2014/main" id="{18CA8AE6-4ED5-8A6B-2EE0-752D564D9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8480" y="4784899"/>
              <a:ext cx="6171429" cy="3096429"/>
            </a:xfrm>
            <a:prstGeom prst="rect">
              <a:avLst/>
            </a:prstGeom>
          </p:spPr>
        </p:pic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88341E6-35A9-1213-82F2-857617840601}"/>
              </a:ext>
            </a:extLst>
          </p:cNvPr>
          <p:cNvSpPr/>
          <p:nvPr/>
        </p:nvSpPr>
        <p:spPr>
          <a:xfrm>
            <a:off x="2313800" y="3530887"/>
            <a:ext cx="6171430" cy="71732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rgbClr val="FFFFFF"/>
                </a:solidFill>
                <a:latin typeface="+mj-ea"/>
                <a:ea typeface="+mj-ea"/>
                <a:cs typeface="NanumSquareRoundOTF ExtraBold" pitchFamily="34" charset="0"/>
              </a:rPr>
              <a:t>#</a:t>
            </a:r>
            <a:r>
              <a:rPr lang="ko-KR" altLang="en-US" sz="2500" dirty="0">
                <a:solidFill>
                  <a:srgbClr val="FFFFFF"/>
                </a:solidFill>
                <a:latin typeface="+mj-ea"/>
                <a:ea typeface="+mj-ea"/>
                <a:cs typeface="NanumSquareRoundOTF ExtraBold" pitchFamily="34" charset="0"/>
              </a:rPr>
              <a:t>안 좋은 시각화</a:t>
            </a:r>
            <a:endParaRPr lang="en-US" altLang="ko-KR" sz="2500" dirty="0">
              <a:latin typeface="+mj-ea"/>
              <a:ea typeface="+mj-ea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50CE8BC-E9DD-56B8-05E9-D8830A7EBB46}"/>
              </a:ext>
            </a:extLst>
          </p:cNvPr>
          <p:cNvSpPr/>
          <p:nvPr/>
        </p:nvSpPr>
        <p:spPr>
          <a:xfrm>
            <a:off x="9802772" y="3530887"/>
            <a:ext cx="6171428" cy="717328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rgbClr val="FFFFFF"/>
                </a:solidFill>
                <a:latin typeface="+mj-ea"/>
                <a:ea typeface="+mj-ea"/>
                <a:cs typeface="NanumSquareRoundOTF ExtraBold" pitchFamily="34" charset="0"/>
              </a:rPr>
              <a:t>#</a:t>
            </a:r>
            <a:r>
              <a:rPr lang="ko-KR" altLang="en-US" sz="2500" dirty="0">
                <a:solidFill>
                  <a:srgbClr val="FFFFFF"/>
                </a:solidFill>
                <a:latin typeface="+mj-ea"/>
                <a:ea typeface="+mj-ea"/>
                <a:cs typeface="NanumSquareRoundOTF ExtraBold" pitchFamily="34" charset="0"/>
              </a:rPr>
              <a:t>좋은 시각화</a:t>
            </a:r>
            <a:endParaRPr lang="en-US" altLang="ko-KR" sz="2500" dirty="0">
              <a:latin typeface="+mj-ea"/>
              <a:ea typeface="+mj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076E580-289F-33C9-ADA8-516EF53BC14D}"/>
              </a:ext>
            </a:extLst>
          </p:cNvPr>
          <p:cNvSpPr/>
          <p:nvPr/>
        </p:nvSpPr>
        <p:spPr>
          <a:xfrm>
            <a:off x="1736279" y="3390900"/>
            <a:ext cx="14815442" cy="4648200"/>
          </a:xfrm>
          <a:prstGeom prst="roundRect">
            <a:avLst>
              <a:gd name="adj" fmla="val 4179"/>
            </a:avLst>
          </a:prstGeom>
          <a:solidFill>
            <a:srgbClr val="002B83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3000" dirty="0"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수치</a:t>
            </a:r>
            <a:r>
              <a:rPr lang="en-US" altLang="ko-KR" sz="3000" dirty="0"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, </a:t>
            </a:r>
            <a:r>
              <a:rPr lang="ko-KR" altLang="en-US" sz="3000" dirty="0"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통계적 결과만으로는 보이지 않는 </a:t>
            </a:r>
            <a:r>
              <a:rPr lang="ko-KR" altLang="en-US" sz="3000" dirty="0">
                <a:latin typeface="+mj-ea"/>
                <a:ea typeface="+mj-ea"/>
              </a:rPr>
              <a:t>패턴</a:t>
            </a:r>
            <a:r>
              <a:rPr lang="ko-KR" altLang="en-US" sz="3000" dirty="0"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 파악 가능</a:t>
            </a:r>
            <a:endParaRPr lang="en-US" altLang="ko-KR" sz="3000" dirty="0"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3000" dirty="0"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전문적인 지식 없이도 </a:t>
            </a:r>
            <a:r>
              <a:rPr lang="ko-KR" altLang="en-US" sz="3000" dirty="0">
                <a:latin typeface="+mj-ea"/>
                <a:ea typeface="+mj-ea"/>
              </a:rPr>
              <a:t>쉬운 이해 </a:t>
            </a:r>
            <a:r>
              <a:rPr lang="ko-KR" altLang="en-US" sz="3000" dirty="0"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가능</a:t>
            </a:r>
            <a:endParaRPr lang="en-US" altLang="ko-KR" sz="3000" dirty="0"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3000" dirty="0"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강력한 프레젠테이션을 통해 해당 </a:t>
            </a:r>
            <a:r>
              <a:rPr lang="ko-KR" altLang="en-US" sz="3000" dirty="0">
                <a:latin typeface="+mj-ea"/>
                <a:ea typeface="+mj-ea"/>
              </a:rPr>
              <a:t>정보의 영향력 강화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8055965-8D87-A23C-E104-1CAE06479045}"/>
              </a:ext>
            </a:extLst>
          </p:cNvPr>
          <p:cNvGrpSpPr/>
          <p:nvPr/>
        </p:nvGrpSpPr>
        <p:grpSpPr>
          <a:xfrm>
            <a:off x="3335333" y="8323302"/>
            <a:ext cx="11617334" cy="553998"/>
            <a:chOff x="3276770" y="8169245"/>
            <a:chExt cx="11617334" cy="553998"/>
          </a:xfrm>
        </p:grpSpPr>
        <p:grpSp>
          <p:nvGrpSpPr>
            <p:cNvPr id="7" name="그룹 1007">
              <a:extLst>
                <a:ext uri="{FF2B5EF4-FFF2-40B4-BE49-F238E27FC236}">
                  <a16:creationId xmlns:a16="http://schemas.microsoft.com/office/drawing/2014/main" id="{CE20BB73-4393-A361-DCCD-163CC2ADA224}"/>
                </a:ext>
              </a:extLst>
            </p:cNvPr>
            <p:cNvGrpSpPr/>
            <p:nvPr/>
          </p:nvGrpSpPr>
          <p:grpSpPr>
            <a:xfrm>
              <a:off x="3276770" y="8293863"/>
              <a:ext cx="304762" cy="304762"/>
              <a:chOff x="10033716" y="5007561"/>
              <a:chExt cx="304762" cy="304762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280B34E4-ED3B-4467-9D1A-618EA21B5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033716" y="5007561"/>
                <a:ext cx="304762" cy="304762"/>
              </a:xfrm>
              <a:prstGeom prst="rect">
                <a:avLst/>
              </a:prstGeom>
            </p:spPr>
          </p:pic>
        </p:grpSp>
        <p:grpSp>
          <p:nvGrpSpPr>
            <p:cNvPr id="10" name="그룹 1008">
              <a:extLst>
                <a:ext uri="{FF2B5EF4-FFF2-40B4-BE49-F238E27FC236}">
                  <a16:creationId xmlns:a16="http://schemas.microsoft.com/office/drawing/2014/main" id="{B78C4E56-095C-76CB-7C28-2785528DA752}"/>
                </a:ext>
              </a:extLst>
            </p:cNvPr>
            <p:cNvGrpSpPr/>
            <p:nvPr/>
          </p:nvGrpSpPr>
          <p:grpSpPr>
            <a:xfrm>
              <a:off x="3393896" y="8358636"/>
              <a:ext cx="108606" cy="175217"/>
              <a:chOff x="10150842" y="5072333"/>
              <a:chExt cx="108606" cy="17521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BFEFD47A-A0D1-5F47-C62B-818CA4E825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150842" y="5072333"/>
                <a:ext cx="108606" cy="175217"/>
              </a:xfrm>
              <a:prstGeom prst="rect">
                <a:avLst/>
              </a:prstGeom>
            </p:spPr>
          </p:pic>
        </p:grpSp>
        <p:sp>
          <p:nvSpPr>
            <p:cNvPr id="13" name="Object 21">
              <a:extLst>
                <a:ext uri="{FF2B5EF4-FFF2-40B4-BE49-F238E27FC236}">
                  <a16:creationId xmlns:a16="http://schemas.microsoft.com/office/drawing/2014/main" id="{C95848C3-B155-F1AC-1D0B-B412E540B9BC}"/>
                </a:ext>
              </a:extLst>
            </p:cNvPr>
            <p:cNvSpPr txBox="1"/>
            <p:nvPr/>
          </p:nvSpPr>
          <p:spPr>
            <a:xfrm>
              <a:off x="3724551" y="8169245"/>
              <a:ext cx="11169553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3000" dirty="0">
                  <a:solidFill>
                    <a:srgbClr val="E4EFF7"/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  <a:cs typeface="NanumSquareRoundOTF Bold" pitchFamily="34" charset="0"/>
                </a:rPr>
                <a:t>전달하고자 하는 분석 결과의 </a:t>
              </a:r>
              <a:r>
                <a:rPr lang="ko-KR" altLang="en-US" sz="3000" dirty="0">
                  <a:solidFill>
                    <a:schemeClr val="bg1"/>
                  </a:solidFill>
                  <a:latin typeface="+mj-ea"/>
                  <a:ea typeface="+mj-ea"/>
                  <a:cs typeface="NanumSquareRoundOTF Bold" pitchFamily="34" charset="0"/>
                </a:rPr>
                <a:t>핵심 인사이트</a:t>
              </a:r>
              <a:r>
                <a:rPr lang="ko-KR" altLang="en-US" sz="3000" dirty="0">
                  <a:solidFill>
                    <a:srgbClr val="E4EFF7"/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  <a:cs typeface="NanumSquareRoundOTF Bold" pitchFamily="34" charset="0"/>
                </a:rPr>
                <a:t>를 한 눈에 보여주는 시각화</a:t>
              </a:r>
              <a:endParaRPr lang="en-US" sz="3000" dirty="0">
                <a:solidFill>
                  <a:srgbClr val="E4EFF7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68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A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0">
            <a:extLst>
              <a:ext uri="{FF2B5EF4-FFF2-40B4-BE49-F238E27FC236}">
                <a16:creationId xmlns:a16="http://schemas.microsoft.com/office/drawing/2014/main" id="{24564F7C-1397-81FF-720A-1E081E33E66A}"/>
              </a:ext>
            </a:extLst>
          </p:cNvPr>
          <p:cNvSpPr txBox="1"/>
          <p:nvPr/>
        </p:nvSpPr>
        <p:spPr>
          <a:xfrm>
            <a:off x="1379790" y="1906257"/>
            <a:ext cx="8754810" cy="19920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7600" kern="0" spc="-300" dirty="0" err="1">
                <a:latin typeface="+mj-ea"/>
                <a:ea typeface="+mj-ea"/>
              </a:rPr>
              <a:t>태블로</a:t>
            </a:r>
            <a:r>
              <a:rPr lang="ko-KR" altLang="en-US" sz="7600" kern="0" spc="-300" dirty="0">
                <a:latin typeface="+mj-ea"/>
                <a:ea typeface="+mj-ea"/>
              </a:rPr>
              <a:t> 소개</a:t>
            </a:r>
            <a:endParaRPr lang="en-US" altLang="ko-KR" sz="7600" kern="0" spc="-3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3500" kern="0" spc="-300" dirty="0" err="1">
                <a:latin typeface="+mj-ea"/>
                <a:ea typeface="+mj-ea"/>
              </a:rPr>
              <a:t>태블로의</a:t>
            </a:r>
            <a:r>
              <a:rPr lang="ko-KR" altLang="en-US" sz="3500" kern="0" spc="-300" dirty="0">
                <a:latin typeface="+mj-ea"/>
                <a:ea typeface="+mj-ea"/>
              </a:rPr>
              <a:t> 특징</a:t>
            </a:r>
            <a:endParaRPr lang="en-US" sz="3500" kern="0" spc="-300" dirty="0">
              <a:latin typeface="+mj-ea"/>
              <a:ea typeface="+mj-ea"/>
            </a:endParaRPr>
          </a:p>
        </p:txBody>
      </p:sp>
      <p:pic>
        <p:nvPicPr>
          <p:cNvPr id="18" name="Object 39">
            <a:extLst>
              <a:ext uri="{FF2B5EF4-FFF2-40B4-BE49-F238E27FC236}">
                <a16:creationId xmlns:a16="http://schemas.microsoft.com/office/drawing/2014/main" id="{6D1047AD-899F-05A7-A961-286A2A979BC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5290" y="5566719"/>
            <a:ext cx="4053580" cy="2853381"/>
          </a:xfrm>
          <a:prstGeom prst="rect">
            <a:avLst/>
          </a:prstGeom>
        </p:spPr>
      </p:pic>
      <p:pic>
        <p:nvPicPr>
          <p:cNvPr id="19" name="Object 39">
            <a:extLst>
              <a:ext uri="{FF2B5EF4-FFF2-40B4-BE49-F238E27FC236}">
                <a16:creationId xmlns:a16="http://schemas.microsoft.com/office/drawing/2014/main" id="{1B233EC8-9655-D51C-2001-AB94B64B3BD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3890" y="5566719"/>
            <a:ext cx="4053580" cy="2853381"/>
          </a:xfrm>
          <a:prstGeom prst="rect">
            <a:avLst/>
          </a:prstGeom>
        </p:spPr>
      </p:pic>
      <p:pic>
        <p:nvPicPr>
          <p:cNvPr id="20" name="Object 39">
            <a:extLst>
              <a:ext uri="{FF2B5EF4-FFF2-40B4-BE49-F238E27FC236}">
                <a16:creationId xmlns:a16="http://schemas.microsoft.com/office/drawing/2014/main" id="{B6662FA8-3239-4995-51C2-5F94FFFF982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80160" y="5566719"/>
            <a:ext cx="4053580" cy="28533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D27EDB-80DB-31A8-E0A2-6E5F49C813AC}"/>
              </a:ext>
            </a:extLst>
          </p:cNvPr>
          <p:cNvSpPr txBox="1"/>
          <p:nvPr/>
        </p:nvSpPr>
        <p:spPr>
          <a:xfrm>
            <a:off x="2799480" y="5829300"/>
            <a:ext cx="3505200" cy="185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Drag &amp; Drop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전문성 필요 없음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배우기 쉬움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390B7F-DCFE-8F06-A8DB-C0E36663B05B}"/>
              </a:ext>
            </a:extLst>
          </p:cNvPr>
          <p:cNvSpPr txBox="1"/>
          <p:nvPr/>
        </p:nvSpPr>
        <p:spPr>
          <a:xfrm>
            <a:off x="7627480" y="5829300"/>
            <a:ext cx="3506400" cy="124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Excel, DB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소스 연결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간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블렌딩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용이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11A82F-081C-3EDE-9905-5A2F904DE8BD}"/>
              </a:ext>
            </a:extLst>
          </p:cNvPr>
          <p:cNvSpPr txBox="1"/>
          <p:nvPr/>
        </p:nvSpPr>
        <p:spPr>
          <a:xfrm>
            <a:off x="12453750" y="5829300"/>
            <a:ext cx="3506400" cy="216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간편한 분석 및 시각화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비해 다양한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 제공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통한 빠른 공유</a:t>
            </a: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83166192-2455-EBBD-E040-C4C062ADF33D}"/>
              </a:ext>
            </a:extLst>
          </p:cNvPr>
          <p:cNvSpPr txBox="1"/>
          <p:nvPr/>
        </p:nvSpPr>
        <p:spPr>
          <a:xfrm>
            <a:off x="8985192" y="876223"/>
            <a:ext cx="79195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SquareRoundOTF ExtraBold" pitchFamily="34" charset="0"/>
                <a:cs typeface="NanumSquareRoundOTF ExtraBold" pitchFamily="34" charset="0"/>
              </a:rPr>
              <a:t>데이터 시각화 소개 및 차트 실습 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FA7D07B-CDDE-4EC8-6C0D-6A172B630795}"/>
              </a:ext>
            </a:extLst>
          </p:cNvPr>
          <p:cNvGrpSpPr/>
          <p:nvPr/>
        </p:nvGrpSpPr>
        <p:grpSpPr>
          <a:xfrm>
            <a:off x="1975621" y="4458107"/>
            <a:ext cx="3405736" cy="1054479"/>
            <a:chOff x="1975621" y="4458107"/>
            <a:chExt cx="3405736" cy="1054479"/>
          </a:xfrm>
        </p:grpSpPr>
        <p:grpSp>
          <p:nvGrpSpPr>
            <p:cNvPr id="27" name="그룹 1006">
              <a:extLst>
                <a:ext uri="{FF2B5EF4-FFF2-40B4-BE49-F238E27FC236}">
                  <a16:creationId xmlns:a16="http://schemas.microsoft.com/office/drawing/2014/main" id="{6CCEE461-50FA-8770-4FC2-3D9AB6D4AEAB}"/>
                </a:ext>
              </a:extLst>
            </p:cNvPr>
            <p:cNvGrpSpPr/>
            <p:nvPr/>
          </p:nvGrpSpPr>
          <p:grpSpPr>
            <a:xfrm>
              <a:off x="1975621" y="4458107"/>
              <a:ext cx="3405736" cy="1054479"/>
              <a:chOff x="9604156" y="3047516"/>
              <a:chExt cx="2919488" cy="903928"/>
            </a:xfrm>
          </p:grpSpPr>
          <p:pic>
            <p:nvPicPr>
              <p:cNvPr id="28" name="Object 24">
                <a:extLst>
                  <a:ext uri="{FF2B5EF4-FFF2-40B4-BE49-F238E27FC236}">
                    <a16:creationId xmlns:a16="http://schemas.microsoft.com/office/drawing/2014/main" id="{DB3FB0CD-C68F-C4CD-CBAF-9207BE2E67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04156" y="3047516"/>
                <a:ext cx="2919488" cy="903928"/>
              </a:xfrm>
              <a:prstGeom prst="rect">
                <a:avLst/>
              </a:prstGeom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87C6E35-C1E9-BD28-8061-8935150B9F58}"/>
                </a:ext>
              </a:extLst>
            </p:cNvPr>
            <p:cNvSpPr txBox="1"/>
            <p:nvPr/>
          </p:nvSpPr>
          <p:spPr>
            <a:xfrm>
              <a:off x="3061974" y="4583322"/>
              <a:ext cx="12330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+mj-ea"/>
                  <a:ea typeface="+mj-ea"/>
                </a:rPr>
                <a:t>사용성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F819777-84FA-8D70-2465-843513E52ABD}"/>
              </a:ext>
            </a:extLst>
          </p:cNvPr>
          <p:cNvGrpSpPr/>
          <p:nvPr/>
        </p:nvGrpSpPr>
        <p:grpSpPr>
          <a:xfrm>
            <a:off x="6823941" y="4458107"/>
            <a:ext cx="3405736" cy="1054479"/>
            <a:chOff x="1975621" y="4458107"/>
            <a:chExt cx="3405736" cy="1054479"/>
          </a:xfrm>
        </p:grpSpPr>
        <p:grpSp>
          <p:nvGrpSpPr>
            <p:cNvPr id="32" name="그룹 1006">
              <a:extLst>
                <a:ext uri="{FF2B5EF4-FFF2-40B4-BE49-F238E27FC236}">
                  <a16:creationId xmlns:a16="http://schemas.microsoft.com/office/drawing/2014/main" id="{F6AFC748-6E41-02D1-5EC9-C792D88242D5}"/>
                </a:ext>
              </a:extLst>
            </p:cNvPr>
            <p:cNvGrpSpPr/>
            <p:nvPr/>
          </p:nvGrpSpPr>
          <p:grpSpPr>
            <a:xfrm>
              <a:off x="1975621" y="4458107"/>
              <a:ext cx="3405736" cy="1054479"/>
              <a:chOff x="9604156" y="3047516"/>
              <a:chExt cx="2919488" cy="903928"/>
            </a:xfrm>
          </p:grpSpPr>
          <p:pic>
            <p:nvPicPr>
              <p:cNvPr id="34" name="Object 24">
                <a:extLst>
                  <a:ext uri="{FF2B5EF4-FFF2-40B4-BE49-F238E27FC236}">
                    <a16:creationId xmlns:a16="http://schemas.microsoft.com/office/drawing/2014/main" id="{2861D6FB-8195-24FE-37F6-89E1C8B79E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04156" y="3047516"/>
                <a:ext cx="2919488" cy="903928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5DF079F-C05F-D0B1-E307-AC076F94B219}"/>
                </a:ext>
              </a:extLst>
            </p:cNvPr>
            <p:cNvSpPr txBox="1"/>
            <p:nvPr/>
          </p:nvSpPr>
          <p:spPr>
            <a:xfrm>
              <a:off x="3061974" y="4583322"/>
              <a:ext cx="12330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+mj-ea"/>
                  <a:ea typeface="+mj-ea"/>
                </a:rPr>
                <a:t>호환성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E8BB76-892D-3A08-9294-BD91903752B1}"/>
              </a:ext>
            </a:extLst>
          </p:cNvPr>
          <p:cNvGrpSpPr/>
          <p:nvPr/>
        </p:nvGrpSpPr>
        <p:grpSpPr>
          <a:xfrm>
            <a:off x="11672261" y="4439672"/>
            <a:ext cx="3405736" cy="1054479"/>
            <a:chOff x="1975621" y="4458107"/>
            <a:chExt cx="3405736" cy="1054479"/>
          </a:xfrm>
        </p:grpSpPr>
        <p:grpSp>
          <p:nvGrpSpPr>
            <p:cNvPr id="36" name="그룹 1006">
              <a:extLst>
                <a:ext uri="{FF2B5EF4-FFF2-40B4-BE49-F238E27FC236}">
                  <a16:creationId xmlns:a16="http://schemas.microsoft.com/office/drawing/2014/main" id="{5BA2B0BC-DF04-7548-3442-D015788DF567}"/>
                </a:ext>
              </a:extLst>
            </p:cNvPr>
            <p:cNvGrpSpPr/>
            <p:nvPr/>
          </p:nvGrpSpPr>
          <p:grpSpPr>
            <a:xfrm>
              <a:off x="1975621" y="4458107"/>
              <a:ext cx="3405736" cy="1054479"/>
              <a:chOff x="9604156" y="3047516"/>
              <a:chExt cx="2919488" cy="903928"/>
            </a:xfrm>
          </p:grpSpPr>
          <p:pic>
            <p:nvPicPr>
              <p:cNvPr id="38" name="Object 24">
                <a:extLst>
                  <a:ext uri="{FF2B5EF4-FFF2-40B4-BE49-F238E27FC236}">
                    <a16:creationId xmlns:a16="http://schemas.microsoft.com/office/drawing/2014/main" id="{AAD01E40-73C6-F7A1-F64C-C9E052685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04156" y="3047516"/>
                <a:ext cx="2919488" cy="903928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E44EE5-51A4-6764-4F26-49CC0AF936E3}"/>
                </a:ext>
              </a:extLst>
            </p:cNvPr>
            <p:cNvSpPr txBox="1"/>
            <p:nvPr/>
          </p:nvSpPr>
          <p:spPr>
            <a:xfrm>
              <a:off x="3061974" y="4583322"/>
              <a:ext cx="12330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+mj-ea"/>
                  <a:ea typeface="+mj-ea"/>
                </a:rPr>
                <a:t>기능성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89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A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67">
            <a:extLst>
              <a:ext uri="{FF2B5EF4-FFF2-40B4-BE49-F238E27FC236}">
                <a16:creationId xmlns:a16="http://schemas.microsoft.com/office/drawing/2014/main" id="{6CE4CB5B-8DF6-36AD-5E3B-A3DBE13F40C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02827" y="4585698"/>
            <a:ext cx="5118573" cy="3199108"/>
          </a:xfrm>
          <a:prstGeom prst="rect">
            <a:avLst/>
          </a:prstGeom>
        </p:spPr>
      </p:pic>
      <p:pic>
        <p:nvPicPr>
          <p:cNvPr id="9" name="Object 64">
            <a:extLst>
              <a:ext uri="{FF2B5EF4-FFF2-40B4-BE49-F238E27FC236}">
                <a16:creationId xmlns:a16="http://schemas.microsoft.com/office/drawing/2014/main" id="{D1D9E4B2-6F9B-BF0A-284B-E899862A2B2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2218" y="4560004"/>
            <a:ext cx="5887341" cy="3250496"/>
          </a:xfrm>
          <a:prstGeom prst="rect">
            <a:avLst/>
          </a:prstGeom>
        </p:spPr>
      </p:pic>
      <p:sp>
        <p:nvSpPr>
          <p:cNvPr id="14" name="Object 10">
            <a:extLst>
              <a:ext uri="{FF2B5EF4-FFF2-40B4-BE49-F238E27FC236}">
                <a16:creationId xmlns:a16="http://schemas.microsoft.com/office/drawing/2014/main" id="{25C37F9C-6134-AC81-41F9-B881A251983C}"/>
              </a:ext>
            </a:extLst>
          </p:cNvPr>
          <p:cNvSpPr txBox="1"/>
          <p:nvPr/>
        </p:nvSpPr>
        <p:spPr>
          <a:xfrm>
            <a:off x="1379790" y="1906257"/>
            <a:ext cx="8754810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7600" kern="0" spc="-300" dirty="0">
                <a:solidFill>
                  <a:srgbClr val="002B83"/>
                </a:solidFill>
                <a:latin typeface="+mj-ea"/>
                <a:ea typeface="+mj-ea"/>
              </a:rPr>
              <a:t>인터페이스</a:t>
            </a:r>
            <a:endParaRPr lang="en-US" sz="3500" kern="0" spc="-300" dirty="0">
              <a:solidFill>
                <a:srgbClr val="002B83"/>
              </a:solidFill>
              <a:latin typeface="+mj-ea"/>
              <a:ea typeface="+mj-ea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7898FEA-E71D-F58C-7D6C-F294E0A8A08B}"/>
              </a:ext>
            </a:extLst>
          </p:cNvPr>
          <p:cNvSpPr txBox="1"/>
          <p:nvPr/>
        </p:nvSpPr>
        <p:spPr>
          <a:xfrm>
            <a:off x="1379790" y="1332444"/>
            <a:ext cx="7919567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 err="1">
                <a:latin typeface="+mj-lt"/>
              </a:rPr>
              <a:t>태블로</a:t>
            </a:r>
            <a:r>
              <a:rPr lang="ko-KR" altLang="en-US" sz="2500" dirty="0">
                <a:latin typeface="+mj-lt"/>
              </a:rPr>
              <a:t> 소개</a:t>
            </a:r>
            <a:endParaRPr lang="en-US" sz="2500" dirty="0">
              <a:latin typeface="+mj-lt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100FBB97-828C-1A4C-D6BE-C435D8DB22A6}"/>
              </a:ext>
            </a:extLst>
          </p:cNvPr>
          <p:cNvSpPr txBox="1"/>
          <p:nvPr/>
        </p:nvSpPr>
        <p:spPr>
          <a:xfrm>
            <a:off x="8985192" y="876223"/>
            <a:ext cx="79195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SquareRoundOTF ExtraBold" pitchFamily="34" charset="0"/>
                <a:cs typeface="NanumSquareRoundOTF ExtraBold" pitchFamily="34" charset="0"/>
              </a:rPr>
              <a:t>데이터 시각화 소개 및 차트 실습 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E647BA3-4EBA-639D-7797-EC2C4D753B2D}"/>
              </a:ext>
            </a:extLst>
          </p:cNvPr>
          <p:cNvGrpSpPr/>
          <p:nvPr/>
        </p:nvGrpSpPr>
        <p:grpSpPr>
          <a:xfrm>
            <a:off x="2019301" y="8420100"/>
            <a:ext cx="14249399" cy="553998"/>
            <a:chOff x="3670701" y="3345927"/>
            <a:chExt cx="14249399" cy="553998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D0CF91-7181-19DC-0E76-8663597E29FE}"/>
                </a:ext>
              </a:extLst>
            </p:cNvPr>
            <p:cNvGrpSpPr/>
            <p:nvPr/>
          </p:nvGrpSpPr>
          <p:grpSpPr>
            <a:xfrm>
              <a:off x="3670701" y="3470545"/>
              <a:ext cx="304762" cy="304762"/>
              <a:chOff x="7600000" y="2136137"/>
              <a:chExt cx="304762" cy="304762"/>
            </a:xfrm>
          </p:grpSpPr>
          <p:grpSp>
            <p:nvGrpSpPr>
              <p:cNvPr id="27" name="그룹 1004">
                <a:extLst>
                  <a:ext uri="{FF2B5EF4-FFF2-40B4-BE49-F238E27FC236}">
                    <a16:creationId xmlns:a16="http://schemas.microsoft.com/office/drawing/2014/main" id="{F1171C95-368C-244C-EE7C-3AEE47E8408B}"/>
                  </a:ext>
                </a:extLst>
              </p:cNvPr>
              <p:cNvGrpSpPr/>
              <p:nvPr/>
            </p:nvGrpSpPr>
            <p:grpSpPr>
              <a:xfrm>
                <a:off x="7600000" y="2136137"/>
                <a:ext cx="304762" cy="304762"/>
                <a:chOff x="7600000" y="2136137"/>
                <a:chExt cx="304762" cy="304762"/>
              </a:xfrm>
            </p:grpSpPr>
            <p:pic>
              <p:nvPicPr>
                <p:cNvPr id="29" name="Object 15">
                  <a:extLst>
                    <a:ext uri="{FF2B5EF4-FFF2-40B4-BE49-F238E27FC236}">
                      <a16:creationId xmlns:a16="http://schemas.microsoft.com/office/drawing/2014/main" id="{9D6169DA-4648-9054-1209-8AF07A0F6D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600000" y="2136137"/>
                  <a:ext cx="304762" cy="304762"/>
                </a:xfrm>
                <a:prstGeom prst="rect">
                  <a:avLst/>
                </a:prstGeom>
              </p:spPr>
            </p:pic>
          </p:grpSp>
          <p:pic>
            <p:nvPicPr>
              <p:cNvPr id="28" name="Object 18">
                <a:extLst>
                  <a:ext uri="{FF2B5EF4-FFF2-40B4-BE49-F238E27FC236}">
                    <a16:creationId xmlns:a16="http://schemas.microsoft.com/office/drawing/2014/main" id="{1FFF96D6-0A3F-F101-FA4C-81F0E91E1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717126" y="2191386"/>
                <a:ext cx="108606" cy="175217"/>
              </a:xfrm>
              <a:prstGeom prst="rect">
                <a:avLst/>
              </a:prstGeom>
            </p:spPr>
          </p:pic>
        </p:grpSp>
        <p:sp>
          <p:nvSpPr>
            <p:cNvPr id="26" name="Object 21">
              <a:extLst>
                <a:ext uri="{FF2B5EF4-FFF2-40B4-BE49-F238E27FC236}">
                  <a16:creationId xmlns:a16="http://schemas.microsoft.com/office/drawing/2014/main" id="{D650BF33-06C8-B6DD-2951-3770B4D32597}"/>
                </a:ext>
              </a:extLst>
            </p:cNvPr>
            <p:cNvSpPr txBox="1"/>
            <p:nvPr/>
          </p:nvSpPr>
          <p:spPr>
            <a:xfrm>
              <a:off x="4114799" y="3345927"/>
              <a:ext cx="13805301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3000" dirty="0">
                  <a:solidFill>
                    <a:srgbClr val="000000"/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  <a:cs typeface="NanumSquareRoundOTF Bold" pitchFamily="34" charset="0"/>
                </a:rPr>
                <a:t>데이터 연결 공간에서 사용할 데이터 연결 </a:t>
              </a:r>
              <a:r>
                <a:rPr lang="en-US" altLang="ko-KR" sz="3000" dirty="0">
                  <a:solidFill>
                    <a:srgbClr val="000000"/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  <a:cs typeface="NanumSquareRoundOTF Bold" pitchFamily="34" charset="0"/>
                </a:rPr>
                <a:t>-&gt;</a:t>
              </a:r>
              <a:r>
                <a:rPr lang="ko-KR" altLang="en-US" sz="3000" dirty="0">
                  <a:solidFill>
                    <a:srgbClr val="000000"/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  <a:cs typeface="NanumSquareRoundOTF Bold" pitchFamily="34" charset="0"/>
                </a:rPr>
                <a:t>제작 공간에서 원하는 차트와 대시보드 제작</a:t>
              </a:r>
              <a:endParaRPr lang="en-US" sz="3000" dirty="0">
                <a:latin typeface="NanumSquareRoundOTF Bold" panose="020B0600000101010101" pitchFamily="34" charset="-127"/>
                <a:ea typeface="NanumSquareRoundOTF Bold" panose="020B0600000101010101" pitchFamily="34" charset="-127"/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1A33E0-35DF-B69B-FA04-B2D04F5A7EFF}"/>
              </a:ext>
            </a:extLst>
          </p:cNvPr>
          <p:cNvSpPr/>
          <p:nvPr/>
        </p:nvSpPr>
        <p:spPr>
          <a:xfrm>
            <a:off x="9676399" y="3530887"/>
            <a:ext cx="6171428" cy="717328"/>
          </a:xfrm>
          <a:prstGeom prst="roundRect">
            <a:avLst>
              <a:gd name="adj" fmla="val 50000"/>
            </a:avLst>
          </a:prstGeom>
          <a:solidFill>
            <a:srgbClr val="2E5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rgbClr val="FFFFFF"/>
                </a:solidFill>
                <a:latin typeface="+mj-ea"/>
                <a:ea typeface="+mj-ea"/>
                <a:cs typeface="NanumSquareRoundOTF ExtraBold" pitchFamily="34" charset="0"/>
              </a:rPr>
              <a:t>차트 및 대시보드 제작 공간</a:t>
            </a:r>
            <a:endParaRPr lang="en-US" altLang="ko-KR" sz="2500" dirty="0">
              <a:latin typeface="+mj-ea"/>
              <a:ea typeface="+mj-ea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FB30B86-9690-D650-4013-900408B8C530}"/>
              </a:ext>
            </a:extLst>
          </p:cNvPr>
          <p:cNvSpPr/>
          <p:nvPr/>
        </p:nvSpPr>
        <p:spPr>
          <a:xfrm>
            <a:off x="2440174" y="3530887"/>
            <a:ext cx="6171428" cy="717328"/>
          </a:xfrm>
          <a:prstGeom prst="roundRect">
            <a:avLst>
              <a:gd name="adj" fmla="val 50000"/>
            </a:avLst>
          </a:prstGeom>
          <a:solidFill>
            <a:srgbClr val="2E5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rgbClr val="FFFFFF"/>
                </a:solidFill>
                <a:latin typeface="+mj-ea"/>
                <a:ea typeface="+mj-ea"/>
                <a:cs typeface="NanumSquareRoundOTF ExtraBold" pitchFamily="34" charset="0"/>
              </a:rPr>
              <a:t>데이터 연결 공간</a:t>
            </a:r>
            <a:endParaRPr lang="en-US" altLang="ko-KR" sz="2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665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A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0">
            <a:extLst>
              <a:ext uri="{FF2B5EF4-FFF2-40B4-BE49-F238E27FC236}">
                <a16:creationId xmlns:a16="http://schemas.microsoft.com/office/drawing/2014/main" id="{25C37F9C-6134-AC81-41F9-B881A251983C}"/>
              </a:ext>
            </a:extLst>
          </p:cNvPr>
          <p:cNvSpPr txBox="1"/>
          <p:nvPr/>
        </p:nvSpPr>
        <p:spPr>
          <a:xfrm>
            <a:off x="1379790" y="1678713"/>
            <a:ext cx="8754810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7600" kern="0" spc="-300" dirty="0">
                <a:solidFill>
                  <a:srgbClr val="002B83"/>
                </a:solidFill>
                <a:latin typeface="+mj-ea"/>
                <a:ea typeface="+mj-ea"/>
              </a:rPr>
              <a:t>차원</a:t>
            </a:r>
            <a:r>
              <a:rPr lang="ko-KR" altLang="en-US" sz="7600" kern="0" spc="-3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7600" kern="0" spc="-300" dirty="0">
                <a:solidFill>
                  <a:srgbClr val="E4EFF7"/>
                </a:solidFill>
                <a:latin typeface="+mj-ea"/>
                <a:ea typeface="+mj-ea"/>
              </a:rPr>
              <a:t>vs</a:t>
            </a:r>
            <a:r>
              <a:rPr lang="en-US" altLang="ko-KR" sz="7600" kern="0" spc="-3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7600" kern="0" spc="-300" dirty="0">
                <a:solidFill>
                  <a:srgbClr val="002B83"/>
                </a:solidFill>
                <a:latin typeface="+mj-ea"/>
                <a:ea typeface="+mj-ea"/>
              </a:rPr>
              <a:t>측정값</a:t>
            </a:r>
            <a:endParaRPr lang="en-US" sz="3500" kern="0" spc="-300" dirty="0">
              <a:solidFill>
                <a:srgbClr val="002B83"/>
              </a:solidFill>
              <a:latin typeface="+mj-ea"/>
              <a:ea typeface="+mj-ea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7898FEA-E71D-F58C-7D6C-F294E0A8A08B}"/>
              </a:ext>
            </a:extLst>
          </p:cNvPr>
          <p:cNvSpPr txBox="1"/>
          <p:nvPr/>
        </p:nvSpPr>
        <p:spPr>
          <a:xfrm>
            <a:off x="1379790" y="1104900"/>
            <a:ext cx="7919567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 err="1">
                <a:latin typeface="NanumSquareRoundOTF Bold" pitchFamily="34" charset="0"/>
              </a:rPr>
              <a:t>태블로</a:t>
            </a:r>
            <a:r>
              <a:rPr lang="ko-KR" altLang="en-US" sz="2500" dirty="0">
                <a:latin typeface="NanumSquareRoundOTF Bold" pitchFamily="34" charset="0"/>
              </a:rPr>
              <a:t> 소개</a:t>
            </a:r>
            <a:endParaRPr lang="en-US" sz="2500" dirty="0">
              <a:latin typeface="NanumSquareRoundOTF Bold" pitchFamily="34" charset="0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100FBB97-828C-1A4C-D6BE-C435D8DB22A6}"/>
              </a:ext>
            </a:extLst>
          </p:cNvPr>
          <p:cNvSpPr txBox="1"/>
          <p:nvPr/>
        </p:nvSpPr>
        <p:spPr>
          <a:xfrm>
            <a:off x="8985192" y="876223"/>
            <a:ext cx="79195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SquareRoundOTF ExtraBold" pitchFamily="34" charset="0"/>
                <a:cs typeface="NanumSquareRoundOTF ExtraBold" pitchFamily="34" charset="0"/>
              </a:rPr>
              <a:t>데이터 시각화 소개 및 차트 실습 </a:t>
            </a:r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id="{D650BF33-06C8-B6DD-2951-3770B4D32597}"/>
              </a:ext>
            </a:extLst>
          </p:cNvPr>
          <p:cNvSpPr txBox="1"/>
          <p:nvPr/>
        </p:nvSpPr>
        <p:spPr>
          <a:xfrm>
            <a:off x="3708200" y="8192556"/>
            <a:ext cx="10871601" cy="12491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000" dirty="0">
                <a:solidFill>
                  <a:srgbClr val="AAEC90"/>
                </a:solidFill>
                <a:latin typeface="+mj-ea"/>
                <a:ea typeface="+mj-ea"/>
                <a:cs typeface="NanumSquareRoundOTF Bold" pitchFamily="34" charset="0"/>
              </a:rPr>
              <a:t>측정값</a:t>
            </a:r>
            <a:r>
              <a:rPr lang="ko-KR" altLang="en-US" sz="3000" dirty="0">
                <a:latin typeface="NanumSquareRoundOTF Bold" panose="020B0600000101010101" pitchFamily="34" charset="-127"/>
                <a:ea typeface="NanumSquareRoundOTF Bold" panose="020B0600000101010101" pitchFamily="34" charset="-127"/>
                <a:cs typeface="NanumSquareRoundOTF Bold" pitchFamily="34" charset="0"/>
              </a:rPr>
              <a:t>은 일반적으로 수치이며 집계를 통해 한 덩어리가 만들어지고</a:t>
            </a:r>
            <a:r>
              <a:rPr lang="en-US" altLang="ko-KR" sz="3000" dirty="0">
                <a:latin typeface="NanumSquareRoundOTF Bold" panose="020B0600000101010101" pitchFamily="34" charset="-127"/>
                <a:ea typeface="NanumSquareRoundOTF Bold" panose="020B0600000101010101" pitchFamily="34" charset="-127"/>
                <a:cs typeface="NanumSquareRoundOTF Bold" pitchFamily="34" charset="0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ko-KR" altLang="en-US" sz="3000" dirty="0">
                <a:solidFill>
                  <a:srgbClr val="C4D9FE"/>
                </a:solidFill>
                <a:latin typeface="+mj-ea"/>
                <a:ea typeface="+mj-ea"/>
              </a:rPr>
              <a:t>차원</a:t>
            </a:r>
            <a:r>
              <a:rPr lang="ko-KR" altLang="en-US" sz="3000" dirty="0">
                <a:latin typeface="NanumSquareRoundOTF Bold" panose="020B0600000101010101" pitchFamily="34" charset="-127"/>
                <a:ea typeface="NanumSquareRoundOTF Bold" panose="020B0600000101010101" pitchFamily="34" charset="-127"/>
                <a:cs typeface="NanumSquareRoundOTF Bold" pitchFamily="34" charset="0"/>
              </a:rPr>
              <a:t>은 그 한 덩어리를 세부적으로 나눠 보는 기준</a:t>
            </a:r>
            <a:endParaRPr lang="en-US" sz="3000" dirty="0"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FB30B86-9690-D650-4013-900408B8C530}"/>
              </a:ext>
            </a:extLst>
          </p:cNvPr>
          <p:cNvSpPr/>
          <p:nvPr/>
        </p:nvSpPr>
        <p:spPr>
          <a:xfrm>
            <a:off x="1962212" y="3303342"/>
            <a:ext cx="6778800" cy="1029117"/>
          </a:xfrm>
          <a:prstGeom prst="roundRect">
            <a:avLst>
              <a:gd name="adj" fmla="val 50000"/>
            </a:avLst>
          </a:prstGeom>
          <a:solidFill>
            <a:srgbClr val="558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bg1"/>
                </a:solidFill>
                <a:latin typeface="+mj-ea"/>
                <a:ea typeface="+mj-ea"/>
                <a:cs typeface="NanumSquareRoundOTF ExtraBold" pitchFamily="34" charset="0"/>
              </a:rPr>
              <a:t>차원</a:t>
            </a:r>
            <a:endParaRPr lang="en-US" altLang="ko-KR" sz="35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D614969-5B51-B0A2-925C-3D15BAC24D03}"/>
              </a:ext>
            </a:extLst>
          </p:cNvPr>
          <p:cNvSpPr/>
          <p:nvPr/>
        </p:nvSpPr>
        <p:spPr>
          <a:xfrm>
            <a:off x="1962151" y="4461543"/>
            <a:ext cx="6778922" cy="3555297"/>
          </a:xfrm>
          <a:prstGeom prst="roundRect">
            <a:avLst>
              <a:gd name="adj" fmla="val 7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CAEEF-7145-EA58-B052-47747DCF5305}"/>
              </a:ext>
            </a:extLst>
          </p:cNvPr>
          <p:cNvSpPr txBox="1"/>
          <p:nvPr/>
        </p:nvSpPr>
        <p:spPr>
          <a:xfrm>
            <a:off x="2286000" y="5067300"/>
            <a:ext cx="4953000" cy="2152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우리가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측정값을 보는 </a:t>
            </a:r>
            <a:r>
              <a:rPr lang="ko-KR" altLang="en-US" sz="2500" dirty="0">
                <a:solidFill>
                  <a:srgbClr val="5583D5"/>
                </a:solidFill>
                <a:latin typeface="+mj-ea"/>
                <a:ea typeface="+mj-ea"/>
              </a:rPr>
              <a:t>관점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 숫자들로 만들어진 차트를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>
                <a:solidFill>
                  <a:srgbClr val="5583D5"/>
                </a:solidFill>
                <a:latin typeface="+mj-ea"/>
                <a:ea typeface="+mj-ea"/>
              </a:rPr>
              <a:t>    어떻게 나눠서 볼 것인지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결정함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1A33E0-35DF-B69B-FA04-B2D04F5A7EFF}"/>
              </a:ext>
            </a:extLst>
          </p:cNvPr>
          <p:cNvSpPr/>
          <p:nvPr/>
        </p:nvSpPr>
        <p:spPr>
          <a:xfrm>
            <a:off x="9547050" y="3303342"/>
            <a:ext cx="6778800" cy="1029117"/>
          </a:xfrm>
          <a:prstGeom prst="roundRect">
            <a:avLst>
              <a:gd name="adj" fmla="val 50000"/>
            </a:avLst>
          </a:prstGeom>
          <a:solidFill>
            <a:srgbClr val="82C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bg1"/>
                </a:solidFill>
                <a:latin typeface="+mj-ea"/>
                <a:ea typeface="+mj-ea"/>
                <a:cs typeface="NanumSquareRoundOTF ExtraBold" pitchFamily="34" charset="0"/>
              </a:rPr>
              <a:t>측정값</a:t>
            </a:r>
            <a:endParaRPr lang="en-US" altLang="ko-KR" sz="35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142F4FB-C971-7BF6-D56F-78D1CBD434B8}"/>
              </a:ext>
            </a:extLst>
          </p:cNvPr>
          <p:cNvSpPr/>
          <p:nvPr/>
        </p:nvSpPr>
        <p:spPr>
          <a:xfrm>
            <a:off x="9547050" y="4461543"/>
            <a:ext cx="6778800" cy="3555297"/>
          </a:xfrm>
          <a:prstGeom prst="roundRect">
            <a:avLst>
              <a:gd name="adj" fmla="val 7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AAF63-52AF-2BAD-D1DB-D896DD59901C}"/>
              </a:ext>
            </a:extLst>
          </p:cNvPr>
          <p:cNvSpPr txBox="1"/>
          <p:nvPr/>
        </p:nvSpPr>
        <p:spPr>
          <a:xfrm>
            <a:off x="9906000" y="4915956"/>
            <a:ext cx="4953000" cy="2537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일반적으로 </a:t>
            </a:r>
            <a:r>
              <a:rPr lang="ko-KR" altLang="en-US" sz="2500" dirty="0">
                <a:solidFill>
                  <a:srgbClr val="82C468"/>
                </a:solidFill>
                <a:latin typeface="+mj-ea"/>
                <a:ea typeface="+mj-ea"/>
              </a:rPr>
              <a:t>숫자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형식이고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액션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2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Drag&amp;Drop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통해       설정된 집계에 따라                </a:t>
            </a:r>
            <a:r>
              <a:rPr lang="ko-KR" altLang="en-US" sz="2500" dirty="0">
                <a:solidFill>
                  <a:srgbClr val="82C468"/>
                </a:solidFill>
                <a:latin typeface="+mj-ea"/>
                <a:ea typeface="+mj-ea"/>
              </a:rPr>
              <a:t>차트를 만들기 위한 필드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94245A3-7506-3CF4-8447-500215911B2B}"/>
              </a:ext>
            </a:extLst>
          </p:cNvPr>
          <p:cNvGrpSpPr/>
          <p:nvPr/>
        </p:nvGrpSpPr>
        <p:grpSpPr>
          <a:xfrm>
            <a:off x="6978653" y="4696334"/>
            <a:ext cx="1499761" cy="3085714"/>
            <a:chOff x="7009732" y="4798017"/>
            <a:chExt cx="1499761" cy="3085714"/>
          </a:xfrm>
        </p:grpSpPr>
        <p:pic>
          <p:nvPicPr>
            <p:cNvPr id="18" name="Object 69">
              <a:extLst>
                <a:ext uri="{FF2B5EF4-FFF2-40B4-BE49-F238E27FC236}">
                  <a16:creationId xmlns:a16="http://schemas.microsoft.com/office/drawing/2014/main" id="{09511CB6-06E8-AA82-C6AE-76CC2B7B5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732" y="4798017"/>
              <a:ext cx="1499761" cy="3085714"/>
            </a:xfrm>
            <a:prstGeom prst="rect">
              <a:avLst/>
            </a:prstGeom>
          </p:spPr>
        </p:pic>
      </p:grpSp>
      <p:pic>
        <p:nvPicPr>
          <p:cNvPr id="20" name="Object 66">
            <a:extLst>
              <a:ext uri="{FF2B5EF4-FFF2-40B4-BE49-F238E27FC236}">
                <a16:creationId xmlns:a16="http://schemas.microsoft.com/office/drawing/2014/main" id="{6AA9C295-CB29-65B0-536C-D268432559E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00552" y="5043841"/>
            <a:ext cx="2368148" cy="239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0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A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0">
            <a:extLst>
              <a:ext uri="{FF2B5EF4-FFF2-40B4-BE49-F238E27FC236}">
                <a16:creationId xmlns:a16="http://schemas.microsoft.com/office/drawing/2014/main" id="{25C37F9C-6134-AC81-41F9-B881A251983C}"/>
              </a:ext>
            </a:extLst>
          </p:cNvPr>
          <p:cNvSpPr txBox="1"/>
          <p:nvPr/>
        </p:nvSpPr>
        <p:spPr>
          <a:xfrm>
            <a:off x="1379790" y="1678713"/>
            <a:ext cx="8754810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7600" kern="0" spc="-300" dirty="0">
                <a:solidFill>
                  <a:srgbClr val="002B83"/>
                </a:solidFill>
                <a:latin typeface="+mj-ea"/>
                <a:ea typeface="+mj-ea"/>
              </a:rPr>
              <a:t>연속형</a:t>
            </a:r>
            <a:r>
              <a:rPr lang="ko-KR" altLang="en-US" sz="7600" kern="0" spc="-300" dirty="0">
                <a:latin typeface="+mj-ea"/>
                <a:ea typeface="+mj-ea"/>
              </a:rPr>
              <a:t> </a:t>
            </a:r>
            <a:r>
              <a:rPr lang="en-US" altLang="ko-KR" sz="7600" kern="0" spc="-300" dirty="0">
                <a:solidFill>
                  <a:srgbClr val="E4EFF7"/>
                </a:solidFill>
                <a:latin typeface="+mj-ea"/>
                <a:ea typeface="+mj-ea"/>
              </a:rPr>
              <a:t>vs</a:t>
            </a:r>
            <a:r>
              <a:rPr lang="en-US" altLang="ko-KR" sz="7600" kern="0" spc="-3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7600" kern="0" spc="-300" dirty="0">
                <a:solidFill>
                  <a:srgbClr val="002B83"/>
                </a:solidFill>
                <a:latin typeface="+mj-ea"/>
                <a:ea typeface="+mj-ea"/>
              </a:rPr>
              <a:t>불연속형</a:t>
            </a:r>
            <a:endParaRPr lang="en-US" sz="3500" kern="0" spc="-300" dirty="0">
              <a:solidFill>
                <a:srgbClr val="002B83"/>
              </a:solidFill>
              <a:latin typeface="+mj-ea"/>
              <a:ea typeface="+mj-ea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7898FEA-E71D-F58C-7D6C-F294E0A8A08B}"/>
              </a:ext>
            </a:extLst>
          </p:cNvPr>
          <p:cNvSpPr txBox="1"/>
          <p:nvPr/>
        </p:nvSpPr>
        <p:spPr>
          <a:xfrm>
            <a:off x="1379790" y="1104900"/>
            <a:ext cx="7919567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 err="1">
                <a:latin typeface="NanumSquareRoundOTF Bold" pitchFamily="34" charset="0"/>
              </a:rPr>
              <a:t>태블로</a:t>
            </a:r>
            <a:r>
              <a:rPr lang="ko-KR" altLang="en-US" sz="2500" dirty="0">
                <a:latin typeface="NanumSquareRoundOTF Bold" pitchFamily="34" charset="0"/>
              </a:rPr>
              <a:t> 소개</a:t>
            </a:r>
            <a:endParaRPr lang="en-US" sz="2500" dirty="0">
              <a:latin typeface="NanumSquareRoundOTF Bold" pitchFamily="34" charset="0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100FBB97-828C-1A4C-D6BE-C435D8DB22A6}"/>
              </a:ext>
            </a:extLst>
          </p:cNvPr>
          <p:cNvSpPr txBox="1"/>
          <p:nvPr/>
        </p:nvSpPr>
        <p:spPr>
          <a:xfrm>
            <a:off x="8985192" y="876223"/>
            <a:ext cx="79195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SquareRoundOTF ExtraBold" pitchFamily="34" charset="0"/>
                <a:cs typeface="NanumSquareRoundOTF ExtraBold" pitchFamily="34" charset="0"/>
              </a:rPr>
              <a:t>데이터 시각화 소개 및 차트 실습 </a:t>
            </a:r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id="{D650BF33-06C8-B6DD-2951-3770B4D32597}"/>
              </a:ext>
            </a:extLst>
          </p:cNvPr>
          <p:cNvSpPr txBox="1"/>
          <p:nvPr/>
        </p:nvSpPr>
        <p:spPr>
          <a:xfrm>
            <a:off x="3708200" y="8192556"/>
            <a:ext cx="10871601" cy="12491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000" dirty="0" err="1"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태블로에서는</a:t>
            </a:r>
            <a:r>
              <a:rPr lang="ko-KR" altLang="en-US" sz="3000" dirty="0"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 데이터 원본의 칼럼에서 만들어진 필드를 </a:t>
            </a:r>
            <a:endParaRPr lang="en-US" altLang="ko-KR" sz="3000" dirty="0"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3000" dirty="0" err="1">
                <a:solidFill>
                  <a:srgbClr val="AAEC90"/>
                </a:solidFill>
                <a:latin typeface="+mj-ea"/>
                <a:ea typeface="+mj-ea"/>
              </a:rPr>
              <a:t>연속형</a:t>
            </a:r>
            <a:r>
              <a:rPr lang="ko-KR" altLang="en-US" sz="3000" dirty="0" err="1"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인지</a:t>
            </a:r>
            <a:r>
              <a:rPr lang="ko-KR" altLang="en-US" sz="3000" dirty="0"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 </a:t>
            </a:r>
            <a:r>
              <a:rPr lang="ko-KR" altLang="en-US" sz="3000" dirty="0" err="1">
                <a:solidFill>
                  <a:srgbClr val="C4D9FE"/>
                </a:solidFill>
                <a:latin typeface="+mj-ea"/>
                <a:ea typeface="+mj-ea"/>
              </a:rPr>
              <a:t>불연속형</a:t>
            </a:r>
            <a:r>
              <a:rPr lang="ko-KR" altLang="en-US" sz="3000" dirty="0" err="1"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인지에</a:t>
            </a:r>
            <a:r>
              <a:rPr lang="ko-KR" altLang="en-US" sz="3000" dirty="0"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 따라 뷰에서 다르게 표시함</a:t>
            </a:r>
            <a:endParaRPr lang="en-US" sz="3000" dirty="0"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FB30B86-9690-D650-4013-900408B8C530}"/>
              </a:ext>
            </a:extLst>
          </p:cNvPr>
          <p:cNvSpPr/>
          <p:nvPr/>
        </p:nvSpPr>
        <p:spPr>
          <a:xfrm>
            <a:off x="1962212" y="3303342"/>
            <a:ext cx="6778800" cy="1029117"/>
          </a:xfrm>
          <a:prstGeom prst="roundRect">
            <a:avLst>
              <a:gd name="adj" fmla="val 50000"/>
            </a:avLst>
          </a:prstGeom>
          <a:solidFill>
            <a:srgbClr val="82C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bg1"/>
                </a:solidFill>
                <a:latin typeface="+mj-ea"/>
                <a:ea typeface="+mj-ea"/>
                <a:cs typeface="NanumSquareRoundOTF ExtraBold" pitchFamily="34" charset="0"/>
              </a:rPr>
              <a:t>연속형</a:t>
            </a:r>
            <a:endParaRPr lang="en-US" altLang="ko-KR" sz="35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D614969-5B51-B0A2-925C-3D15BAC24D03}"/>
              </a:ext>
            </a:extLst>
          </p:cNvPr>
          <p:cNvSpPr/>
          <p:nvPr/>
        </p:nvSpPr>
        <p:spPr>
          <a:xfrm>
            <a:off x="1962151" y="4461543"/>
            <a:ext cx="6778922" cy="3555297"/>
          </a:xfrm>
          <a:prstGeom prst="roundRect">
            <a:avLst>
              <a:gd name="adj" fmla="val 7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CAEEF-7145-EA58-B052-47747DCF5305}"/>
              </a:ext>
            </a:extLst>
          </p:cNvPr>
          <p:cNvSpPr txBox="1"/>
          <p:nvPr/>
        </p:nvSpPr>
        <p:spPr>
          <a:xfrm>
            <a:off x="2286000" y="4610100"/>
            <a:ext cx="6153150" cy="306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rgbClr val="82C468"/>
                </a:solidFill>
                <a:latin typeface="+mj-ea"/>
                <a:ea typeface="+mj-ea"/>
              </a:rPr>
              <a:t>초록색</a:t>
            </a:r>
            <a:r>
              <a:rPr lang="en-US" altLang="ko-KR" sz="2500" dirty="0">
                <a:solidFill>
                  <a:srgbClr val="82C468"/>
                </a:solidFill>
                <a:latin typeface="+mj-ea"/>
                <a:ea typeface="+mj-ea"/>
              </a:rPr>
              <a:t>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필드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단절이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없고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500" dirty="0">
                <a:solidFill>
                  <a:srgbClr val="82C468"/>
                </a:solidFill>
                <a:latin typeface="+mj-ea"/>
                <a:ea typeface="+mj-ea"/>
              </a:rPr>
              <a:t>끊어지지 않는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무한대 범위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뷰에 추가하면 </a:t>
            </a:r>
            <a:r>
              <a:rPr lang="ko-KR" altLang="en-US" sz="2500" dirty="0">
                <a:solidFill>
                  <a:srgbClr val="82C468"/>
                </a:solidFill>
                <a:latin typeface="+mj-ea"/>
                <a:ea typeface="+mj-ea"/>
              </a:rPr>
              <a:t>축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생성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마크 색상에 추가하면 </a:t>
            </a:r>
            <a:r>
              <a:rPr lang="ko-KR" altLang="en-US" sz="2500" dirty="0" err="1">
                <a:solidFill>
                  <a:srgbClr val="82C468"/>
                </a:solidFill>
                <a:latin typeface="+mj-ea"/>
                <a:ea typeface="+mj-ea"/>
              </a:rPr>
              <a:t>그라데이션</a:t>
            </a:r>
            <a:endParaRPr lang="ko-KR" altLang="en-US" sz="2500" dirty="0">
              <a:solidFill>
                <a:srgbClr val="82C468"/>
              </a:solidFill>
              <a:latin typeface="+mj-ea"/>
              <a:ea typeface="+mj-ea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1A33E0-35DF-B69B-FA04-B2D04F5A7EFF}"/>
              </a:ext>
            </a:extLst>
          </p:cNvPr>
          <p:cNvSpPr/>
          <p:nvPr/>
        </p:nvSpPr>
        <p:spPr>
          <a:xfrm>
            <a:off x="9547050" y="3303342"/>
            <a:ext cx="6778800" cy="1029117"/>
          </a:xfrm>
          <a:prstGeom prst="roundRect">
            <a:avLst>
              <a:gd name="adj" fmla="val 50000"/>
            </a:avLst>
          </a:prstGeom>
          <a:solidFill>
            <a:srgbClr val="558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bg1"/>
                </a:solidFill>
                <a:latin typeface="+mj-ea"/>
                <a:ea typeface="+mj-ea"/>
                <a:cs typeface="NanumSquareRoundOTF ExtraBold" pitchFamily="34" charset="0"/>
              </a:rPr>
              <a:t>불연속형</a:t>
            </a:r>
            <a:endParaRPr lang="en-US" altLang="ko-KR" sz="35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142F4FB-C971-7BF6-D56F-78D1CBD434B8}"/>
              </a:ext>
            </a:extLst>
          </p:cNvPr>
          <p:cNvSpPr/>
          <p:nvPr/>
        </p:nvSpPr>
        <p:spPr>
          <a:xfrm>
            <a:off x="9547050" y="4461543"/>
            <a:ext cx="6778800" cy="3555297"/>
          </a:xfrm>
          <a:prstGeom prst="roundRect">
            <a:avLst>
              <a:gd name="adj" fmla="val 7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AAF63-52AF-2BAD-D1DB-D896DD59901C}"/>
              </a:ext>
            </a:extLst>
          </p:cNvPr>
          <p:cNvSpPr txBox="1"/>
          <p:nvPr/>
        </p:nvSpPr>
        <p:spPr>
          <a:xfrm>
            <a:off x="9906000" y="4610100"/>
            <a:ext cx="6096000" cy="306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rgbClr val="5583D5"/>
                </a:solidFill>
                <a:latin typeface="+mj-ea"/>
                <a:ea typeface="+mj-ea"/>
              </a:rPr>
              <a:t>파란색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필드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rgbClr val="5583D5"/>
                </a:solidFill>
                <a:latin typeface="+mj-ea"/>
                <a:ea typeface="+mj-ea"/>
              </a:rPr>
              <a:t>개별적으로 구분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되는 유한한 범위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뷰에 추가하면 </a:t>
            </a:r>
            <a:r>
              <a:rPr lang="ko-KR" altLang="en-US" sz="2500" dirty="0">
                <a:solidFill>
                  <a:srgbClr val="5583D5"/>
                </a:solidFill>
                <a:latin typeface="+mj-ea"/>
                <a:ea typeface="+mj-ea"/>
              </a:rPr>
              <a:t>머리글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생성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마크 색상에 추가하면 </a:t>
            </a:r>
            <a:r>
              <a:rPr lang="ko-KR" altLang="en-US" sz="2500" dirty="0">
                <a:solidFill>
                  <a:srgbClr val="5583D5"/>
                </a:solidFill>
                <a:latin typeface="+mj-ea"/>
                <a:ea typeface="+mj-ea"/>
              </a:rPr>
              <a:t>완전히 다른 컬러</a:t>
            </a:r>
          </a:p>
        </p:txBody>
      </p:sp>
      <p:pic>
        <p:nvPicPr>
          <p:cNvPr id="10" name="Object 69">
            <a:extLst>
              <a:ext uri="{FF2B5EF4-FFF2-40B4-BE49-F238E27FC236}">
                <a16:creationId xmlns:a16="http://schemas.microsoft.com/office/drawing/2014/main" id="{ECD661E2-B50C-A990-7147-C6B8F5B9465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15800" y="4834407"/>
            <a:ext cx="3081592" cy="612368"/>
          </a:xfrm>
          <a:prstGeom prst="rect">
            <a:avLst/>
          </a:prstGeom>
        </p:spPr>
      </p:pic>
      <p:pic>
        <p:nvPicPr>
          <p:cNvPr id="12" name="Object 66">
            <a:extLst>
              <a:ext uri="{FF2B5EF4-FFF2-40B4-BE49-F238E27FC236}">
                <a16:creationId xmlns:a16="http://schemas.microsoft.com/office/drawing/2014/main" id="{0209137D-9761-17A0-579E-A69264FFDC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89302" y="4838700"/>
            <a:ext cx="3141721" cy="60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1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4">
      <a:majorFont>
        <a:latin typeface="NanumSquareRoundOTF Regular"/>
        <a:ea typeface="NanumSquareRoundOTF ExtraBold"/>
        <a:cs typeface=""/>
      </a:majorFont>
      <a:minorFont>
        <a:latin typeface="NanumSquareRoundOTF Regular"/>
        <a:ea typeface="NanumSquareRoundOTF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883</Words>
  <Application>Microsoft Office PowerPoint</Application>
  <PresentationFormat>사용자 지정</PresentationFormat>
  <Paragraphs>199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Pretendard SemiBold</vt:lpstr>
      <vt:lpstr>NanumSquareRoundOTF Regular</vt:lpstr>
      <vt:lpstr>Arial</vt:lpstr>
      <vt:lpstr>NanumSquareRoundOTF ExtraBold</vt:lpstr>
      <vt:lpstr>NanumSquareRoundOTF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이석민(2015611534)</cp:lastModifiedBy>
  <cp:revision>101</cp:revision>
  <dcterms:created xsi:type="dcterms:W3CDTF">2022-11-24T16:19:37Z</dcterms:created>
  <dcterms:modified xsi:type="dcterms:W3CDTF">2023-01-16T09:05:12Z</dcterms:modified>
</cp:coreProperties>
</file>