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0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4AADD2-8FA0-B2DD-F0AC-2659FDEE8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3EC221-50D2-E110-3209-553801011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pic>
        <p:nvPicPr>
          <p:cNvPr id="7" name="Picture 2" descr="A logo with two lions and a crown&#10;&#10;Description automatically generated">
            <a:extLst>
              <a:ext uri="{FF2B5EF4-FFF2-40B4-BE49-F238E27FC236}">
                <a16:creationId xmlns:a16="http://schemas.microsoft.com/office/drawing/2014/main" id="{E4023A08-824D-7348-CA7D-9B4A703C92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4" r="13667" b="21698"/>
          <a:stretch/>
        </p:blipFill>
        <p:spPr>
          <a:xfrm>
            <a:off x="10629900" y="5419448"/>
            <a:ext cx="1562100" cy="14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0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226DEA-2510-CDE6-B5CB-1233B905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76FE37-FD1B-69A5-3344-5AAC8A037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0B6C9B-D8CF-03D2-5537-4C0126956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5D6D-23EA-45E3-8B00-7AA6E64865EA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79D892-BC18-9B70-B148-0AD81CA73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209475-7717-0EE4-8E8E-E1569908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79CED2-ACE3-4F9B-AB55-8DD7560F5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12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2355D0C-1F92-2ECD-3D4F-ED56618BA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FB4745-72D6-0765-A490-EAC13806D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915F0E-95AA-2F97-30C4-F0BF0A4E4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5D6D-23EA-45E3-8B00-7AA6E64865EA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1B19A6-3406-F4F2-0D9E-9DC26CD7D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CA72B5-84AA-910F-9CEC-19CF90AD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79CED2-ACE3-4F9B-AB55-8DD7560F5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18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4B8C5D-BE55-021F-161D-9E67C24F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D62D30-77F6-3DD2-47F8-993D8E1B4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69C07F-FFA7-E86C-628A-61D3DD9A2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5D6D-23EA-45E3-8B00-7AA6E64865EA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0A109B-6D7B-16FE-CB8A-F8692959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F7FE8A-B58B-D2AC-7556-3B6E902C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79CED2-ACE3-4F9B-AB55-8DD7560F5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3792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59F4D-013F-6642-BC43-43895D77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AA5F66-73EC-014A-1498-B803F4D43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BB54B4-C34D-0218-C695-506B05FB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5D6D-23EA-45E3-8B00-7AA6E64865EA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ED38C7-22EE-3DBF-ECDA-12EF9BC74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A90E10-6441-C3B0-F38C-55BA5E5C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79CED2-ACE3-4F9B-AB55-8DD7560F5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30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07B9C-03C8-B189-2E52-65331B7C1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1CF917-CEB9-61D8-8912-D746248E9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FBE80C-615B-E5B5-5ECF-E7DD395FB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9C744A-18E0-1ECF-3FE2-E1B1509A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5D6D-23EA-45E3-8B00-7AA6E64865EA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E20FAC-1431-68A9-3465-C2F96C38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7C9DA8-E52C-C048-C106-6AD57E7F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79CED2-ACE3-4F9B-AB55-8DD7560F5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29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1E831A-5A2A-32B8-DB40-BB7596CE4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7F4EA8-64CD-D701-CB21-D649F6599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ADC74F-E97A-1227-5C87-77B02D11D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B54FEC5-4E55-676A-A816-485BF0071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330D260-D633-1375-2705-AA3FECE57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C77D7EA-67C9-AFF7-5765-DE0B12F6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5D6D-23EA-45E3-8B00-7AA6E64865EA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FE2969-D8DA-B145-AC43-C2B28463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3BF616C-7CDC-5E8C-E024-688ECF1C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79CED2-ACE3-4F9B-AB55-8DD7560F5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98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5D140A-4B49-49D1-59A8-DEA6C402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7449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91CBA4-3174-9958-1B54-D845A853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5D6D-23EA-45E3-8B00-7AA6E64865EA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6116767-3030-5BA4-A1EB-758C72274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425C50-78EE-66CE-E9A8-64C56318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79CED2-ACE3-4F9B-AB55-8DD7560F5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18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18698-0DE5-26CE-F47D-F58D34162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49D8B4-7A74-62A4-E7CF-4144BCD61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FF3341-790E-8D70-8926-B79C5C3EE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ED8422-1204-89D8-011A-410E44727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5D6D-23EA-45E3-8B00-7AA6E64865EA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68B769-77BB-DE7E-F1AA-0A9F1AE6F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25E36F-A819-11A7-37F8-D3DAED79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79CED2-ACE3-4F9B-AB55-8DD7560F5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43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8B443-A7D3-1F65-447B-B2B991125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22F74D6-D853-26CE-AF0A-9F6268522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05614D-D0C2-3432-A5D7-93989741A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35B78A-515F-C962-0FAD-C6C7A607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5D6D-23EA-45E3-8B00-7AA6E64865EA}" type="datetimeFigureOut">
              <a:rPr lang="de-DE" smtClean="0"/>
              <a:t>18.12.2023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1BE229-E7D2-6EB2-EDFA-8C5FAD135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CA2B37-1445-BF1D-B256-52DB158F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79CED2-ACE3-4F9B-AB55-8DD7560F57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34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FACD3AD-4EC8-4DCE-7A2A-B1442F9A9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880DBE-4E5C-6EC8-D114-63F3B00E3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98577D-6E55-B961-B82F-81B8C993D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75D6D-23EA-45E3-8B00-7AA6E64865EA}" type="datetimeFigureOut">
              <a:rPr lang="de-DE" smtClean="0"/>
              <a:t>18.12.2023</a:t>
            </a:fld>
            <a:endParaRPr lang="de-DE"/>
          </a:p>
        </p:txBody>
      </p:sp>
      <p:pic>
        <p:nvPicPr>
          <p:cNvPr id="8" name="Picture 2" descr="A logo with two lions and a crown&#10;&#10;Description automatically generated">
            <a:extLst>
              <a:ext uri="{FF2B5EF4-FFF2-40B4-BE49-F238E27FC236}">
                <a16:creationId xmlns:a16="http://schemas.microsoft.com/office/drawing/2014/main" id="{6D0E29EC-3A37-C1EE-3F61-9F5547DB06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4" r="13667" b="21698"/>
          <a:stretch/>
        </p:blipFill>
        <p:spPr>
          <a:xfrm>
            <a:off x="10629900" y="5411450"/>
            <a:ext cx="1562100" cy="14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0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B2503-D376-239A-F9A7-A3EE77947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CRM DATA INTERN 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Case Study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D8AA6A-FAB1-62E0-031F-B7F77F4856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Presented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by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 Loris Lindemann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5966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5">
            <a:extLst>
              <a:ext uri="{FF2B5EF4-FFF2-40B4-BE49-F238E27FC236}">
                <a16:creationId xmlns:a16="http://schemas.microsoft.com/office/drawing/2014/main" id="{6BF3B9DC-2440-C67B-EA09-7CA8C37E5EB2}"/>
              </a:ext>
            </a:extLst>
          </p:cNvPr>
          <p:cNvSpPr/>
          <p:nvPr/>
        </p:nvSpPr>
        <p:spPr>
          <a:xfrm rot="5400000">
            <a:off x="5203031" y="-5203031"/>
            <a:ext cx="1785938" cy="12192000"/>
          </a:xfrm>
          <a:prstGeom prst="homePlate">
            <a:avLst>
              <a:gd name="adj" fmla="val 4212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31C7FD26-91BF-8541-5E8A-661C6984FF34}"/>
              </a:ext>
            </a:extLst>
          </p:cNvPr>
          <p:cNvSpPr txBox="1"/>
          <p:nvPr/>
        </p:nvSpPr>
        <p:spPr>
          <a:xfrm>
            <a:off x="4511675" y="508000"/>
            <a:ext cx="256192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2"/>
                </a:solidFill>
                <a:latin typeface="+mj-lt"/>
              </a:rPr>
              <a:t>Activity 3</a:t>
            </a:r>
            <a:endParaRPr lang="en-GB" sz="4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4F6865D-5E5B-3839-36E5-132A969787E2}"/>
              </a:ext>
            </a:extLst>
          </p:cNvPr>
          <p:cNvSpPr txBox="1"/>
          <p:nvPr/>
        </p:nvSpPr>
        <p:spPr>
          <a:xfrm>
            <a:off x="782320" y="4725463"/>
            <a:ext cx="3982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Segment D has the highest unique consumer ID’s, but the third highest order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relation of unique ID’s between A and H is a lot narrower than with the number of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2D953DC8-0ABA-EDF6-FFCA-B06DEDA02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635" y="1820062"/>
            <a:ext cx="4531360" cy="29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7437DBE-D0D8-038E-55D1-2C1A21222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" y="1850502"/>
            <a:ext cx="4531360" cy="287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06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5">
            <a:extLst>
              <a:ext uri="{FF2B5EF4-FFF2-40B4-BE49-F238E27FC236}">
                <a16:creationId xmlns:a16="http://schemas.microsoft.com/office/drawing/2014/main" id="{6BF3B9DC-2440-C67B-EA09-7CA8C37E5EB2}"/>
              </a:ext>
            </a:extLst>
          </p:cNvPr>
          <p:cNvSpPr/>
          <p:nvPr/>
        </p:nvSpPr>
        <p:spPr>
          <a:xfrm rot="5400000">
            <a:off x="5203031" y="-5203031"/>
            <a:ext cx="1785938" cy="12192000"/>
          </a:xfrm>
          <a:prstGeom prst="homePlate">
            <a:avLst>
              <a:gd name="adj" fmla="val 4212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31C7FD26-91BF-8541-5E8A-661C6984FF34}"/>
              </a:ext>
            </a:extLst>
          </p:cNvPr>
          <p:cNvSpPr txBox="1"/>
          <p:nvPr/>
        </p:nvSpPr>
        <p:spPr>
          <a:xfrm>
            <a:off x="4511675" y="508000"/>
            <a:ext cx="256192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2"/>
                </a:solidFill>
                <a:latin typeface="+mj-lt"/>
              </a:rPr>
              <a:t>Activity 3</a:t>
            </a:r>
            <a:endParaRPr lang="en-GB" sz="4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429C4CB-A535-84AB-76A8-F47DA6101DE2}"/>
              </a:ext>
            </a:extLst>
          </p:cNvPr>
          <p:cNvSpPr txBox="1"/>
          <p:nvPr/>
        </p:nvSpPr>
        <p:spPr>
          <a:xfrm>
            <a:off x="7853680" y="2153920"/>
            <a:ext cx="3982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There is a positive correlation between days since registration and number of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This indicates the importance of keeping the consumer to achieve more orders in the future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D970646C-626D-CCB7-2421-6B9B8295B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2467657"/>
            <a:ext cx="7140657" cy="343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83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0" name="Picture 10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16D51C74-CC6F-D25C-DE0F-7AC810E3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2" y="471896"/>
            <a:ext cx="5426764" cy="260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70E1F25F-7B6E-FDE9-6BFA-6009E176E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1" y="3708953"/>
            <a:ext cx="5426764" cy="260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3" name="Rectangle 10262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5" name="Rectangle 10264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4" name="Picture 4" descr="Ein Bild, das Screenshot, Text, Reihe, Diagramm enthält.&#10;&#10;Automatisch generierte Beschreibung">
            <a:extLst>
              <a:ext uri="{FF2B5EF4-FFF2-40B4-BE49-F238E27FC236}">
                <a16:creationId xmlns:a16="http://schemas.microsoft.com/office/drawing/2014/main" id="{CB90D66A-5489-CBC1-3E36-441DB5502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8034" y="2054272"/>
            <a:ext cx="5426764" cy="260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621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835D9A-C8F6-5CB3-55D1-4EE810F3A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There is a strong correlation between CRM communications and the volume of orders for Segment A, underscoring the effectiveness of current CRM strategies with this segment</a:t>
            </a:r>
          </a:p>
          <a:p>
            <a:r>
              <a:rPr lang="en-US" dirty="0">
                <a:latin typeface="+mj-lt"/>
              </a:rPr>
              <a:t>The less pronounced correlation for other segments suggests an opportunity to reevaluate and change the email content and overall CRM strategy to better resonate with these groups</a:t>
            </a:r>
            <a:endParaRPr lang="de-DE" dirty="0">
              <a:latin typeface="+mj-lt"/>
            </a:endParaRPr>
          </a:p>
        </p:txBody>
      </p:sp>
      <p:sp>
        <p:nvSpPr>
          <p:cNvPr id="4" name="Pentagon 5">
            <a:extLst>
              <a:ext uri="{FF2B5EF4-FFF2-40B4-BE49-F238E27FC236}">
                <a16:creationId xmlns:a16="http://schemas.microsoft.com/office/drawing/2014/main" id="{6BF3B9DC-2440-C67B-EA09-7CA8C37E5EB2}"/>
              </a:ext>
            </a:extLst>
          </p:cNvPr>
          <p:cNvSpPr/>
          <p:nvPr/>
        </p:nvSpPr>
        <p:spPr>
          <a:xfrm rot="5400000">
            <a:off x="5203031" y="-5203031"/>
            <a:ext cx="1785938" cy="12192000"/>
          </a:xfrm>
          <a:prstGeom prst="homePlate">
            <a:avLst>
              <a:gd name="adj" fmla="val 4212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31C7FD26-91BF-8541-5E8A-661C6984FF34}"/>
              </a:ext>
            </a:extLst>
          </p:cNvPr>
          <p:cNvSpPr txBox="1"/>
          <p:nvPr/>
        </p:nvSpPr>
        <p:spPr>
          <a:xfrm>
            <a:off x="4511675" y="508000"/>
            <a:ext cx="256192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2"/>
                </a:solidFill>
                <a:latin typeface="+mj-lt"/>
              </a:rPr>
              <a:t>Activity 3</a:t>
            </a:r>
            <a:endParaRPr lang="en-GB" sz="44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908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835D9A-C8F6-5CB3-55D1-4EE810F3A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0" dirty="0">
                <a:effectLst/>
                <a:latin typeface="Söhne"/>
              </a:rPr>
              <a:t>Recommendations to the CRM Team</a:t>
            </a:r>
          </a:p>
          <a:p>
            <a:r>
              <a:rPr lang="en-US" dirty="0">
                <a:latin typeface="+mj-lt"/>
              </a:rPr>
              <a:t>Continue the high frequency of communications with Segment A but maybe increase personalization based on consumer data to maintain and potentially improve engagement rates</a:t>
            </a:r>
          </a:p>
          <a:p>
            <a:r>
              <a:rPr lang="en-US" dirty="0">
                <a:latin typeface="+mj-lt"/>
              </a:rPr>
              <a:t>For segments with lower engagements reevaluate and change the email content. These could include special offers or reminder of unused promo codes</a:t>
            </a:r>
          </a:p>
          <a:p>
            <a:r>
              <a:rPr lang="en-US" dirty="0">
                <a:latin typeface="+mj-lt"/>
              </a:rPr>
              <a:t>Increase the volume of communications to under-engaged segments, ensuring the ratio of emails received to unique IDs is optimized to maximize exposure without causing fatigue</a:t>
            </a:r>
          </a:p>
          <a:p>
            <a:r>
              <a:rPr lang="en-US" dirty="0">
                <a:latin typeface="+mj-lt"/>
              </a:rPr>
              <a:t>Regularly perform A/B testing to determine the most effective strategies </a:t>
            </a:r>
          </a:p>
        </p:txBody>
      </p:sp>
      <p:sp>
        <p:nvSpPr>
          <p:cNvPr id="4" name="Pentagon 5">
            <a:extLst>
              <a:ext uri="{FF2B5EF4-FFF2-40B4-BE49-F238E27FC236}">
                <a16:creationId xmlns:a16="http://schemas.microsoft.com/office/drawing/2014/main" id="{6BF3B9DC-2440-C67B-EA09-7CA8C37E5EB2}"/>
              </a:ext>
            </a:extLst>
          </p:cNvPr>
          <p:cNvSpPr/>
          <p:nvPr/>
        </p:nvSpPr>
        <p:spPr>
          <a:xfrm rot="5400000">
            <a:off x="5203031" y="-5203031"/>
            <a:ext cx="1785938" cy="12192000"/>
          </a:xfrm>
          <a:prstGeom prst="homePlate">
            <a:avLst>
              <a:gd name="adj" fmla="val 4212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31C7FD26-91BF-8541-5E8A-661C6984FF34}"/>
              </a:ext>
            </a:extLst>
          </p:cNvPr>
          <p:cNvSpPr txBox="1"/>
          <p:nvPr/>
        </p:nvSpPr>
        <p:spPr>
          <a:xfrm>
            <a:off x="4511675" y="508000"/>
            <a:ext cx="256192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2"/>
                </a:solidFill>
                <a:latin typeface="+mj-lt"/>
              </a:rPr>
              <a:t>Activity 3</a:t>
            </a:r>
            <a:endParaRPr lang="en-GB" sz="44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017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D3A88C-61F8-2341-2343-4AE131361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Presentation of my processed Excel file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Tools </a:t>
            </a:r>
            <a:r>
              <a:rPr lang="de-DE" dirty="0" err="1">
                <a:latin typeface="+mj-lt"/>
              </a:rPr>
              <a:t>used</a:t>
            </a:r>
            <a:r>
              <a:rPr lang="de-DE" dirty="0">
                <a:latin typeface="+mj-lt"/>
              </a:rPr>
              <a:t>:</a:t>
            </a:r>
          </a:p>
          <a:p>
            <a:pPr lvl="1"/>
            <a:r>
              <a:rPr lang="de-DE" dirty="0">
                <a:latin typeface="+mj-lt"/>
              </a:rPr>
              <a:t>Python</a:t>
            </a:r>
          </a:p>
          <a:p>
            <a:pPr lvl="1"/>
            <a:r>
              <a:rPr lang="de-DE" dirty="0" err="1">
                <a:latin typeface="+mj-lt"/>
              </a:rPr>
              <a:t>Jupyter</a:t>
            </a:r>
            <a:r>
              <a:rPr lang="de-DE" dirty="0">
                <a:latin typeface="+mj-lt"/>
              </a:rPr>
              <a:t> Notebook</a:t>
            </a:r>
            <a:endParaRPr lang="en-US" dirty="0">
              <a:latin typeface="+mj-lt"/>
            </a:endParaRPr>
          </a:p>
        </p:txBody>
      </p:sp>
      <p:sp>
        <p:nvSpPr>
          <p:cNvPr id="4" name="Pentagon 5">
            <a:extLst>
              <a:ext uri="{FF2B5EF4-FFF2-40B4-BE49-F238E27FC236}">
                <a16:creationId xmlns:a16="http://schemas.microsoft.com/office/drawing/2014/main" id="{434A130B-12ED-B478-A6AD-B0C3443E124A}"/>
              </a:ext>
            </a:extLst>
          </p:cNvPr>
          <p:cNvSpPr/>
          <p:nvPr/>
        </p:nvSpPr>
        <p:spPr>
          <a:xfrm rot="5400000">
            <a:off x="5203031" y="-5203031"/>
            <a:ext cx="1785938" cy="12192000"/>
          </a:xfrm>
          <a:prstGeom prst="homePlate">
            <a:avLst>
              <a:gd name="adj" fmla="val 4212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F3F72AE9-E5F5-AFAE-8B37-6473DFCF3D0D}"/>
              </a:ext>
            </a:extLst>
          </p:cNvPr>
          <p:cNvSpPr txBox="1"/>
          <p:nvPr/>
        </p:nvSpPr>
        <p:spPr>
          <a:xfrm>
            <a:off x="4511675" y="508000"/>
            <a:ext cx="256192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2"/>
                </a:solidFill>
                <a:latin typeface="+mj-lt"/>
              </a:rPr>
              <a:t>Activity 1</a:t>
            </a:r>
            <a:endParaRPr lang="en-GB" sz="44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079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5">
            <a:extLst>
              <a:ext uri="{FF2B5EF4-FFF2-40B4-BE49-F238E27FC236}">
                <a16:creationId xmlns:a16="http://schemas.microsoft.com/office/drawing/2014/main" id="{C530D86D-41AA-9945-5A0B-AD7DB17D1138}"/>
              </a:ext>
            </a:extLst>
          </p:cNvPr>
          <p:cNvSpPr/>
          <p:nvPr/>
        </p:nvSpPr>
        <p:spPr>
          <a:xfrm rot="5400000">
            <a:off x="5203031" y="-5203031"/>
            <a:ext cx="1785938" cy="12192000"/>
          </a:xfrm>
          <a:prstGeom prst="homePlate">
            <a:avLst>
              <a:gd name="adj" fmla="val 4212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EDFE2534-4C0C-976A-761B-1C7FE36BD199}"/>
              </a:ext>
            </a:extLst>
          </p:cNvPr>
          <p:cNvSpPr txBox="1"/>
          <p:nvPr/>
        </p:nvSpPr>
        <p:spPr>
          <a:xfrm>
            <a:off x="4511675" y="508000"/>
            <a:ext cx="256192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2"/>
                </a:solidFill>
                <a:latin typeface="+mj-lt"/>
              </a:rPr>
              <a:t>Activity 2</a:t>
            </a:r>
            <a:endParaRPr lang="en-GB" sz="440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45C4E3-8BE4-5DA0-3307-7BF791928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79" y="1900101"/>
            <a:ext cx="7423785" cy="480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16AE5CA-0658-C29B-96B9-05C7160F4959}"/>
              </a:ext>
            </a:extLst>
          </p:cNvPr>
          <p:cNvSpPr txBox="1"/>
          <p:nvPr/>
        </p:nvSpPr>
        <p:spPr>
          <a:xfrm>
            <a:off x="7853680" y="2153920"/>
            <a:ext cx="3982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Segment A receives the highest number of emails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Segment A receives nearly twice as many emails as Segment H, the second most emailed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Lower email </a:t>
            </a:r>
            <a:r>
              <a:rPr lang="de-DE" dirty="0" err="1">
                <a:latin typeface="+mj-lt"/>
              </a:rPr>
              <a:t>volumes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for</a:t>
            </a:r>
            <a:r>
              <a:rPr lang="de-DE" dirty="0">
                <a:latin typeface="+mj-lt"/>
              </a:rPr>
              <a:t> Segment L and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04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5">
            <a:extLst>
              <a:ext uri="{FF2B5EF4-FFF2-40B4-BE49-F238E27FC236}">
                <a16:creationId xmlns:a16="http://schemas.microsoft.com/office/drawing/2014/main" id="{0B8F59F6-885E-D23E-0A3D-EC0128DCC4C5}"/>
              </a:ext>
            </a:extLst>
          </p:cNvPr>
          <p:cNvSpPr/>
          <p:nvPr/>
        </p:nvSpPr>
        <p:spPr>
          <a:xfrm rot="5400000">
            <a:off x="5203031" y="-5203031"/>
            <a:ext cx="1785938" cy="12192000"/>
          </a:xfrm>
          <a:prstGeom prst="homePlate">
            <a:avLst>
              <a:gd name="adj" fmla="val 4212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B2560BC6-D234-F5CA-7B16-A9D8E8038180}"/>
              </a:ext>
            </a:extLst>
          </p:cNvPr>
          <p:cNvSpPr txBox="1"/>
          <p:nvPr/>
        </p:nvSpPr>
        <p:spPr>
          <a:xfrm>
            <a:off x="4511675" y="508000"/>
            <a:ext cx="256192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2"/>
                </a:solidFill>
                <a:latin typeface="+mj-lt"/>
              </a:rPr>
              <a:t>Activity 2</a:t>
            </a:r>
            <a:endParaRPr lang="en-GB" sz="440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2D57341-B5C5-BB0B-8360-8241736A6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79" y="1900101"/>
            <a:ext cx="7423785" cy="480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14959FA-92DD-A4B3-34CD-C3F9F0C29E96}"/>
              </a:ext>
            </a:extLst>
          </p:cNvPr>
          <p:cNvSpPr txBox="1"/>
          <p:nvPr/>
        </p:nvSpPr>
        <p:spPr>
          <a:xfrm>
            <a:off x="7853680" y="2153920"/>
            <a:ext cx="39827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Segment A not only receives but also opens the most emails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gap in email communication between Segment A and Segment H remains substantial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Approximately 50% of the emails sent to Segment A go unopened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Segments C, D, D_L, and S have even higher non-open rates, indicating potential issues with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B90306D-E6F5-A853-6ABD-DD0AC0160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3" y="1920559"/>
            <a:ext cx="7423200" cy="485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78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5">
            <a:extLst>
              <a:ext uri="{FF2B5EF4-FFF2-40B4-BE49-F238E27FC236}">
                <a16:creationId xmlns:a16="http://schemas.microsoft.com/office/drawing/2014/main" id="{4EA14AB8-B252-6981-F618-6684CC0930E9}"/>
              </a:ext>
            </a:extLst>
          </p:cNvPr>
          <p:cNvSpPr/>
          <p:nvPr/>
        </p:nvSpPr>
        <p:spPr>
          <a:xfrm rot="5400000">
            <a:off x="5203031" y="-5203031"/>
            <a:ext cx="1785938" cy="12192000"/>
          </a:xfrm>
          <a:prstGeom prst="homePlate">
            <a:avLst>
              <a:gd name="adj" fmla="val 4212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09A634AF-E70E-1DF6-C114-F68CF1A29B05}"/>
              </a:ext>
            </a:extLst>
          </p:cNvPr>
          <p:cNvSpPr txBox="1"/>
          <p:nvPr/>
        </p:nvSpPr>
        <p:spPr>
          <a:xfrm>
            <a:off x="4511675" y="508000"/>
            <a:ext cx="256192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2"/>
                </a:solidFill>
                <a:latin typeface="+mj-lt"/>
              </a:rPr>
              <a:t>Activity 2</a:t>
            </a:r>
            <a:endParaRPr lang="en-GB" sz="4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46A295F-D892-E73E-2FD7-0EBCC687C74E}"/>
              </a:ext>
            </a:extLst>
          </p:cNvPr>
          <p:cNvSpPr txBox="1"/>
          <p:nvPr/>
        </p:nvSpPr>
        <p:spPr>
          <a:xfrm>
            <a:off x="7853680" y="2153920"/>
            <a:ext cx="39827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Segment A leads in the average number of emails clicked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Approximately 80% of the opened emails from Segment A are not clicked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Segment A has a 12% conversion rate from email received to emails clicked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Except Segment A and H, all other Segments have clicked per average on one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05A16915-1EF2-2CD7-3FA6-C2006C94E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1785441"/>
            <a:ext cx="7423200" cy="485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64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95523A-48B3-37CE-0D57-A367517F4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  <a:latin typeface="Söhne"/>
              </a:rPr>
              <a:t>How do different segments react to CRM communications?</a:t>
            </a:r>
          </a:p>
          <a:p>
            <a:r>
              <a:rPr lang="en-US" dirty="0">
                <a:latin typeface="+mj-lt"/>
              </a:rPr>
              <a:t>Segment A exhibits the highest level of interaction with CRM communications across all three metrics</a:t>
            </a:r>
          </a:p>
          <a:p>
            <a:r>
              <a:rPr lang="en-US" dirty="0">
                <a:latin typeface="+mj-lt"/>
              </a:rPr>
              <a:t>While Segment H shows the second-highest engagement levels, it experiences at least a 50% drop in interactions compared to Segment A across the three metrics</a:t>
            </a:r>
          </a:p>
          <a:p>
            <a:r>
              <a:rPr lang="en-US" dirty="0">
                <a:latin typeface="+mj-lt"/>
              </a:rPr>
              <a:t>Engagement levels in other segments are significantly lower than Segment A</a:t>
            </a:r>
          </a:p>
          <a:p>
            <a:endParaRPr lang="en-US" dirty="0">
              <a:latin typeface="+mj-lt"/>
            </a:endParaRPr>
          </a:p>
          <a:p>
            <a:endParaRPr lang="en-US" b="1" i="0" dirty="0">
              <a:effectLst/>
              <a:latin typeface="Söhne"/>
            </a:endParaRPr>
          </a:p>
          <a:p>
            <a:endParaRPr lang="en-US" b="1" i="0" dirty="0">
              <a:effectLst/>
              <a:latin typeface="Söhne"/>
            </a:endParaRPr>
          </a:p>
          <a:p>
            <a:endParaRPr lang="de-DE" dirty="0"/>
          </a:p>
        </p:txBody>
      </p:sp>
      <p:sp>
        <p:nvSpPr>
          <p:cNvPr id="4" name="Pentagon 5">
            <a:extLst>
              <a:ext uri="{FF2B5EF4-FFF2-40B4-BE49-F238E27FC236}">
                <a16:creationId xmlns:a16="http://schemas.microsoft.com/office/drawing/2014/main" id="{0D852301-4B18-633B-328F-E7CD8960FD6A}"/>
              </a:ext>
            </a:extLst>
          </p:cNvPr>
          <p:cNvSpPr/>
          <p:nvPr/>
        </p:nvSpPr>
        <p:spPr>
          <a:xfrm rot="5400000">
            <a:off x="5203031" y="-5203031"/>
            <a:ext cx="1785938" cy="12192000"/>
          </a:xfrm>
          <a:prstGeom prst="homePlate">
            <a:avLst>
              <a:gd name="adj" fmla="val 4212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D1E1F4D7-F738-3DEE-C77E-06CF5A66BD25}"/>
              </a:ext>
            </a:extLst>
          </p:cNvPr>
          <p:cNvSpPr txBox="1"/>
          <p:nvPr/>
        </p:nvSpPr>
        <p:spPr>
          <a:xfrm>
            <a:off x="4511675" y="508000"/>
            <a:ext cx="256192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2"/>
                </a:solidFill>
                <a:latin typeface="+mj-lt"/>
              </a:rPr>
              <a:t>Activity 2</a:t>
            </a:r>
            <a:endParaRPr lang="en-GB" sz="44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284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6A3855-971D-3223-B56F-DD7C37486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  <a:latin typeface="Söhne"/>
              </a:rPr>
              <a:t>Which segment is the most responsive to communications?</a:t>
            </a:r>
          </a:p>
          <a:p>
            <a:r>
              <a:rPr lang="en-US" dirty="0">
                <a:latin typeface="+mj-lt"/>
              </a:rPr>
              <a:t>Segment A is not only the most targeted but also the most responsive, showing robust engagement from reception to interaction with email content</a:t>
            </a:r>
          </a:p>
          <a:p>
            <a:r>
              <a:rPr lang="en-US" dirty="0">
                <a:latin typeface="+mj-lt"/>
              </a:rPr>
              <a:t>The conversion rate from emails received to emails clicked from Segment A is with 12% the highest and has the highest drop-off between the events emails opened and emails clicked</a:t>
            </a:r>
          </a:p>
        </p:txBody>
      </p:sp>
      <p:sp>
        <p:nvSpPr>
          <p:cNvPr id="4" name="Pentagon 5">
            <a:extLst>
              <a:ext uri="{FF2B5EF4-FFF2-40B4-BE49-F238E27FC236}">
                <a16:creationId xmlns:a16="http://schemas.microsoft.com/office/drawing/2014/main" id="{174C5772-4A09-69DC-F982-A454BA8763E4}"/>
              </a:ext>
            </a:extLst>
          </p:cNvPr>
          <p:cNvSpPr/>
          <p:nvPr/>
        </p:nvSpPr>
        <p:spPr>
          <a:xfrm rot="5400000">
            <a:off x="5203031" y="-5203031"/>
            <a:ext cx="1785938" cy="12192000"/>
          </a:xfrm>
          <a:prstGeom prst="homePlate">
            <a:avLst>
              <a:gd name="adj" fmla="val 4212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E33324B6-549A-CA1C-BC01-6408D9FCEECE}"/>
              </a:ext>
            </a:extLst>
          </p:cNvPr>
          <p:cNvSpPr txBox="1"/>
          <p:nvPr/>
        </p:nvSpPr>
        <p:spPr>
          <a:xfrm>
            <a:off x="4511675" y="508000"/>
            <a:ext cx="256192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2"/>
                </a:solidFill>
                <a:latin typeface="+mj-lt"/>
              </a:rPr>
              <a:t>Activity 2</a:t>
            </a:r>
            <a:endParaRPr lang="en-GB" sz="44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932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6A3855-971D-3223-B56F-DD7C37486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de-DE" b="1" i="0" dirty="0">
                <a:effectLst/>
                <a:latin typeface="Söhne"/>
              </a:rPr>
              <a:t>Additional </a:t>
            </a:r>
            <a:r>
              <a:rPr lang="de-DE" b="1" i="0" dirty="0" err="1">
                <a:effectLst/>
                <a:latin typeface="Söhne"/>
              </a:rPr>
              <a:t>Insights</a:t>
            </a:r>
            <a:r>
              <a:rPr lang="de-DE" b="1" i="0" dirty="0">
                <a:effectLst/>
                <a:latin typeface="Söhne"/>
              </a:rPr>
              <a:t>:</a:t>
            </a:r>
          </a:p>
          <a:p>
            <a:r>
              <a:rPr lang="en-US" dirty="0">
                <a:latin typeface="+mj-lt"/>
              </a:rPr>
              <a:t>There is a significant drop-off in engagement from emails received to emails clicked in all segments, which could point to content or offer misalignment with the audience’s interests or needs</a:t>
            </a:r>
          </a:p>
          <a:p>
            <a:r>
              <a:rPr lang="en-US" dirty="0">
                <a:latin typeface="+mj-lt"/>
              </a:rPr>
              <a:t>The highest drop-off is between the events emails opened and emails clicked, indicating an opportunity to optimize the email content to maintain interest</a:t>
            </a:r>
          </a:p>
        </p:txBody>
      </p:sp>
      <p:sp>
        <p:nvSpPr>
          <p:cNvPr id="4" name="Pentagon 5">
            <a:extLst>
              <a:ext uri="{FF2B5EF4-FFF2-40B4-BE49-F238E27FC236}">
                <a16:creationId xmlns:a16="http://schemas.microsoft.com/office/drawing/2014/main" id="{174C5772-4A09-69DC-F982-A454BA8763E4}"/>
              </a:ext>
            </a:extLst>
          </p:cNvPr>
          <p:cNvSpPr/>
          <p:nvPr/>
        </p:nvSpPr>
        <p:spPr>
          <a:xfrm rot="5400000">
            <a:off x="5203031" y="-5203031"/>
            <a:ext cx="1785938" cy="12192000"/>
          </a:xfrm>
          <a:prstGeom prst="homePlate">
            <a:avLst>
              <a:gd name="adj" fmla="val 4212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E33324B6-549A-CA1C-BC01-6408D9FCEECE}"/>
              </a:ext>
            </a:extLst>
          </p:cNvPr>
          <p:cNvSpPr txBox="1"/>
          <p:nvPr/>
        </p:nvSpPr>
        <p:spPr>
          <a:xfrm>
            <a:off x="4511675" y="508000"/>
            <a:ext cx="256192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2"/>
                </a:solidFill>
                <a:latin typeface="+mj-lt"/>
              </a:rPr>
              <a:t>Activity 2</a:t>
            </a:r>
            <a:endParaRPr lang="en-GB" sz="44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657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5">
            <a:extLst>
              <a:ext uri="{FF2B5EF4-FFF2-40B4-BE49-F238E27FC236}">
                <a16:creationId xmlns:a16="http://schemas.microsoft.com/office/drawing/2014/main" id="{6BF3B9DC-2440-C67B-EA09-7CA8C37E5EB2}"/>
              </a:ext>
            </a:extLst>
          </p:cNvPr>
          <p:cNvSpPr/>
          <p:nvPr/>
        </p:nvSpPr>
        <p:spPr>
          <a:xfrm rot="5400000">
            <a:off x="5203031" y="-5203031"/>
            <a:ext cx="1785938" cy="12192000"/>
          </a:xfrm>
          <a:prstGeom prst="homePlate">
            <a:avLst>
              <a:gd name="adj" fmla="val 4212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31C7FD26-91BF-8541-5E8A-661C6984FF34}"/>
              </a:ext>
            </a:extLst>
          </p:cNvPr>
          <p:cNvSpPr txBox="1"/>
          <p:nvPr/>
        </p:nvSpPr>
        <p:spPr>
          <a:xfrm>
            <a:off x="4511675" y="508000"/>
            <a:ext cx="256192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2"/>
                </a:solidFill>
                <a:latin typeface="+mj-lt"/>
              </a:rPr>
              <a:t>Activity 3</a:t>
            </a:r>
            <a:endParaRPr lang="en-GB" sz="4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ADDB6D6-3DE6-7E2B-C6E8-65D89E69CE83}"/>
              </a:ext>
            </a:extLst>
          </p:cNvPr>
          <p:cNvSpPr txBox="1"/>
          <p:nvPr/>
        </p:nvSpPr>
        <p:spPr>
          <a:xfrm>
            <a:off x="7853680" y="2153920"/>
            <a:ext cx="39827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Segment A is again the most significant contributor to sales, with its total number of orders far exceeding other segments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Segment H is still second and there is a huge gap between the other segments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Segment D_L, E_L and L don’t have any orders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0FFCCF0-CC5C-B9D8-7DFD-8E25976EB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4" y="2011680"/>
            <a:ext cx="7088761" cy="449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84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630</Words>
  <Application>Microsoft Office PowerPoint</Application>
  <PresentationFormat>Breitbild</PresentationFormat>
  <Paragraphs>55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Söhne</vt:lpstr>
      <vt:lpstr>Office</vt:lpstr>
      <vt:lpstr>CRM DATA INTERN  Case Study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 DATA INTERN Case Study</dc:title>
  <dc:creator>Lindemann Loris W.MSCIDS.2101</dc:creator>
  <cp:lastModifiedBy>Lindemann Loris W.MSCIDS.2101</cp:lastModifiedBy>
  <cp:revision>10</cp:revision>
  <dcterms:created xsi:type="dcterms:W3CDTF">2023-12-18T10:29:18Z</dcterms:created>
  <dcterms:modified xsi:type="dcterms:W3CDTF">2023-12-18T14:10:32Z</dcterms:modified>
</cp:coreProperties>
</file>