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CC99C-A8F9-06D7-DE61-8139338A5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DAF19C-E227-B9A3-98E6-34BFB4D65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4CDCE-54B1-A871-4E7C-EA31ACF7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25748-1DC2-07DE-3610-583B5ECF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07683-DE23-5444-3873-55CD0FC2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19483-77D6-1351-A6D9-E7A29FD1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C25287-2A5F-D6B3-96DC-638AF95D7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22B0E-00A4-C042-F49A-5C595DC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43BD7-CC29-9854-F65C-C7F43144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87F5A-EEA2-52F2-85E1-D32CFB7F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F3E0E2-ED97-9B8D-62FF-05F955992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52E48B-DE85-77CA-2908-5B214678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92154-D549-093B-F939-73B7DA97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7B9669-55FD-F450-9891-D30608E6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0B67F-BFB5-C3FD-A0DD-4C4AFC07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1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DDC4A-8BBC-71BA-750F-8CDEC0B1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465CA-7B2B-BEDB-9492-976DD513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EE6D5-898D-5AFA-5B99-4994B515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3BA58-AE14-C323-78FC-1D7D40A9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41192-9B77-464E-5359-580C9459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49938-CF32-DE7F-BB39-A2A7C099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F1FD9D-1A57-4822-1BA4-4D713060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D5D8C-7D95-BEA4-1CC5-D8C3D250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EE1EE-90B7-3BFD-C069-EB540C31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E9308-D179-3CA8-54E1-90F512E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5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B2372-BF02-C925-5B53-2C4FF1BE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F3F8-9007-9267-B838-951E17890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E44035-D315-BD14-6430-2D8054C0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80988F-338C-4D34-B530-25667A9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AF939-DE94-60E2-6B62-118A1D43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85D4C-D67B-C169-FAB8-E2224329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5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4E3CD-52A3-258F-435A-6B7AADC9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5E783A-A4E8-7C52-32A6-DFC2EE1F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0D439-6A26-7C31-F0DF-F776AFFF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94E3ED-C3D4-F4CB-1E79-D0F552E8A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B6DE26-9511-DB0E-1697-1154A6BFE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2E7177-E3D5-2AB3-617C-2B73D0E0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D6105F-29ED-854C-1AEF-03E1B946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DA948C-3BBD-D857-ED9D-3512D969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32B2A-2BF6-7E4C-EDD1-3457208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90DB6D-10C2-3426-33B7-07A909E1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22B261-F45D-74F0-9472-DA5111C2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892D4F-BBAF-FCA0-293A-27878755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4BE74C-A73C-06E1-25E6-CB746857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BDCF4A-AC3D-6793-5B40-0F240212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6608A5-AAF7-A7EC-2C53-3144911A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6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9DF8D-79E2-0BD6-C628-EB0774B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4D824-EFBD-4D26-2DCB-1F2FA23C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A4366-5AE3-25CB-EE7B-EAFBAA52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018553-874A-C6C4-CD3D-1D194072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E4F42C-2E2A-D574-CB59-D21AB0C5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7A60E-24B7-D009-2C02-FE41820B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1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A436E-D6F7-75BE-86E5-3CA80209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431858-D8A9-44C8-8C61-F53845A74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267B87-22D8-40A0-DA00-3839CFA8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0C2FB-59CD-402B-057C-659510F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719035-6925-5228-5B18-67C58BF1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2C07D-66A9-1361-8833-F8A1E7BC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8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D35DB-22FB-ABEF-647E-D28C03C0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5DD66A-E54C-C117-2DB5-876CCD4B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D660A-D5B9-D31C-DAEB-649B33BFA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A5CD-3BF4-4477-8A07-94FB22E79330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DB7B0-31A8-6214-D5B1-3B7C798A6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08A7E-BBE2-F54F-0448-2453793AF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854D-9413-4D5C-8090-124B8ABDD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1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80B7C-B631-55DF-9A22-9325DC8D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2" y="15041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SPEEDING UP KRYLOV SUBSPACE METHODS FOR COMPUTING f(A)b VIA RANDOMIZATION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64D395-3D83-A9F8-50A9-9555B3D8E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2" y="4347762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Команда: </a:t>
            </a:r>
            <a:r>
              <a:rPr lang="en-US" dirty="0" err="1"/>
              <a:t>speedruners</a:t>
            </a:r>
            <a:endParaRPr lang="en-US" dirty="0"/>
          </a:p>
          <a:p>
            <a:pPr algn="r"/>
            <a:r>
              <a:rPr lang="ru-RU" dirty="0"/>
              <a:t>Участники: Владимир Добрыгин, Газиз Абдрахман, Владислав </a:t>
            </a:r>
            <a:r>
              <a:rPr lang="ru-RU" dirty="0" err="1"/>
              <a:t>Гаухов</a:t>
            </a:r>
            <a:endParaRPr lang="ru-RU" dirty="0"/>
          </a:p>
          <a:p>
            <a:pPr algn="r"/>
            <a:r>
              <a:rPr lang="en-US" dirty="0"/>
              <a:t>https://github.com/loadi1/nla_ploj2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59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54D70-A997-BE77-BFE9-71B980EF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5F45746D-EF23-0637-679A-BED0742D43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9439458"/>
                  </p:ext>
                </p:extLst>
              </p:nvPr>
            </p:nvGraphicFramePr>
            <p:xfrm>
              <a:off x="1481461" y="2504135"/>
              <a:ext cx="9229077" cy="1849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6359">
                      <a:extLst>
                        <a:ext uri="{9D8B030D-6E8A-4147-A177-3AD203B41FA5}">
                          <a16:colId xmlns:a16="http://schemas.microsoft.com/office/drawing/2014/main" val="2490510831"/>
                        </a:ext>
                      </a:extLst>
                    </a:gridCol>
                    <a:gridCol w="3076359">
                      <a:extLst>
                        <a:ext uri="{9D8B030D-6E8A-4147-A177-3AD203B41FA5}">
                          <a16:colId xmlns:a16="http://schemas.microsoft.com/office/drawing/2014/main" val="2364589570"/>
                        </a:ext>
                      </a:extLst>
                    </a:gridCol>
                    <a:gridCol w="3076359">
                      <a:extLst>
                        <a:ext uri="{9D8B030D-6E8A-4147-A177-3AD203B41FA5}">
                          <a16:colId xmlns:a16="http://schemas.microsoft.com/office/drawing/2014/main" val="3509289603"/>
                        </a:ext>
                      </a:extLst>
                    </a:gridCol>
                  </a:tblGrid>
                  <a:tr h="8568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Форма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Сложность составления наброска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846731"/>
                      </a:ext>
                    </a:extLst>
                  </a:tr>
                  <a:tr h="496435">
                    <a:tc>
                      <a:txBody>
                        <a:bodyPr/>
                        <a:lstStyle/>
                        <a:p>
                          <a:r>
                            <a:rPr lang="ru-RU" dirty="0" err="1"/>
                            <a:t>Арнольди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2136366"/>
                      </a:ext>
                    </a:extLst>
                  </a:tr>
                  <a:tr h="49643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Алгоритм из статьи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881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5F45746D-EF23-0637-679A-BED0742D43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9439458"/>
                  </p:ext>
                </p:extLst>
              </p:nvPr>
            </p:nvGraphicFramePr>
            <p:xfrm>
              <a:off x="1481461" y="2504135"/>
              <a:ext cx="9229077" cy="1849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6359">
                      <a:extLst>
                        <a:ext uri="{9D8B030D-6E8A-4147-A177-3AD203B41FA5}">
                          <a16:colId xmlns:a16="http://schemas.microsoft.com/office/drawing/2014/main" val="2490510831"/>
                        </a:ext>
                      </a:extLst>
                    </a:gridCol>
                    <a:gridCol w="3076359">
                      <a:extLst>
                        <a:ext uri="{9D8B030D-6E8A-4147-A177-3AD203B41FA5}">
                          <a16:colId xmlns:a16="http://schemas.microsoft.com/office/drawing/2014/main" val="2364589570"/>
                        </a:ext>
                      </a:extLst>
                    </a:gridCol>
                    <a:gridCol w="3076359">
                      <a:extLst>
                        <a:ext uri="{9D8B030D-6E8A-4147-A177-3AD203B41FA5}">
                          <a16:colId xmlns:a16="http://schemas.microsoft.com/office/drawing/2014/main" val="3509289603"/>
                        </a:ext>
                      </a:extLst>
                    </a:gridCol>
                  </a:tblGrid>
                  <a:tr h="8568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5" t="-3546" r="-101190" b="-117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Сложность составления наброска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846731"/>
                      </a:ext>
                    </a:extLst>
                  </a:tr>
                  <a:tr h="496435">
                    <a:tc>
                      <a:txBody>
                        <a:bodyPr/>
                        <a:lstStyle/>
                        <a:p>
                          <a:r>
                            <a:rPr lang="ru-RU" dirty="0" err="1"/>
                            <a:t>Арнольди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5" t="-178049" r="-10119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2136366"/>
                      </a:ext>
                    </a:extLst>
                  </a:tr>
                  <a:tr h="49643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Алгоритм из статьи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5" t="-278049" r="-10119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198" t="-278049" r="-990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81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A9CAC7-96C1-3C5C-152D-7FEC8A98B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/>
          <a:stretch/>
        </p:blipFill>
        <p:spPr>
          <a:xfrm>
            <a:off x="2676047" y="737812"/>
            <a:ext cx="6734283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5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EA95C-183C-F3FF-90A7-E1D7C69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5ACED8-892D-E2F1-19A5-E0C0392EA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статье предлагается использовать рандомизированные методы подпространства. Подпространство Крылова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(</a:t>
                </a:r>
                <a:r>
                  <a:rPr lang="ru-RU" dirty="0" err="1"/>
                  <a:t>A,b</a:t>
                </a:r>
                <a:r>
                  <a:rPr lang="ru-RU" dirty="0"/>
                  <a:t>) обычно строится с использованием алгоритма </a:t>
                </a:r>
                <a:r>
                  <a:rPr lang="ru-RU" dirty="0" err="1"/>
                  <a:t>Арнольди</a:t>
                </a:r>
                <a:r>
                  <a:rPr lang="ru-RU" dirty="0"/>
                  <a:t>, но этот процесс становится вычислительно дорогостоящим по мере увеличения размера подпространства (числа итераций,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). Чтобы преодолеть это, авторы предлагают использовать </a:t>
                </a:r>
                <a:r>
                  <a:rPr lang="ru-RU" dirty="0" err="1"/>
                  <a:t>неортонормированные</a:t>
                </a:r>
                <a:r>
                  <a:rPr lang="ru-RU" dirty="0"/>
                  <a:t> базисы для подпространства Крылова и использовать рандомизированные методы для ускорения вычислений.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5ACED8-892D-E2F1-19A5-E0C0392EA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86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B708B-710E-FE68-42D4-E9B949F7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считать по </a:t>
            </a:r>
            <a:r>
              <a:rPr lang="ru-RU" dirty="0" err="1"/>
              <a:t>Арнольди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0D7019-9333-4874-8AC2-4DADCA147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230" y="2139657"/>
            <a:ext cx="9124950" cy="7715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E4B95C-324E-5B83-8F65-5F79FBEDA96E}"/>
                  </a:ext>
                </a:extLst>
              </p:cNvPr>
              <p:cNvSpPr txBox="1"/>
              <p:nvPr/>
            </p:nvSpPr>
            <p:spPr>
              <a:xfrm>
                <a:off x="1669003" y="3429000"/>
                <a:ext cx="88771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- ортонормированный базис,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- это сжатие A в m-е подпространство Крылова,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dirty="0"/>
                  <a:t> - единичный вектор, который расширяет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E4B95C-324E-5B83-8F65-5F79FBED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03" y="3429000"/>
                <a:ext cx="8877178" cy="1200329"/>
              </a:xfrm>
              <a:prstGeom prst="rect">
                <a:avLst/>
              </a:prstGeom>
              <a:blipFill>
                <a:blip r:embed="rId3"/>
                <a:stretch>
                  <a:fillRect l="-1099" t="-4082"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5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C70B5-3D19-4B04-DA44-C3C2E72A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считают в статье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BCF90-109D-F0E3-DF47-989F270F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29" y="2250903"/>
            <a:ext cx="9173855" cy="704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C8639-502D-6683-B27B-08BDF873691B}"/>
                  </a:ext>
                </a:extLst>
              </p:cNvPr>
              <p:cNvSpPr txBox="1"/>
              <p:nvPr/>
            </p:nvSpPr>
            <p:spPr>
              <a:xfrm>
                <a:off x="1669003" y="3429000"/>
                <a:ext cx="88771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- </a:t>
                </a:r>
                <a:r>
                  <a:rPr lang="ru-RU" sz="2400" dirty="0" err="1"/>
                  <a:t>НЕортонормированный</a:t>
                </a:r>
                <a:r>
                  <a:rPr lang="ru-RU" sz="2400" dirty="0"/>
                  <a:t> базис,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- верхняя матрица </a:t>
                </a:r>
                <a:r>
                  <a:rPr lang="ru-RU" sz="2400" dirty="0" err="1"/>
                  <a:t>Гессенберга</a:t>
                </a:r>
                <a:r>
                  <a:rPr lang="ru-RU" sz="2400" dirty="0"/>
                  <a:t>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dirty="0"/>
                  <a:t> - единичный вектор, который расширяет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C8639-502D-6683-B27B-08BDF873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03" y="3429000"/>
                <a:ext cx="8877178" cy="1200329"/>
              </a:xfrm>
              <a:prstGeom prst="rect">
                <a:avLst/>
              </a:prstGeom>
              <a:blipFill>
                <a:blip r:embed="rId3"/>
                <a:stretch>
                  <a:fillRect l="-1099" t="-4082"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41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56810-A865-8FA6-F73B-8F64E0D4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наброска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5EE4F-E132-B707-02FA-04C1E00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Ключевая идея заключается в использовании матрицы эскиза </a:t>
            </a:r>
            <a:r>
              <a:rPr lang="ru-RU" dirty="0" err="1"/>
              <a:t>Θ∈s</a:t>
            </a:r>
            <a:r>
              <a:rPr lang="ru-RU" dirty="0"/>
              <a:t> × n, где s выбирается таким образом, что m &lt; s ≪ n. </a:t>
            </a:r>
          </a:p>
          <a:p>
            <a:r>
              <a:rPr lang="ru-RU" dirty="0"/>
              <a:t>Эта матрица эскиза используется для проецирования как текущего базиса, так и нового вектора в пространство меньшей размерности. В этом сокращенном пространстве процесс ортогонализации намного дешевле. Алгоритм работает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8343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39A2DF-FAE0-582D-F422-9447AEE1C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9394"/>
                <a:ext cx="10515600" cy="56975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1. На каждом шаге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генерируется новый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aseline="-25000" dirty="0"/>
                  <a:t> </a:t>
                </a:r>
                <a:r>
                  <a:rPr lang="ru-RU" dirty="0"/>
                  <a:t>путем умножения матрицы A последним вектором в текущем базисе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2. Сохраняется эскизная версия базиса,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Θ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3. Вычисляется эскиз нового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4. Ортогонализация выполняется для малой матрицы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ru-RU" dirty="0"/>
                  <a:t> с использованием одного шага </a:t>
                </a:r>
                <a:r>
                  <a:rPr lang="ru-RU" dirty="0" err="1"/>
                  <a:t>Грама</a:t>
                </a:r>
                <a:r>
                  <a:rPr lang="ru-RU" dirty="0"/>
                  <a:t>-Шмидта, в результате чего получается обновленный схематичный базис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с ортонормированными столбцами.</a:t>
                </a:r>
              </a:p>
              <a:p>
                <a:pPr marL="0" indent="0">
                  <a:buNone/>
                </a:pPr>
                <a:r>
                  <a:rPr lang="ru-RU" dirty="0"/>
                  <a:t>5. Коэффициенты, полученные на этом этапе ортогонализации, сохраняются в верхней треугольной матрице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6. Эти коэффициенты используются для приблизительной ортогонализации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относительно предыдущих векторов в фактическом (не зарисованном) пространстве для получения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7. Новый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масштабируется так, что его эскиз имеет единичную длину.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39A2DF-FAE0-582D-F422-9447AEE1C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9394"/>
                <a:ext cx="10515600" cy="5697569"/>
              </a:xfrm>
              <a:blipFill>
                <a:blip r:embed="rId2"/>
                <a:stretch>
                  <a:fillRect l="-1043" t="-2248" r="-812" b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31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698212-637A-C183-AE3C-042CEFBE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0214"/>
                <a:ext cx="10515600" cy="5466749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Этот процесс гарантирует, что, хотя фактические базисные векторы не являются точно ортогональными, их эскизные версии являются таковыми. Если матрица эскиза выбрана соответствующим образом, можно показать, что результирующий базис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dirty="0"/>
                  <a:t> хорошо обусловлен.</a:t>
                </a:r>
                <a:endParaRPr lang="en-US" dirty="0"/>
              </a:p>
              <a:p>
                <a:r>
                  <a:rPr lang="ru-RU" dirty="0"/>
                  <a:t>Авторы предлагают использовать рандомизированное преобразование Адамара с </a:t>
                </a:r>
                <a:r>
                  <a:rPr lang="ru-RU" dirty="0" err="1"/>
                  <a:t>подвыборкой</a:t>
                </a:r>
                <a:r>
                  <a:rPr lang="ru-RU" dirty="0"/>
                  <a:t> для Θ, которое позволяет быстро вычислять эскизы за 𝒪(</a:t>
                </a:r>
                <a:r>
                  <a:rPr lang="ru-RU" dirty="0" err="1"/>
                  <a:t>nlog</a:t>
                </a:r>
                <a:r>
                  <a:rPr lang="ru-RU" dirty="0"/>
                  <a:t> n) времени.</a:t>
                </a:r>
                <a:endParaRPr lang="en-US" dirty="0"/>
              </a:p>
              <a:p>
                <a:r>
                  <a:rPr lang="ru-RU" dirty="0"/>
                  <a:t>Экономия вычислений этого метода по сравнению с алгоритмом </a:t>
                </a:r>
                <a:r>
                  <a:rPr lang="ru-RU" dirty="0" err="1"/>
                  <a:t>Арнольди</a:t>
                </a:r>
                <a:r>
                  <a:rPr lang="ru-RU" dirty="0"/>
                  <a:t> обусловлена тем фактом, что на каждой итерации требуется только одно умножение с текущим базисом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 (по сравнению с двумя в алгоритме </a:t>
                </a:r>
                <a:r>
                  <a:rPr lang="ru-RU" dirty="0" err="1"/>
                  <a:t>Арнольди</a:t>
                </a:r>
                <a:r>
                  <a:rPr lang="ru-RU" dirty="0"/>
                  <a:t>). Это может привести к значительному ускорению, особенно когда матрица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разрежена.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698212-637A-C183-AE3C-042CEFBE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0214"/>
                <a:ext cx="10515600" cy="5466749"/>
              </a:xfrm>
              <a:blipFill>
                <a:blip r:embed="rId2"/>
                <a:stretch>
                  <a:fillRect l="-1043" t="-1897" r="-1391" b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0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58148AE-E305-2307-F8DD-4E3E567B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Метод усеченной ортогонализации является примером компромисса между эффективностью вычислений и численной точностью. Ограничивая процесс ортогонализации, он позволяет ускорить вычисления, что может быть особенно полезно при решении очень больших задач, где полная ортогонализация невозможна.</a:t>
            </a:r>
          </a:p>
        </p:txBody>
      </p:sp>
    </p:spTree>
    <p:extLst>
      <p:ext uri="{BB962C8B-B14F-4D97-AF65-F5344CB8AC3E}">
        <p14:creationId xmlns:p14="http://schemas.microsoft.com/office/powerpoint/2010/main" val="392700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A31854-23DA-3EAF-97FC-DF144A290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4299"/>
                <a:ext cx="10515600" cy="51826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Однако в тексте также подчеркивается ключевой недостаток этого подхода: база может стать плохо подготовленной или даже с численным ранжированием недостаточной всего после нескольких итераций. Для решения этой проблемы в тексте предлагается процесс "отбеливания", который включает в себя мониторинг номера условия базиса и выполнение приблизительной ортогонализации, когда это необходимо.</a:t>
                </a:r>
                <a:endParaRPr lang="en-US" dirty="0"/>
              </a:p>
              <a:p>
                <a:r>
                  <a:rPr lang="ru-RU" dirty="0"/>
                  <a:t>В процессе отбеливания используется матрица эскизов для сохранения сжатого представления основы. При обнаружении плохого кондиционирования вычисляется QR-факторизация нарисованного базиса, и исходный базис обновляется до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которое должно быть хорошо кондиционировано.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 в соотношении, подобном </a:t>
                </a:r>
                <a:r>
                  <a:rPr lang="ru-RU" dirty="0" err="1"/>
                  <a:t>Арнольди</a:t>
                </a:r>
                <a:r>
                  <a:rPr lang="ru-RU" dirty="0"/>
                  <a:t>, обновляется соответствующим образом.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A31854-23DA-3EAF-97FC-DF144A290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4299"/>
                <a:ext cx="10515600" cy="5182664"/>
              </a:xfrm>
              <a:blipFill>
                <a:blip r:embed="rId2"/>
                <a:stretch>
                  <a:fillRect l="-1043" t="-2588" r="-1681" b="-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84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615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SPEEDING UP KRYLOV SUBSPACE METHODS FOR COMPUTING f(A)b VIA RANDOMIZATION</vt:lpstr>
      <vt:lpstr>Основная идея</vt:lpstr>
      <vt:lpstr>Как считать по Арнольди</vt:lpstr>
      <vt:lpstr>Как считают в статье</vt:lpstr>
      <vt:lpstr>Концепция наброска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KRYLOV SUBSPACE METHODS FOR COMPUTING f(A)b VIA RANDOMIZATION</dc:title>
  <dc:creator>Владимир Добрыгин</dc:creator>
  <cp:lastModifiedBy>Владимир Добрыгин</cp:lastModifiedBy>
  <cp:revision>3</cp:revision>
  <dcterms:created xsi:type="dcterms:W3CDTF">2023-12-25T15:43:46Z</dcterms:created>
  <dcterms:modified xsi:type="dcterms:W3CDTF">2023-12-25T16:42:20Z</dcterms:modified>
</cp:coreProperties>
</file>