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276" r:id="rId3"/>
    <p:sldId id="30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967DE-5A36-43E1-82CB-18121DA7F1F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F39-7CBC-4FEA-9EB1-F50793D1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53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9F5796-8C17-423D-BF4F-A68F722D95BB}" type="datetime1">
              <a:rPr lang="en-US" smtClean="0"/>
              <a:t>10/17/2021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DE6-A2E1-4CCA-A387-8518F72E69F6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B0E-AD38-4F1E-8FB2-93569C461D3B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FE6C-FAF4-4907-B931-3CDBB41FEC7E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AEA0-973A-426A-894E-098AEB62F6E3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48C-7D4D-4AD8-B85F-E5D274AC8041}" type="datetime1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C966-7A2E-4B02-B334-0E2819E8CDC4}" type="datetime1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4E4-813E-4DF3-805C-07D534A724CF}" type="datetime1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BA82-E22C-4BCA-95E1-D1A880030111}" type="datetime1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8334-C380-48A0-8880-914074E71630}" type="datetime1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FA45-6D0F-411A-9F59-52760DFAD66C}" type="datetime1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ABC1F4B-8695-4675-8663-FFD1C93DCA5F}" type="datetime1">
              <a:rPr lang="en-US" smtClean="0"/>
              <a:t>10/17/2021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9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21665" y="276860"/>
            <a:ext cx="1376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2.2. Input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621665" y="866775"/>
          <a:ext cx="999998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-s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--sumo-net-file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SUMO-net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-n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--node-files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định nghĩa nút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-e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--edge-files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định nghĩa cạnh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-x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--connection-files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định nghĩa kết nối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-i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--tllogic-files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phản ứng của đèn giao thông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-t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--type-files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định nghĩa kiểu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--ptstop-files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các điểm dừng giao thông công cộng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--ptline-files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các tuyến giao thông công cộng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--polygon-files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đa giác từ FILE để nhúng vào mạng nếu có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104900" y="584835"/>
          <a:ext cx="9561830" cy="568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--shapefile-prefix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các tệp hình dạng (ArcView, Tiger, ...) từ các tệp bắt đầu bằng 'FILE'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--dlr-navteq-prefix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dữ liệu Navteq GDF đã chuyển đổi (mạng Elmar không có vị trí) từ đường dẫn 'FILE'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--osm-files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mạng OSM từ đường dẫn 'FILE (s)'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--opendrive-files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mạng OpenDRIVE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--visum-file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VISUM-net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--vissim-file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VISSIM-net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--robocup-dir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RoboCup-net từ 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--matsim-files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MATsim-net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--itsumo-files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ITSUMO-net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--heightmap.shapefiles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bản đồ chiều cao từ tệp hình dạng ArcGIS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--heightmap.geotiff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bản đồ độ cao từ GeoTIFF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83615" y="387985"/>
            <a:ext cx="1468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2.3. Output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983615" y="1059180"/>
          <a:ext cx="9479915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--write-license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Bao gồm thông tin giấy phép vào mỗi tệp đầu ra; mặc định: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--output-prefix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Tiền tố được áp dụng cho tất cả các tệp đầu ra. Chuỗi đặc biệt 'TIME' được thay thế bằng thời gian hiện tại.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--precision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Xác định số chữ số sau dấu phẩy cho đầu ra dấu phẩy động; mặc định: 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--precision.geo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Xác định số chữ số sau dấu phẩy cho đầu ra lon, vĩ độ; mặc định: 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-H &lt;BOOL&gt;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--human-readable-time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Viết các giá trị thời gian dưới dạng giờ: phút: giây hoặc ngày: giờ: phút: giây chứ không phải là giây; mặc định: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-o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--output-file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--plain-output-prefix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Tiền tố của tệp để ghi các nút xml đơn giản, các cạnh và kết nối tới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009015" y="286385"/>
          <a:ext cx="9878695" cy="634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--junctions.join-output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Ghi thông tin về các đường nối đã tham gia vào FILE (có thể được tải dưới dạng tệp nút bổ sung để tái tạo các đường nối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--prefix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Ghi thông tin về các đường nối đã tham gia vào FILE (có thể được tải dưới dạng tệp nút bổ sung để tái tạo các đường nối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--amitran-output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FILE bằng định dạng Amitran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--matsim-output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FILE bằng định dạng MATsim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--opendrive-output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FILE bằng định dạng OpenDRIVE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--dlr-navteq-output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tệp dlr-navteq với PREFIX đã 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--dlrnavteq.precision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Các tọa độ mạng được ghi với độ chính xác đầu ra được chỉ định; mặc định:2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--output.street-names &lt;BOOL&gt;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Tên đường sẽ được đưa vào đầu ra (nếu có); mặc định: false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207770" y="294640"/>
          <a:ext cx="9836785" cy="605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--output.original-names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Viết tên ban đầu, nếu được cung cấp, dưới dạng tham số; mặc định: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--street-sign-output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Viết các biển báo đường phố dưới dạng POI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--ptstop-output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Ghi các điểm dừng giao thông công cộng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--ptline-output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Ghi các tuyến giao thông công cộng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--ptline-clean-up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Dọn dẹp các điểm dừng pt không được cung cấp bởi bất kỳ đường dây nào; mặc định: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--parking-output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Ghi các khu vực đỗ xe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--railway.topology.output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Phân tích cấu trúc liên kết của mạng lưới đường sắt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--polygon-output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Viết các hình dạng được nhúng trong đầu vào mạng và không được hỗ trợ bởi polyconvert (OpenDRIVE)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67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--opendrive-output.straight-threshold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Tạo các đường cong được tham số hóa bất cứ khi nào sự thay đổi góc giữa các đoạn thẳng vượt quá độ FLOAT; mặc định: 1e-08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61670" y="387985"/>
            <a:ext cx="1885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2.4. Projection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661670" y="963930"/>
          <a:ext cx="10571480" cy="553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--simple-projection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 dụng một phương pháp đơn giản để chiếu;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Hệ số tỷ lệ cho tọa độ đầu vào; mặc định: 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--proj.rotate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Xoay (độ theo chiều kim đồng hồ) cho tọa độ đầu vào;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--proj.utm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Xác định vùng UTM (đối với phép chiếu công cụ cắt ngang đa năng dựa trên ellipsoid WGS84);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--proj.dhdn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Xác định vùng DHDN (đối với phép chiếu công cụ cắt ngang dựa trên ellipsoid bessel, "Gauss-Krueger");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 dụng STR như định nghĩa proj.4 cho phép chiếu; mặc định :!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--proj.inverse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Phép chiếu nghịch đảo;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--proj.dhdnutm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Chuyển đổi từ Gauss-Krueger tới UTM;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--proj.plain-geo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Viết tọa độ địa lý ở dạng xml trơn;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83590" y="286385"/>
            <a:ext cx="2026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2.5. Processing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783590" y="917575"/>
          <a:ext cx="10327005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--speed-in-kmh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 max được phân tích cú pháp như cho bằng km / h (một số);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--construction-date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 dụng ngày YYYY-MM-DD để xác định mức độ sẵn sàng của các tính năng đang được xây dựng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--flatten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Loại bỏ tất cả dữ liệu z;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--plain.extend-edge-shape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Nếu các hình dạng cạnh không kết thúc ở các vị trí nút, hãy mở rộng chúng;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--numerical-id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Remaps ID dạng chữ và số của các nút và cạnh để đảm bảo rằng tất cả các ID đều là số nguyên;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--numerical-ids.node-start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Hoán đổi ID của các nút thành số nguyên bắt đầu từ INT; mặc định: 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--numerical-ids.edge-start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Hoán đổi ID của các cạnh thành số nguyên bắt đầu từ INT; mặc định: 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/>
        </p:nvGraphicFramePr>
        <p:xfrm>
          <a:off x="585470" y="386080"/>
          <a:ext cx="10722610" cy="608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--reserved-ids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các id được tạo không bao gồm bất kỳ ID nào đã nhập từ FILE (định dạng tệp lựa chọn sumo-gui)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--dismiss-vclasses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Loại bỏ các hạn chế về hạng xe khỏi các cạnh nhập khẩu;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--geometry.split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Tách các cạnh qua các nút hình học;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-R &lt;BOOL&gt;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geometry.remove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Thay thế các nút chỉ xác định hình học cạnh bằng các điểm hình học (nối các cạnh);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--geometry.remove.keep-edges.explicit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danh sách các cạnh đã cho không bị sửa đổi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--geometry.remove.keep-edges.input-file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các cạnh trong FILE không bị sửa đổi (Mỗi id trên một dòng. Các tệp tuyển chọn từ sumo-gui cũng được hỗ trợ)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--geometry.remove.keep-ptstops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các cạnh có điểm dừng giao thông công cộng không bị sửa đổi;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--geometry.remove.min-length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Cho phép hợp nhất các cạnh có các thuộc tính khác nhau khi độ dài của chúng dưới độ dài tối thiểu;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749935" y="309880"/>
          <a:ext cx="10478770" cy="62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--geometry.remove.width-tolerance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Cho phép hợp nhất các cạnh có chiều rộng làn đường khác nhau nếu sự khác biệt dưới FLOAT;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-geometry.max-segment-length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Chia nhỏ hình học để hạn chế độ dài đoạn;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--geometry.min-dist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Giảm các điểm hình học quá giống nhau; mặc định: 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--geometry.max-angle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Cảnh báo về các dạng hình học cạnh có góc trên DEGREES trong các đoạn liên tiếp; mặc định: 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9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--geometry.min-radius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Cảnh báo về các dạng hình học cạnh có bán kính quay nhỏ hơn METERS ở đầu hoặc cuối; mặc định: 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--geometry.min-radius.fix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Làm thẳng các hình học cạnh để tránh biến bán kính nhỏ hơn bán kính hình học. Phút;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 geometry.min-radius.fix.railways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Làm thẳng các hình dạng cạnh để tránh bán kính quay nhỏ hơn bán kính hình học. Phút (chỉ đường sắt); mặc định: 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035050" y="422275"/>
          <a:ext cx="9716135" cy="581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--geometry.junction-mismatch-threshold &lt;FLOAT&gt;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Cảnh báo nếu hình dạng đường giao nhau ở xa vị trí nút ban đầu; mặc định: 20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--geometry.check-overlap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Cảnh báo nếu các cạnh chồng lên nhau nhiều hơn giá trị ngưỡng đã cho;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--geometry.check-overlap.vertical-threshold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Bỏ qua các cạnh chồng chéo nếu chúng được phân tách theo chiều dọc bởi ngưỡng đã cho; mặc định: 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--geometry.avoid-overlap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Sửa đổi các hình học cạnh để tránh chồng chéo tại các điểm nối; mặc định: 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--join-lanes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Tham gia vào các làn đường liền kề có cùng quyền và không cho phép chuyển làn (vỉa hè và làn đường không được phép);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9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--ptline.match-dist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Các trận đấu dừng lại bên ngoài mạng lưới đường với đường pt tham chiếu khi ở dưới khoảng cách nhất định; mặc định: 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--ptstop-output.no-bidi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Bỏ qua việc tạo điểm dừng tự động trên cạnh bidi của điểm dừng đã tải;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260850" y="1479550"/>
            <a:ext cx="3669665" cy="773430"/>
          </a:xfrm>
          <a:prstGeom prst="flowChartTerminator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Nhóm 10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217295" y="224790"/>
            <a:ext cx="9757410" cy="1007745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Môn Giao Thông Thông Minh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17295" y="2811145"/>
            <a:ext cx="2495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Đề Tài: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217295" y="3957320"/>
            <a:ext cx="4553585" cy="1922780"/>
          </a:xfrm>
          <a:prstGeom prst="flowChartAlternateProcess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Giới thiệu về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Netconvert</a:t>
            </a:r>
          </a:p>
        </p:txBody>
      </p:sp>
      <p:pic>
        <p:nvPicPr>
          <p:cNvPr id="102" name="Content Placeholder 10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840" y="2979420"/>
            <a:ext cx="5725160" cy="3878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932815" y="411480"/>
          <a:ext cx="946023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--geometry.max-grade &lt;FLOAT&gt;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Cảnh báo về các hình học có cạnh có điểm tính bằng% trên FLOAT .; mặc định: 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--geometry.max-grade.fix &lt;BOOL&gt;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Các hình dạng cạnh nhẵn có điểm cao hơn ngưỡng cảnh báo; mặc định: true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--offset.disable-normalization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Tắt chuẩn hóa các vị trí nút;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--offset.x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Thêm FLOAT vào các vị trí x ròng;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--offset.y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Thêm FLOAT vào vị trí y ròng;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--offset.z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Thêm FLOAT vào các vị trí z ròng;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--flip-y-axis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Lật tọa độ y dọc theo 0;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roundabouts.guess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Bật tính năng đoán đường vòng; mặc định: 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--roundabouts.visibility-distance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Khả năng hiển thị mặc định khi đến gần bùng binh; mặc định: 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--opposites.guess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Cho phép đoán làn đường ngược chiều có thể sử dụng để vượt;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--opposites.guess.fix-lengths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các cạnh đối diện có cùng độ dài;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166495" y="566420"/>
          <a:ext cx="9001760" cy="5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--fringe.guess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Cho phép đoán các nút rìa mạng;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--lefthand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Giả sử lưu lượng truy cập bên trái trên mạng;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--edges.join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Hợp nhất các cạnh kết nối các nút giống nhau và gần nhau (khuyến nghị cho nhập VISSIM);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--speed.offset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Sửa đổi tất cả các tốc độ biên bằng cách thêm FLOAT;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--speed.factor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Sửa đổi tất cả các tốc độ biên bằng cách nhân với FLOAT; mặc định: 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--speed.minimum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Sửa đổi tất cả các tốc độ biên thành ít nhất là FLOAT;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71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--edges.join-tram-dist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Ghép các cạnh xe điện vào làn đường có hình dạng tương tự (trong khoảng cách FLOAT); mặc định: 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21385" y="327660"/>
            <a:ext cx="2687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2.6: Building Defaults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921385" y="1141095"/>
          <a:ext cx="8970645" cy="512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-L &lt;INT&gt;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--default.lanenumber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Số làn đường mặc định trong một cạnh; mặc định: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--default.lanewidth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Chiều rộng mặc định của làn đường; mặc định: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--default.spreadtype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Phương pháp mặc định để tính toán các hình dạng làn đường từ các hình dạng cạnh; mặc định: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-S &lt;FLOAT&gt;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--default.speed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Tốc độ mặc định trên một cạnh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(in m/s); default: 13.89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-P &lt;INT&gt;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--default.priority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Tốc độ mặc định trên một cạnh; default: 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--default.type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Loại cạnh mặc định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--default.sidewalk-width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Chiều rộng mặc định của các vỉa hè đã thêm; default: 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045210" y="294640"/>
          <a:ext cx="9663430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--default.bikelane-width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Chiều rộng mặc định của làn đường dành cho xe đạp đã thêm; default: 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--default.crossing-width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Chiều rộng mặc định của vạch sang đường dành cho người đi bộ; default: 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--default.allow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Giá trị mặc định cho các hạng xe được phép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--default.disallow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Giá trị mặc định cho các loại xe không được phép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9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--default.junctions.keep-clear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Cho dù các đường giao nhau có nên được giữ rõ ràng theo mặc định hay không; mặc định: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--default.junctions.radius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Bán kính quay vòng mặc định của các giao lộ; default: 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--default.connection-length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Độ dài mặc định khi ghi đè độ dài kết nối ; default: 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9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--default.right-of-way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Thuật toán mặc định để tính toán các quy tắc quyền của đường ('default', 'edgePosystem'); default: 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Content Placeholder 10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312035" y="397510"/>
            <a:ext cx="7568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Thành viên trong nhóm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262255" y="2180590"/>
            <a:ext cx="3022600" cy="712470"/>
          </a:xfrm>
          <a:prstGeom prst="flowChartTerminator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Đặng Tiến Toàn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262255" y="3429000"/>
            <a:ext cx="3022600" cy="753110"/>
          </a:xfrm>
          <a:prstGeom prst="flowChartTerminator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Nguyễn Hiếu Minh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3804285" y="2893060"/>
            <a:ext cx="2883535" cy="764540"/>
          </a:xfrm>
          <a:prstGeom prst="flowChartTerminator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Nguyễn Trường An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3803650" y="4099560"/>
            <a:ext cx="2884170" cy="782955"/>
          </a:xfrm>
          <a:prstGeom prst="flowChartTerminator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Nguyễn Minh Thiên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262255" y="4718050"/>
            <a:ext cx="3022600" cy="74168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Nguyễn Công Thắng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6615" y="1956435"/>
            <a:ext cx="5005070" cy="4901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4891405" y="422910"/>
            <a:ext cx="2409825" cy="647065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Mục Lục</a:t>
            </a:r>
          </a:p>
        </p:txBody>
      </p:sp>
      <p:sp>
        <p:nvSpPr>
          <p:cNvPr id="11" name="Rectangles 10"/>
          <p:cNvSpPr/>
          <p:nvPr>
            <p:custDataLst>
              <p:tags r:id="rId1"/>
            </p:custDataLst>
          </p:nvPr>
        </p:nvSpPr>
        <p:spPr>
          <a:xfrm>
            <a:off x="1115695" y="1583055"/>
            <a:ext cx="4255135" cy="1926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I. Tổng quát: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1.1: Mô Tả.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1.2: Các định dạng mạng được hỗ trợ: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1.2.1: Import.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1.2.2: Export.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115695" y="4022725"/>
            <a:ext cx="4255135" cy="244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Options: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2.1: Configuration.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2.2: Input.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2.3: Output.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2.4: Projection.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2.5: Processing.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2.6: Building Defaults.</a:t>
            </a:r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106795" y="1878330"/>
            <a:ext cx="5591810" cy="403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newsflash/>
      </p:transition>
    </mc:Choice>
    <mc:Fallback xmlns="">
      <p:transition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>
            <a:off x="4502785" y="276860"/>
            <a:ext cx="3186430" cy="776605"/>
          </a:xfrm>
          <a:prstGeom prst="flowChartPreparation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I. </a:t>
            </a: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Tổng quát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486535" y="1871980"/>
            <a:ext cx="9218295" cy="419481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Netconvert: nhập các mạng đường kỹ thuật số từ các nguồn khác nhau và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tạo ra các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mạng đường có thể được sử dụng bởi các công cụ khác từ gói.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Mục đích: Nhập và chuyển đổi mạng lưới đường bộ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Hệ thống: di động (Linux / Windows được thử nghiệm); chạy trên dòng lệnh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Đầu vào (bắt buộc): Định nghĩa mạng lưới đường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Đầu ra: Một mạng đường SUMO được tạo ra; tùy chọn cũng có các đầu ra khác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Ngôn ngữ lập trình: C++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edge/>
      </p:transition>
    </mc:Choice>
    <mc:Fallback xmlns="">
      <p:transition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/>
          <p:cNvSpPr/>
          <p:nvPr/>
        </p:nvSpPr>
        <p:spPr>
          <a:xfrm>
            <a:off x="4700905" y="237490"/>
            <a:ext cx="2790825" cy="847725"/>
          </a:xfrm>
          <a:prstGeom prst="flowChartDecision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1.1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Mô 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ả</a:t>
            </a:r>
          </a:p>
        </p:txBody>
      </p:sp>
      <p:sp>
        <p:nvSpPr>
          <p:cNvPr id="8" name="Rectangles 7"/>
          <p:cNvSpPr/>
          <p:nvPr/>
        </p:nvSpPr>
        <p:spPr>
          <a:xfrm>
            <a:off x="1835150" y="2061210"/>
            <a:ext cx="8522970" cy="32156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Netconvert là một ứng dụng dòng lệnh. Nó giả định có ít nhất một tham số - sự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kết hợp giữa tên của loại tệp để nhập dưới dạng tên tham số và tên của tệp để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nhập dưới dạng giá trị tham số. Vì vậy, để nhập một mạng từ OpenStreetMap,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người ta có thể chỉ cần viết: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</a:t>
            </a:r>
            <a:r>
              <a: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netconvert --osm my_osm_net.xml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và để nhập mạng VISUM: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</a:t>
            </a:r>
            <a:r>
              <a: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netconvert --visum my_visum_net.net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Nhiều tham số khác chỉ đạo cách mạng được nhập và cách mạng SUMO kết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quả được tạo ra.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4174490" y="277495"/>
            <a:ext cx="3843020" cy="1250315"/>
          </a:xfrm>
          <a:prstGeom prst="flowChartDecision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1.2. Các định dạng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mạng được hỗ trợ</a:t>
            </a:r>
          </a:p>
        </p:txBody>
      </p:sp>
      <p:sp>
        <p:nvSpPr>
          <p:cNvPr id="5" name="Rectangles 4"/>
          <p:cNvSpPr/>
          <p:nvPr/>
        </p:nvSpPr>
        <p:spPr>
          <a:xfrm>
            <a:off x="1997710" y="1981835"/>
            <a:ext cx="8197215" cy="4083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1.2.1. Import: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Netconvert có thể nhập mạng lưới đường bộ từ các định dạng sau: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"SUMO plain" XML descriptions (*.edg.xml, *.nod.xml, *.con.xml, *.tll.xml)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OpenStreetMap (*.osm.xml)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VISUM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Vissim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OpenDRIVE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MATsim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SUMO (*.net.xml)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Shapefiles (.shp, .shx, .dbf), e.g.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Robocup Rescue League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DLR internal variant of Navteq's GDF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754505" y="1094105"/>
            <a:ext cx="8682990" cy="4669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1.2.2. Export: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Netconvert có thể xuất mạng lưới đường ở các định dạng sau: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SUMO (*.net.xml)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"SUMO native" XML descriptions (*.edg.xml, *.nod.xml, *.con.xml, *.tll.xml)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OpenDRIVE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MATsim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DLR internal variant of Navteq's GDF (Elmar format)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basic network view developed in the Amitran project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Sử dụng các công cụ python, việc chuyển đổi các tệp .net.xml sang các định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dạng khác được hỗ trợ: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KML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GeoJSON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>
            <a:off x="4552950" y="124460"/>
            <a:ext cx="3086100" cy="651510"/>
          </a:xfrm>
          <a:prstGeom prst="flowChartPreparation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II. Options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2113280" y="999490"/>
            <a:ext cx="7965440" cy="866775"/>
          </a:xfrm>
          <a:prstGeom prst="flowChartTerminator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Bạn có thể sử dụng tệp định nghĩa lược đồ XML để thiết lập cấu hình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netconvert: netconvertConfiguration.xsd.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55115" y="2226310"/>
            <a:ext cx="2209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2.1. Configuration</a:t>
            </a:r>
          </a:p>
        </p:txBody>
      </p:sp>
      <p:graphicFrame>
        <p:nvGraphicFramePr>
          <p:cNvPr id="8" name="Table 7"/>
          <p:cNvGraphicFramePr/>
          <p:nvPr/>
        </p:nvGraphicFramePr>
        <p:xfrm>
          <a:off x="1555115" y="2985135"/>
          <a:ext cx="8717280" cy="340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-c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--configuration-file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Tải cấu hình được đặt tên khi khởi động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-C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--save-configuration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Lưu cấu hình hiện tại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--save-template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Lưu mẫu cấu hình (trống)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--save-schema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Lưu lược đồ cấu hình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--save-comment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Thêm nhận xét vào mẫu, cấu hình hoặc lược đồ đã lưu;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4357232147_1_1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2884</Words>
  <Application>Microsoft Office PowerPoint</Application>
  <PresentationFormat>Widescreen</PresentationFormat>
  <Paragraphs>391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SimSun</vt:lpstr>
      <vt:lpstr>Arial</vt:lpstr>
      <vt:lpstr>Calibri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toan dang</cp:lastModifiedBy>
  <cp:revision>5</cp:revision>
  <dcterms:created xsi:type="dcterms:W3CDTF">2021-10-14T15:16:00Z</dcterms:created>
  <dcterms:modified xsi:type="dcterms:W3CDTF">2021-10-17T02:34:28Z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9C7301686E3B47958ABB63039142324C</vt:lpwstr>
  </property>
  <property fmtid="{D5CDD505-2E9C-101B-9397-08002B2CF9AE}" pid="3" name="KSOProductBuildVer">
    <vt:lpwstr>1033-11.2.0.10323</vt:lpwstr>
  </property>
</Properties>
</file>