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61" r:id="rId3"/>
    <p:sldId id="260" r:id="rId5"/>
    <p:sldId id="264" r:id="rId6"/>
    <p:sldId id="293" r:id="rId7"/>
    <p:sldId id="315" r:id="rId8"/>
    <p:sldId id="323" r:id="rId9"/>
    <p:sldId id="322" r:id="rId10"/>
    <p:sldId id="316" r:id="rId11"/>
    <p:sldId id="318" r:id="rId12"/>
    <p:sldId id="325" r:id="rId13"/>
    <p:sldId id="319" r:id="rId14"/>
    <p:sldId id="314" r:id="rId15"/>
    <p:sldId id="320" r:id="rId16"/>
    <p:sldId id="321" r:id="rId17"/>
    <p:sldId id="305" r:id="rId18"/>
  </p:sldIdLst>
  <p:sldSz cx="9144000" cy="6858000" type="screen4x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50E"/>
    <a:srgbClr val="E0414A"/>
    <a:srgbClr val="FF1919"/>
    <a:srgbClr val="85000B"/>
    <a:srgbClr val="CC0000"/>
    <a:srgbClr val="A6A6A6"/>
    <a:srgbClr val="FF2F2F"/>
    <a:srgbClr val="FF0000"/>
    <a:srgbClr val="DD0012"/>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111" d="100"/>
          <a:sy n="111" d="100"/>
        </p:scale>
        <p:origin x="1566" y="126"/>
      </p:cViewPr>
      <p:guideLst>
        <p:guide orient="horz" pos="21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EB25E-F66E-44BE-85A3-62191936F5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7D03D-ED54-44F4-93D3-469DD7E83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CECE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8" name="页脚占位符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20766475-3C67-4DF2-BE17-F0B0C8E38830}" type="datetimeFigureOut">
              <a:rPr lang="zh-CN" altLang="en-US" smtClean="0"/>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DD48D3E-B07C-4BE8-84F7-DD272BD053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000" advTm="2000">
        <p14:vortex dir="r"/>
      </p:transition>
    </mc:Choice>
    <mc:Fallback>
      <p:transition spd="slow" advTm="2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463290" y="1668780"/>
            <a:ext cx="5575300" cy="1322070"/>
          </a:xfrm>
          <a:prstGeom prst="rect">
            <a:avLst/>
          </a:prstGeom>
          <a:noFill/>
        </p:spPr>
        <p:txBody>
          <a:bodyPr wrap="square" rtlCol="0">
            <a:spAutoFit/>
          </a:bodyPr>
          <a:lstStyle/>
          <a:p>
            <a:pPr defTabSz="1218565">
              <a:defRPr/>
            </a:pPr>
            <a:r>
              <a:rPr lang="en-US" altLang="zh-CN" sz="4000" b="1" dirty="0">
                <a:gradFill>
                  <a:gsLst>
                    <a:gs pos="0">
                      <a:srgbClr val="E30613"/>
                    </a:gs>
                    <a:gs pos="100000">
                      <a:srgbClr val="81040B"/>
                    </a:gs>
                  </a:gsLst>
                  <a:lin ang="5400000" scaled="1"/>
                </a:gradFill>
                <a:latin typeface="Times New Roman" panose="02020603050405020304" charset="0"/>
                <a:ea typeface="微软雅黑" panose="020B0503020204020204" pitchFamily="34" charset="-122"/>
                <a:cs typeface="Times New Roman" panose="02020603050405020304" charset="0"/>
              </a:rPr>
              <a:t>What is the future of international travel?</a:t>
            </a:r>
            <a:endParaRPr lang="en-US" altLang="zh-CN" sz="4000" b="1" dirty="0">
              <a:gradFill>
                <a:gsLst>
                  <a:gs pos="0">
                    <a:srgbClr val="E30613"/>
                  </a:gs>
                  <a:gs pos="100000">
                    <a:srgbClr val="81040B"/>
                  </a:gs>
                </a:gsLst>
                <a:lin ang="5400000" scaled="1"/>
              </a:gradFill>
              <a:latin typeface="Times New Roman" panose="02020603050405020304" charset="0"/>
              <a:ea typeface="微软雅黑" panose="020B0503020204020204" pitchFamily="34" charset="-122"/>
              <a:cs typeface="Times New Roman" panose="02020603050405020304" charset="0"/>
            </a:endParaRPr>
          </a:p>
        </p:txBody>
      </p:sp>
      <p:sp>
        <p:nvSpPr>
          <p:cNvPr id="28" name="文本框 27"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442258" y="5383969"/>
            <a:ext cx="2672080" cy="521970"/>
          </a:xfrm>
          <a:prstGeom prst="rect">
            <a:avLst/>
          </a:prstGeom>
          <a:noFill/>
        </p:spPr>
        <p:txBody>
          <a:bodyPr wrap="none" rtlCol="0">
            <a:spAutoFit/>
          </a:bodyPr>
          <a:lstStyle/>
          <a:p>
            <a:pPr defTabSz="1218565">
              <a:defRPr/>
            </a:pPr>
            <a:r>
              <a:rPr lang="zh-CN" altLang="en-US" sz="28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汇报人：</a:t>
            </a:r>
            <a:r>
              <a:rPr lang="zh-CN" altLang="en-US" sz="28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周高升</a:t>
            </a:r>
            <a:endParaRPr lang="zh-CN" altLang="en-US" sz="28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endParaRPr>
          </a:p>
        </p:txBody>
      </p:sp>
      <p:grpSp>
        <p:nvGrpSpPr>
          <p:cNvPr id="4" name="组合 3"/>
          <p:cNvGrpSpPr/>
          <p:nvPr/>
        </p:nvGrpSpPr>
        <p:grpSpPr>
          <a:xfrm>
            <a:off x="128362" y="5682934"/>
            <a:ext cx="8890144"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en-US" altLang="zh-CN"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en-US" altLang="zh-CN" sz="2400" dirty="0">
                  <a:latin typeface="Arial Black" panose="020B0A04020102020204" pitchFamily="34" charset="0"/>
                </a:endParaRPr>
              </a:p>
            </p:txBody>
          </p:sp>
        </p:grpSp>
      </p:grpSp>
      <p:grpSp>
        <p:nvGrpSpPr>
          <p:cNvPr id="3" name="组合 2"/>
          <p:cNvGrpSpPr/>
          <p:nvPr/>
        </p:nvGrpSpPr>
        <p:grpSpPr>
          <a:xfrm>
            <a:off x="439101" y="-8313"/>
            <a:ext cx="2612976" cy="4400343"/>
            <a:chOff x="439101" y="-8313"/>
            <a:chExt cx="2612976" cy="4400343"/>
          </a:xfrm>
        </p:grpSpPr>
        <p:sp>
          <p:nvSpPr>
            <p:cNvPr id="36" name="任意多边形 35"/>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a:grpSpLocks noChangeAspect="1"/>
            </p:cNvGrpSpPr>
            <p:nvPr/>
          </p:nvGrpSpPr>
          <p:grpSpPr>
            <a:xfrm>
              <a:off x="583589" y="1834933"/>
              <a:ext cx="2323999" cy="2323999"/>
              <a:chOff x="3393105" y="2094170"/>
              <a:chExt cx="2664367" cy="2664367"/>
            </a:xfrm>
          </p:grpSpPr>
          <p:sp>
            <p:nvSpPr>
              <p:cNvPr id="9" name="椭圆 8"/>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10"/>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9" name="Picture 2" descr="E:\Hou\信息化建设\web\校徽相关\xjtu.png"/>
            <p:cNvPicPr>
              <a:picLocks noChangeAspect="1" noChangeArrowheads="1"/>
            </p:cNvPicPr>
            <p:nvPr/>
          </p:nvPicPr>
          <p:blipFill rotWithShape="1">
            <a:blip r:embed="rId1" cstate="print">
              <a:lum bright="70000" contrast="-70000"/>
              <a:extLst>
                <a:ext uri="{28A0092B-C50C-407E-A947-70E740481C1C}">
                  <a14:useLocalDpi xmlns:a14="http://schemas.microsoft.com/office/drawing/2010/main" val="0"/>
                </a:ext>
              </a:extLst>
            </a:blip>
            <a:srcRect l="-463" t="76636" r="53439"/>
            <a:stretch>
              <a:fillRect/>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094480"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COVID-19 and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971550" y="1118870"/>
            <a:ext cx="7200000" cy="3995876"/>
          </a:xfrm>
          <a:prstGeom prst="rect">
            <a:avLst/>
          </a:prstGeom>
        </p:spPr>
      </p:pic>
      <p:sp>
        <p:nvSpPr>
          <p:cNvPr id="14" name="文本框 13"/>
          <p:cNvSpPr txBox="1"/>
          <p:nvPr/>
        </p:nvSpPr>
        <p:spPr>
          <a:xfrm>
            <a:off x="1031240" y="5126990"/>
            <a:ext cx="7081520" cy="138366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However, we can expect that the impact of COVID-19 will only be temporary.  Because people's strong demand for travel will not disappear because of temporary repression. During the National Day of 2021,the number of tourists reached 515 million in </a:t>
            </a:r>
            <a:r>
              <a:rPr lang="en-US" altLang="zh-CN" sz="1400">
                <a:latin typeface="Times New Roman" panose="02020603050405020304" charset="0"/>
                <a:cs typeface="Times New Roman" panose="02020603050405020304" charset="0"/>
                <a:sym typeface="+mn-ea"/>
              </a:rPr>
              <a:t>China, returning to 70% of the same period before COVID-19. </a:t>
            </a:r>
            <a:endParaRPr lang="en-US" altLang="zh-CN" sz="1400">
              <a:latin typeface="Times New Roman" panose="02020603050405020304" charset="0"/>
              <a:cs typeface="Times New Roman" panose="02020603050405020304" charset="0"/>
              <a:sym typeface="+mn-ea"/>
            </a:endParaRPr>
          </a:p>
          <a:p>
            <a:r>
              <a:rPr lang="en-US" altLang="zh-CN" sz="1400">
                <a:latin typeface="Times New Roman" panose="02020603050405020304" charset="0"/>
                <a:cs typeface="Times New Roman" panose="02020603050405020304" charset="0"/>
                <a:sym typeface="+mn-ea"/>
              </a:rPr>
              <a:t>Therefore, we can be confident that the situation of international tourism will improve after COVID-19 ends.  </a:t>
            </a:r>
            <a:endParaRPr lang="en-US" altLang="zh-CN" sz="1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698750" y="3664585"/>
            <a:ext cx="6313170" cy="1595120"/>
            <a:chOff x="322748" y="3665374"/>
            <a:chExt cx="5680529" cy="1027864"/>
          </a:xfrm>
        </p:grpSpPr>
        <p:sp>
          <p:nvSpPr>
            <p:cNvPr id="108" name="圆角矩形 107"/>
            <p:cNvSpPr/>
            <p:nvPr/>
          </p:nvSpPr>
          <p:spPr>
            <a:xfrm>
              <a:off x="322748" y="3665374"/>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3418840" y="3917950"/>
            <a:ext cx="4477385" cy="1076325"/>
          </a:xfrm>
          <a:prstGeom prst="rect">
            <a:avLst/>
          </a:prstGeom>
          <a:noFill/>
        </p:spPr>
        <p:txBody>
          <a:bodyPr wrap="square" rtlCol="0">
            <a:spAutoFit/>
          </a:bodyPr>
          <a:lstStyle/>
          <a:p>
            <a:pPr algn="l"/>
            <a:r>
              <a:rPr sz="3200" b="1" dirty="0">
                <a:solidFill>
                  <a:schemeClr val="bg2">
                    <a:lumMod val="25000"/>
                  </a:schemeClr>
                </a:solidFill>
                <a:latin typeface="Times New Roman" panose="02020603050405020304" charset="0"/>
                <a:ea typeface="微软雅黑" panose="020B0503020204020204" pitchFamily="34" charset="-122"/>
                <a:sym typeface="+mn-ea"/>
              </a:rPr>
              <a:t>Diversified ways of international travel</a:t>
            </a:r>
            <a:r>
              <a:rPr lang="en-US" altLang="zh-CN" sz="3200" dirty="0">
                <a:solidFill>
                  <a:schemeClr val="bg2">
                    <a:lumMod val="25000"/>
                  </a:schemeClr>
                </a:solidFill>
                <a:latin typeface="微软雅黑" panose="020B0503020204020204" pitchFamily="34" charset="-122"/>
                <a:ea typeface="微软雅黑" panose="020B0503020204020204" pitchFamily="34" charset="-122"/>
              </a:rPr>
              <a:t> </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03</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638040"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Diversified ways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2"/>
          <a:srcRect t="9644"/>
          <a:stretch>
            <a:fillRect/>
          </a:stretch>
        </p:blipFill>
        <p:spPr>
          <a:xfrm>
            <a:off x="971550" y="1350645"/>
            <a:ext cx="7200000" cy="3493683"/>
          </a:xfrm>
          <a:prstGeom prst="rect">
            <a:avLst/>
          </a:prstGeom>
        </p:spPr>
      </p:pic>
      <p:sp>
        <p:nvSpPr>
          <p:cNvPr id="14" name="文本框 13"/>
          <p:cNvSpPr txBox="1"/>
          <p:nvPr/>
        </p:nvSpPr>
        <p:spPr>
          <a:xfrm>
            <a:off x="1048385" y="4980940"/>
            <a:ext cx="7081520" cy="1168400"/>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This chart shows the data about the different modes of transportation people use to travel internationally.  It is obvious that air and road are the main modes of international travel.  Only very few people travel internationally by rail or sea.And the proportion of air and road travel continues to rise year by year.We can easily conclude that air travel will be the main way for people to travel internationally.	</a:t>
            </a:r>
            <a:endParaRPr lang="en-US" altLang="zh-CN" sz="1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698750" y="3664585"/>
            <a:ext cx="6313170" cy="1595120"/>
            <a:chOff x="322748" y="3665374"/>
            <a:chExt cx="5680529" cy="1027864"/>
          </a:xfrm>
        </p:grpSpPr>
        <p:sp>
          <p:nvSpPr>
            <p:cNvPr id="108" name="圆角矩形 107"/>
            <p:cNvSpPr/>
            <p:nvPr/>
          </p:nvSpPr>
          <p:spPr>
            <a:xfrm>
              <a:off x="322748" y="3665374"/>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3381375" y="3917950"/>
            <a:ext cx="4906645" cy="1076325"/>
          </a:xfrm>
          <a:prstGeom prst="rect">
            <a:avLst/>
          </a:prstGeom>
          <a:noFill/>
        </p:spPr>
        <p:txBody>
          <a:bodyPr wrap="square" rtlCol="0">
            <a:spAutoFit/>
          </a:bodyPr>
          <a:lstStyle/>
          <a:p>
            <a:pPr algn="l"/>
            <a:r>
              <a:rPr lang="en-US" sz="3200" b="1" dirty="0">
                <a:solidFill>
                  <a:schemeClr val="bg2">
                    <a:lumMod val="25000"/>
                  </a:schemeClr>
                </a:solidFill>
                <a:latin typeface="Times New Roman" panose="02020603050405020304" charset="0"/>
                <a:ea typeface="微软雅黑" panose="020B0503020204020204" pitchFamily="34" charset="-122"/>
                <a:sym typeface="+mn-ea"/>
              </a:rPr>
              <a:t>Purposes</a:t>
            </a:r>
            <a:r>
              <a:rPr sz="3200" b="1" dirty="0">
                <a:solidFill>
                  <a:schemeClr val="bg2">
                    <a:lumMod val="25000"/>
                  </a:schemeClr>
                </a:solidFill>
                <a:latin typeface="Times New Roman" panose="02020603050405020304" charset="0"/>
                <a:ea typeface="微软雅黑" panose="020B0503020204020204" pitchFamily="34" charset="-122"/>
                <a:sym typeface="+mn-ea"/>
              </a:rPr>
              <a:t> of international travel</a:t>
            </a:r>
            <a:r>
              <a:rPr lang="en-US" altLang="zh-CN" sz="3200" dirty="0">
                <a:solidFill>
                  <a:schemeClr val="bg2">
                    <a:lumMod val="25000"/>
                  </a:schemeClr>
                </a:solidFill>
                <a:latin typeface="微软雅黑" panose="020B0503020204020204" pitchFamily="34" charset="-122"/>
                <a:ea typeface="微软雅黑" panose="020B0503020204020204" pitchFamily="34" charset="-122"/>
              </a:rPr>
              <a:t> </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04</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381952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Purposes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971550" y="1251585"/>
            <a:ext cx="7200000" cy="4006849"/>
          </a:xfrm>
          <a:prstGeom prst="rect">
            <a:avLst/>
          </a:prstGeom>
        </p:spPr>
      </p:pic>
      <p:sp>
        <p:nvSpPr>
          <p:cNvPr id="14" name="文本框 13"/>
          <p:cNvSpPr txBox="1"/>
          <p:nvPr/>
        </p:nvSpPr>
        <p:spPr>
          <a:xfrm>
            <a:off x="1031240" y="5258435"/>
            <a:ext cx="7081520" cy="9531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This chart shows the data about the different mpurposes for international travel.  Among them, the most important reason for people to travel abroad is the need for relaxation, holidays and festivals, followed by the need for health and religious belief. As people's living standards improve, more and more people travel internationally for personal needs such as relaxation.  </a:t>
            </a:r>
            <a:endParaRPr lang="en-US" altLang="zh-CN" sz="1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4266088" y="2557720"/>
            <a:ext cx="3574415" cy="860425"/>
          </a:xfrm>
          <a:prstGeom prst="rect">
            <a:avLst/>
          </a:prstGeom>
          <a:noFill/>
        </p:spPr>
        <p:txBody>
          <a:bodyPr wrap="none" rtlCol="0">
            <a:spAutoFit/>
          </a:bodyPr>
          <a:lstStyle/>
          <a:p>
            <a:pPr defTabSz="1218565">
              <a:defRPr/>
            </a:pPr>
            <a:r>
              <a:rPr lang="en-US" altLang="zh-CN" sz="50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THANKS</a:t>
            </a:r>
            <a:r>
              <a:rPr lang="zh-CN" altLang="en-US" sz="5000"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rPr>
              <a:t>！</a:t>
            </a:r>
            <a:endParaRPr lang="zh-CN" altLang="en-US" sz="5000" b="1" dirty="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cs typeface="Kartika" panose="02020503030404060203" pitchFamily="18" charset="0"/>
            </a:endParaRPr>
          </a:p>
        </p:txBody>
      </p:sp>
      <p:grpSp>
        <p:nvGrpSpPr>
          <p:cNvPr id="4" name="组合 3"/>
          <p:cNvGrpSpPr/>
          <p:nvPr/>
        </p:nvGrpSpPr>
        <p:grpSpPr>
          <a:xfrm>
            <a:off x="117567" y="5691189"/>
            <a:ext cx="8890144"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en-US" altLang="zh-CN"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en-US" altLang="zh-CN" sz="2400" dirty="0">
                  <a:latin typeface="Arial Black" panose="020B0A04020102020204" pitchFamily="34" charset="0"/>
                </a:endParaRPr>
              </a:p>
            </p:txBody>
          </p:sp>
        </p:grpSp>
      </p:grpSp>
      <p:grpSp>
        <p:nvGrpSpPr>
          <p:cNvPr id="3" name="组合 2"/>
          <p:cNvGrpSpPr/>
          <p:nvPr/>
        </p:nvGrpSpPr>
        <p:grpSpPr>
          <a:xfrm>
            <a:off x="439101" y="-8313"/>
            <a:ext cx="2612976" cy="4400343"/>
            <a:chOff x="439101" y="-8313"/>
            <a:chExt cx="2612976" cy="4400343"/>
          </a:xfrm>
        </p:grpSpPr>
        <p:sp>
          <p:nvSpPr>
            <p:cNvPr id="36" name="任意多边形 35"/>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a:grpSpLocks noChangeAspect="1"/>
            </p:cNvGrpSpPr>
            <p:nvPr/>
          </p:nvGrpSpPr>
          <p:grpSpPr>
            <a:xfrm>
              <a:off x="583589" y="1834933"/>
              <a:ext cx="2323999" cy="2323999"/>
              <a:chOff x="3393105" y="2094170"/>
              <a:chExt cx="2664367" cy="2664367"/>
            </a:xfrm>
          </p:grpSpPr>
          <p:sp>
            <p:nvSpPr>
              <p:cNvPr id="9" name="椭圆 8"/>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10"/>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9" name="Picture 2" descr="E:\Hou\信息化建设\web\校徽相关\xjtu.png"/>
            <p:cNvPicPr>
              <a:picLocks noChangeAspect="1" noChangeArrowheads="1"/>
            </p:cNvPicPr>
            <p:nvPr/>
          </p:nvPicPr>
          <p:blipFill rotWithShape="1">
            <a:blip r:embed="rId1" cstate="print">
              <a:lum bright="70000" contrast="-70000"/>
              <a:extLst>
                <a:ext uri="{28A0092B-C50C-407E-A947-70E740481C1C}">
                  <a14:useLocalDpi xmlns:a14="http://schemas.microsoft.com/office/drawing/2010/main" val="0"/>
                </a:ext>
              </a:extLst>
            </a:blip>
            <a:srcRect l="-463" t="76636" r="53439"/>
            <a:stretch>
              <a:fillRect/>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4100651" y="1459108"/>
            <a:ext cx="4118610" cy="398780"/>
          </a:xfrm>
          <a:prstGeom prst="rect">
            <a:avLst/>
          </a:prstGeom>
          <a:noFill/>
        </p:spPr>
        <p:txBody>
          <a:bodyPr wrap="none" rtlCol="0">
            <a:spAutoFit/>
          </a:bodyPr>
          <a:lstStyle/>
          <a:p>
            <a:pPr algn="l"/>
            <a:r>
              <a:rPr lang="en-US" altLang="zh-CN"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rPr>
              <a:t>D</a:t>
            </a:r>
            <a:r>
              <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rPr>
              <a:t>evelopment of international travel </a:t>
            </a:r>
            <a:endPar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72" name="文本框 71"/>
          <p:cNvSpPr txBox="1"/>
          <p:nvPr/>
        </p:nvSpPr>
        <p:spPr>
          <a:xfrm>
            <a:off x="4100651" y="2568050"/>
            <a:ext cx="4013200" cy="398780"/>
          </a:xfrm>
          <a:prstGeom prst="rect">
            <a:avLst/>
          </a:prstGeom>
          <a:noFill/>
        </p:spPr>
        <p:txBody>
          <a:bodyPr wrap="none" rtlCol="0">
            <a:spAutoFit/>
          </a:bodyPr>
          <a:lstStyle/>
          <a:p>
            <a:pPr lvl="0" algn="l">
              <a:buClrTx/>
              <a:buSzTx/>
              <a:buFontTx/>
            </a:pPr>
            <a:r>
              <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COVID-19</a:t>
            </a:r>
            <a:r>
              <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 and international travel</a:t>
            </a:r>
            <a:endParaRPr lang="zh-CN" altLang="en-US" sz="20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endParaRPr>
          </a:p>
        </p:txBody>
      </p:sp>
      <p:grpSp>
        <p:nvGrpSpPr>
          <p:cNvPr id="5" name="组合 4"/>
          <p:cNvGrpSpPr>
            <a:grpSpLocks noChangeAspect="1"/>
          </p:cNvGrpSpPr>
          <p:nvPr/>
        </p:nvGrpSpPr>
        <p:grpSpPr>
          <a:xfrm>
            <a:off x="3357785" y="2497504"/>
            <a:ext cx="540000" cy="540000"/>
            <a:chOff x="4597020" y="2340949"/>
            <a:chExt cx="720000" cy="720000"/>
          </a:xfrm>
        </p:grpSpPr>
        <p:grpSp>
          <p:nvGrpSpPr>
            <p:cNvPr id="82" name="组合 81"/>
            <p:cNvGrpSpPr/>
            <p:nvPr/>
          </p:nvGrpSpPr>
          <p:grpSpPr>
            <a:xfrm>
              <a:off x="4597020" y="2340949"/>
              <a:ext cx="720000" cy="720000"/>
              <a:chOff x="6585478" y="1661232"/>
              <a:chExt cx="928740" cy="928740"/>
            </a:xfrm>
          </p:grpSpPr>
          <p:sp>
            <p:nvSpPr>
              <p:cNvPr id="84" name="椭圆 83"/>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85" name="圆角矩形 84"/>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86" name="椭圆 85"/>
              <p:cNvSpPr/>
              <p:nvPr/>
            </p:nvSpPr>
            <p:spPr>
              <a:xfrm>
                <a:off x="6779848" y="1855602"/>
                <a:ext cx="540000" cy="540000"/>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grpSp>
        <p:sp>
          <p:nvSpPr>
            <p:cNvPr id="77" name="Freeform 16"/>
            <p:cNvSpPr>
              <a:spLocks noEditPoints="1"/>
            </p:cNvSpPr>
            <p:nvPr/>
          </p:nvSpPr>
          <p:spPr bwMode="auto">
            <a:xfrm>
              <a:off x="4870034" y="2586675"/>
              <a:ext cx="200867" cy="228549"/>
            </a:xfrm>
            <a:custGeom>
              <a:avLst/>
              <a:gdLst>
                <a:gd name="T0" fmla="*/ 381 w 598"/>
                <a:gd name="T1" fmla="*/ 84 h 674"/>
                <a:gd name="T2" fmla="*/ 296 w 598"/>
                <a:gd name="T3" fmla="*/ 169 h 674"/>
                <a:gd name="T4" fmla="*/ 212 w 598"/>
                <a:gd name="T5" fmla="*/ 169 h 674"/>
                <a:gd name="T6" fmla="*/ 127 w 598"/>
                <a:gd name="T7" fmla="*/ 84 h 674"/>
                <a:gd name="T8" fmla="*/ 212 w 598"/>
                <a:gd name="T9" fmla="*/ 0 h 674"/>
                <a:gd name="T10" fmla="*/ 296 w 598"/>
                <a:gd name="T11" fmla="*/ 0 h 674"/>
                <a:gd name="T12" fmla="*/ 381 w 598"/>
                <a:gd name="T13" fmla="*/ 84 h 674"/>
                <a:gd name="T14" fmla="*/ 421 w 598"/>
                <a:gd name="T15" fmla="*/ 84 h 674"/>
                <a:gd name="T16" fmla="*/ 423 w 598"/>
                <a:gd name="T17" fmla="*/ 103 h 674"/>
                <a:gd name="T18" fmla="*/ 317 w 598"/>
                <a:gd name="T19" fmla="*/ 209 h 674"/>
                <a:gd name="T20" fmla="*/ 191 w 598"/>
                <a:gd name="T21" fmla="*/ 209 h 674"/>
                <a:gd name="T22" fmla="*/ 85 w 598"/>
                <a:gd name="T23" fmla="*/ 103 h 674"/>
                <a:gd name="T24" fmla="*/ 87 w 598"/>
                <a:gd name="T25" fmla="*/ 84 h 674"/>
                <a:gd name="T26" fmla="*/ 0 w 598"/>
                <a:gd name="T27" fmla="*/ 188 h 674"/>
                <a:gd name="T28" fmla="*/ 0 w 598"/>
                <a:gd name="T29" fmla="*/ 569 h 674"/>
                <a:gd name="T30" fmla="*/ 106 w 598"/>
                <a:gd name="T31" fmla="*/ 674 h 674"/>
                <a:gd name="T32" fmla="*/ 387 w 598"/>
                <a:gd name="T33" fmla="*/ 674 h 674"/>
                <a:gd name="T34" fmla="*/ 272 w 598"/>
                <a:gd name="T35" fmla="*/ 500 h 674"/>
                <a:gd name="T36" fmla="*/ 461 w 598"/>
                <a:gd name="T37" fmla="*/ 311 h 674"/>
                <a:gd name="T38" fmla="*/ 508 w 598"/>
                <a:gd name="T39" fmla="*/ 317 h 674"/>
                <a:gd name="T40" fmla="*/ 508 w 598"/>
                <a:gd name="T41" fmla="*/ 188 h 674"/>
                <a:gd name="T42" fmla="*/ 421 w 598"/>
                <a:gd name="T43" fmla="*/ 84 h 674"/>
                <a:gd name="T44" fmla="*/ 238 w 598"/>
                <a:gd name="T45" fmla="*/ 422 h 674"/>
                <a:gd name="T46" fmla="*/ 238 w 598"/>
                <a:gd name="T47" fmla="*/ 422 h 674"/>
                <a:gd name="T48" fmla="*/ 106 w 598"/>
                <a:gd name="T49" fmla="*/ 422 h 674"/>
                <a:gd name="T50" fmla="*/ 85 w 598"/>
                <a:gd name="T51" fmla="*/ 401 h 674"/>
                <a:gd name="T52" fmla="*/ 106 w 598"/>
                <a:gd name="T53" fmla="*/ 380 h 674"/>
                <a:gd name="T54" fmla="*/ 238 w 598"/>
                <a:gd name="T55" fmla="*/ 380 h 674"/>
                <a:gd name="T56" fmla="*/ 259 w 598"/>
                <a:gd name="T57" fmla="*/ 401 h 674"/>
                <a:gd name="T58" fmla="*/ 238 w 598"/>
                <a:gd name="T59" fmla="*/ 422 h 674"/>
                <a:gd name="T60" fmla="*/ 280 w 598"/>
                <a:gd name="T61" fmla="*/ 338 h 674"/>
                <a:gd name="T62" fmla="*/ 280 w 598"/>
                <a:gd name="T63" fmla="*/ 338 h 674"/>
                <a:gd name="T64" fmla="*/ 106 w 598"/>
                <a:gd name="T65" fmla="*/ 338 h 674"/>
                <a:gd name="T66" fmla="*/ 85 w 598"/>
                <a:gd name="T67" fmla="*/ 317 h 674"/>
                <a:gd name="T68" fmla="*/ 106 w 598"/>
                <a:gd name="T69" fmla="*/ 296 h 674"/>
                <a:gd name="T70" fmla="*/ 280 w 598"/>
                <a:gd name="T71" fmla="*/ 296 h 674"/>
                <a:gd name="T72" fmla="*/ 302 w 598"/>
                <a:gd name="T73" fmla="*/ 317 h 674"/>
                <a:gd name="T74" fmla="*/ 280 w 598"/>
                <a:gd name="T75" fmla="*/ 338 h 674"/>
                <a:gd name="T76" fmla="*/ 496 w 598"/>
                <a:gd name="T77" fmla="*/ 369 h 674"/>
                <a:gd name="T78" fmla="*/ 463 w 598"/>
                <a:gd name="T79" fmla="*/ 365 h 674"/>
                <a:gd name="T80" fmla="*/ 328 w 598"/>
                <a:gd name="T81" fmla="*/ 500 h 674"/>
                <a:gd name="T82" fmla="*/ 434 w 598"/>
                <a:gd name="T83" fmla="*/ 632 h 674"/>
                <a:gd name="T84" fmla="*/ 463 w 598"/>
                <a:gd name="T85" fmla="*/ 635 h 674"/>
                <a:gd name="T86" fmla="*/ 598 w 598"/>
                <a:gd name="T87" fmla="*/ 500 h 674"/>
                <a:gd name="T88" fmla="*/ 496 w 598"/>
                <a:gd name="T89" fmla="*/ 369 h 674"/>
                <a:gd name="T90" fmla="*/ 539 w 598"/>
                <a:gd name="T91" fmla="*/ 481 h 674"/>
                <a:gd name="T92" fmla="*/ 539 w 598"/>
                <a:gd name="T93" fmla="*/ 481 h 674"/>
                <a:gd name="T94" fmla="*/ 496 w 598"/>
                <a:gd name="T95" fmla="*/ 523 h 674"/>
                <a:gd name="T96" fmla="*/ 463 w 598"/>
                <a:gd name="T97" fmla="*/ 557 h 674"/>
                <a:gd name="T98" fmla="*/ 425 w 598"/>
                <a:gd name="T99" fmla="*/ 557 h 674"/>
                <a:gd name="T100" fmla="*/ 386 w 598"/>
                <a:gd name="T101" fmla="*/ 519 h 674"/>
                <a:gd name="T102" fmla="*/ 386 w 598"/>
                <a:gd name="T103" fmla="*/ 481 h 674"/>
                <a:gd name="T104" fmla="*/ 425 w 598"/>
                <a:gd name="T105" fmla="*/ 481 h 674"/>
                <a:gd name="T106" fmla="*/ 444 w 598"/>
                <a:gd name="T107" fmla="*/ 500 h 674"/>
                <a:gd name="T108" fmla="*/ 496 w 598"/>
                <a:gd name="T109" fmla="*/ 447 h 674"/>
                <a:gd name="T110" fmla="*/ 501 w 598"/>
                <a:gd name="T111" fmla="*/ 443 h 674"/>
                <a:gd name="T112" fmla="*/ 539 w 598"/>
                <a:gd name="T113" fmla="*/ 443 h 674"/>
                <a:gd name="T114" fmla="*/ 539 w 598"/>
                <a:gd name="T115" fmla="*/ 48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Times New Roman" panose="02020603050405020304" charset="0"/>
                <a:cs typeface="Times New Roman" panose="02020603050405020304" charset="0"/>
              </a:endParaRPr>
            </a:p>
          </p:txBody>
        </p:sp>
      </p:grpSp>
      <p:grpSp>
        <p:nvGrpSpPr>
          <p:cNvPr id="3" name="组合 2"/>
          <p:cNvGrpSpPr>
            <a:grpSpLocks noChangeAspect="1"/>
          </p:cNvGrpSpPr>
          <p:nvPr/>
        </p:nvGrpSpPr>
        <p:grpSpPr>
          <a:xfrm>
            <a:off x="3357785" y="1460632"/>
            <a:ext cx="540000" cy="540000"/>
            <a:chOff x="4605330" y="979808"/>
            <a:chExt cx="720000" cy="720000"/>
          </a:xfrm>
        </p:grpSpPr>
        <p:grpSp>
          <p:nvGrpSpPr>
            <p:cNvPr id="76" name="组合 75"/>
            <p:cNvGrpSpPr/>
            <p:nvPr/>
          </p:nvGrpSpPr>
          <p:grpSpPr>
            <a:xfrm>
              <a:off x="4605330" y="979808"/>
              <a:ext cx="720000" cy="720000"/>
              <a:chOff x="6585482" y="1661233"/>
              <a:chExt cx="928741" cy="928741"/>
            </a:xfrm>
          </p:grpSpPr>
          <p:sp>
            <p:nvSpPr>
              <p:cNvPr id="78" name="椭圆 77"/>
              <p:cNvSpPr/>
              <p:nvPr/>
            </p:nvSpPr>
            <p:spPr>
              <a:xfrm>
                <a:off x="6585482" y="1661233"/>
                <a:ext cx="928741" cy="928741"/>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79" name="圆角矩形 78"/>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80" name="椭圆 79"/>
              <p:cNvSpPr/>
              <p:nvPr/>
            </p:nvSpPr>
            <p:spPr>
              <a:xfrm>
                <a:off x="6779848" y="1855602"/>
                <a:ext cx="540000" cy="540000"/>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grpSp>
        <p:sp>
          <p:nvSpPr>
            <p:cNvPr id="83" name="Freeform 22"/>
            <p:cNvSpPr>
              <a:spLocks noEditPoints="1"/>
            </p:cNvSpPr>
            <p:nvPr/>
          </p:nvSpPr>
          <p:spPr bwMode="auto">
            <a:xfrm>
              <a:off x="4869578" y="1208456"/>
              <a:ext cx="200334" cy="235261"/>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Times New Roman" panose="02020603050405020304" charset="0"/>
                <a:cs typeface="Times New Roman" panose="02020603050405020304" charset="0"/>
              </a:endParaRPr>
            </a:p>
          </p:txBody>
        </p:sp>
      </p:grpSp>
      <p:grpSp>
        <p:nvGrpSpPr>
          <p:cNvPr id="87" name="组合 86"/>
          <p:cNvGrpSpPr>
            <a:grpSpLocks noChangeAspect="1"/>
          </p:cNvGrpSpPr>
          <p:nvPr/>
        </p:nvGrpSpPr>
        <p:grpSpPr>
          <a:xfrm>
            <a:off x="3357785" y="3534376"/>
            <a:ext cx="540000" cy="540000"/>
            <a:chOff x="6782426" y="4000925"/>
            <a:chExt cx="928740" cy="928740"/>
          </a:xfrm>
        </p:grpSpPr>
        <p:grpSp>
          <p:nvGrpSpPr>
            <p:cNvPr id="88" name="组合 87"/>
            <p:cNvGrpSpPr/>
            <p:nvPr/>
          </p:nvGrpSpPr>
          <p:grpSpPr>
            <a:xfrm>
              <a:off x="6782426" y="4000925"/>
              <a:ext cx="928740" cy="928740"/>
              <a:chOff x="6585478" y="1661232"/>
              <a:chExt cx="928740" cy="928740"/>
            </a:xfrm>
          </p:grpSpPr>
          <p:sp>
            <p:nvSpPr>
              <p:cNvPr id="90" name="椭圆 8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91" name="圆角矩形 9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92" name="椭圆 91"/>
              <p:cNvSpPr/>
              <p:nvPr/>
            </p:nvSpPr>
            <p:spPr>
              <a:xfrm>
                <a:off x="6779848" y="1855602"/>
                <a:ext cx="540000" cy="540000"/>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grpSp>
        <p:sp>
          <p:nvSpPr>
            <p:cNvPr id="89" name="Freeform 31"/>
            <p:cNvSpPr>
              <a:spLocks noEditPoints="1"/>
            </p:cNvSpPr>
            <p:nvPr/>
          </p:nvSpPr>
          <p:spPr bwMode="auto">
            <a:xfrm>
              <a:off x="7118936" y="4312540"/>
              <a:ext cx="260967" cy="328186"/>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latin typeface="Times New Roman" panose="02020603050405020304" charset="0"/>
                <a:cs typeface="Times New Roman" panose="02020603050405020304" charset="0"/>
              </a:endParaRPr>
            </a:p>
          </p:txBody>
        </p:sp>
      </p:grpSp>
      <p:grpSp>
        <p:nvGrpSpPr>
          <p:cNvPr id="4" name="组合 3"/>
          <p:cNvGrpSpPr>
            <a:grpSpLocks noChangeAspect="1"/>
          </p:cNvGrpSpPr>
          <p:nvPr/>
        </p:nvGrpSpPr>
        <p:grpSpPr>
          <a:xfrm>
            <a:off x="438504" y="2037970"/>
            <a:ext cx="2484000" cy="2484000"/>
            <a:chOff x="836778" y="1675054"/>
            <a:chExt cx="2004782" cy="2673043"/>
          </a:xfrm>
        </p:grpSpPr>
        <p:sp>
          <p:nvSpPr>
            <p:cNvPr id="67" name="椭圆 6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8" name="组合 67"/>
            <p:cNvGrpSpPr/>
            <p:nvPr/>
          </p:nvGrpSpPr>
          <p:grpSpPr>
            <a:xfrm>
              <a:off x="1034165" y="1914547"/>
              <a:ext cx="1631179" cy="2174905"/>
              <a:chOff x="3739822" y="2440887"/>
              <a:chExt cx="1970936" cy="1970936"/>
            </a:xfrm>
          </p:grpSpPr>
          <p:sp>
            <p:nvSpPr>
              <p:cNvPr id="69" name="圆角矩形 6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椭圆 6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026" name="Picture 2" descr="E:\Hou\信息化建设\web\校徽相关\xjtu.png"/>
          <p:cNvPicPr>
            <a:picLocks noChangeAspect="1" noChangeArrowheads="1"/>
          </p:cNvPicPr>
          <p:nvPr/>
        </p:nvPicPr>
        <p:blipFill rotWithShape="1">
          <a:blip r:embed="rId1">
            <a:lum bright="70000" contrast="-70000"/>
            <a:extLst>
              <a:ext uri="{28A0092B-C50C-407E-A947-70E740481C1C}">
                <a14:useLocalDpi xmlns:a14="http://schemas.microsoft.com/office/drawing/2010/main" val="0"/>
              </a:ext>
            </a:extLst>
          </a:blip>
          <a:srcRect t="78383" r="87582"/>
          <a:stretch>
            <a:fillRect/>
          </a:stretch>
        </p:blipFill>
        <p:spPr bwMode="auto">
          <a:xfrm>
            <a:off x="922906" y="2497084"/>
            <a:ext cx="1603696" cy="1569415"/>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36"/>
          <p:cNvSpPr txBox="1"/>
          <p:nvPr/>
        </p:nvSpPr>
        <p:spPr>
          <a:xfrm>
            <a:off x="4100651" y="3534117"/>
            <a:ext cx="4479290" cy="398780"/>
          </a:xfrm>
          <a:prstGeom prst="rect">
            <a:avLst/>
          </a:prstGeom>
          <a:noFill/>
        </p:spPr>
        <p:txBody>
          <a:bodyPr wrap="none" rtlCol="0">
            <a:spAutoFit/>
          </a:bodyPr>
          <a:lstStyle/>
          <a:p>
            <a:pPr algn="l"/>
            <a:r>
              <a:rPr sz="2000" b="1" dirty="0">
                <a:solidFill>
                  <a:schemeClr val="bg2">
                    <a:lumMod val="25000"/>
                  </a:schemeClr>
                </a:solidFill>
                <a:latin typeface="Times New Roman" panose="02020603050405020304" charset="0"/>
                <a:ea typeface="微软雅黑" panose="020B0503020204020204" pitchFamily="34" charset="-122"/>
                <a:sym typeface="+mn-ea"/>
              </a:rPr>
              <a:t>Diversified ways</a:t>
            </a:r>
            <a:r>
              <a:rPr lang="zh-CN" altLang="en-US" sz="2000" b="1" dirty="0">
                <a:solidFill>
                  <a:schemeClr val="bg2">
                    <a:lumMod val="25000"/>
                  </a:schemeClr>
                </a:solidFill>
                <a:latin typeface="Times New Roman" panose="02020603050405020304" charset="0"/>
                <a:ea typeface="微软雅黑" panose="020B0503020204020204" pitchFamily="34" charset="-122"/>
              </a:rPr>
              <a:t>  of international </a:t>
            </a:r>
            <a:r>
              <a:rPr lang="en-US" altLang="zh-CN" sz="2000" b="1" dirty="0">
                <a:solidFill>
                  <a:schemeClr val="bg2">
                    <a:lumMod val="25000"/>
                  </a:schemeClr>
                </a:solidFill>
                <a:latin typeface="Times New Roman" panose="02020603050405020304" charset="0"/>
                <a:ea typeface="微软雅黑" panose="020B0503020204020204" pitchFamily="34" charset="-122"/>
              </a:rPr>
              <a:t>travel</a:t>
            </a:r>
            <a:endParaRPr lang="en-US" altLang="zh-CN" sz="2000" b="1" dirty="0">
              <a:solidFill>
                <a:schemeClr val="bg2">
                  <a:lumMod val="25000"/>
                </a:schemeClr>
              </a:solidFill>
              <a:latin typeface="Times New Roman" panose="02020603050405020304" charset="0"/>
              <a:ea typeface="微软雅黑" panose="020B0503020204020204" pitchFamily="34" charset="-122"/>
            </a:endParaRPr>
          </a:p>
        </p:txBody>
      </p:sp>
      <p:sp>
        <p:nvSpPr>
          <p:cNvPr id="2" name="直角三角形 1"/>
          <p:cNvSpPr/>
          <p:nvPr/>
        </p:nvSpPr>
        <p:spPr>
          <a:xfrm rot="5400000">
            <a:off x="-60590" y="60590"/>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rot="16200000">
            <a:off x="7964345" y="5678345"/>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a:grpSpLocks noChangeAspect="1"/>
          </p:cNvGrpSpPr>
          <p:nvPr/>
        </p:nvGrpSpPr>
        <p:grpSpPr>
          <a:xfrm>
            <a:off x="3357785" y="4571248"/>
            <a:ext cx="540000" cy="540000"/>
            <a:chOff x="3635275" y="3872042"/>
            <a:chExt cx="720000" cy="720000"/>
          </a:xfrm>
        </p:grpSpPr>
        <p:sp>
          <p:nvSpPr>
            <p:cNvPr id="44" name="椭圆 43"/>
            <p:cNvSpPr/>
            <p:nvPr/>
          </p:nvSpPr>
          <p:spPr>
            <a:xfrm>
              <a:off x="3635275" y="3872042"/>
              <a:ext cx="720000" cy="72000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45" name="圆角矩形 44"/>
            <p:cNvSpPr/>
            <p:nvPr/>
          </p:nvSpPr>
          <p:spPr>
            <a:xfrm>
              <a:off x="3728969" y="3965736"/>
              <a:ext cx="532612" cy="532612"/>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charset="0"/>
                <a:cs typeface="Times New Roman" panose="02020603050405020304" charset="0"/>
              </a:endParaRPr>
            </a:p>
          </p:txBody>
        </p:sp>
        <p:sp>
          <p:nvSpPr>
            <p:cNvPr id="46" name="椭圆 45"/>
            <p:cNvSpPr/>
            <p:nvPr/>
          </p:nvSpPr>
          <p:spPr>
            <a:xfrm>
              <a:off x="3785959" y="4022726"/>
              <a:ext cx="418632" cy="418632"/>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0" name="Freeform 32"/>
            <p:cNvSpPr>
              <a:spLocks noEditPoints="1"/>
            </p:cNvSpPr>
            <p:nvPr/>
          </p:nvSpPr>
          <p:spPr bwMode="auto">
            <a:xfrm>
              <a:off x="3897626" y="4088042"/>
              <a:ext cx="216000" cy="288000"/>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4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7"/>
                    <a:pt x="480" y="511"/>
                    <a:pt x="475" y="507"/>
                  </a:cubicBezTo>
                  <a:lnTo>
                    <a:pt x="443" y="474"/>
                  </a:lnTo>
                  <a:lnTo>
                    <a:pt x="443" y="393"/>
                  </a:lnTo>
                  <a:cubicBezTo>
                    <a:pt x="443" y="387"/>
                    <a:pt x="438" y="382"/>
                    <a:pt x="432" y="382"/>
                  </a:cubicBezTo>
                  <a:cubicBezTo>
                    <a:pt x="426" y="382"/>
                    <a:pt x="422" y="387"/>
                    <a:pt x="422" y="393"/>
                  </a:cubicBezTo>
                  <a:lnTo>
                    <a:pt x="422" y="478"/>
                  </a:lnTo>
                  <a:cubicBezTo>
                    <a:pt x="422" y="479"/>
                    <a:pt x="422" y="480"/>
                    <a:pt x="422" y="481"/>
                  </a:cubicBezTo>
                  <a:cubicBezTo>
                    <a:pt x="422" y="481"/>
                    <a:pt x="422" y="481"/>
                    <a:pt x="422" y="481"/>
                  </a:cubicBezTo>
                  <a:cubicBezTo>
                    <a:pt x="422" y="482"/>
                    <a:pt x="422" y="482"/>
                    <a:pt x="422" y="483"/>
                  </a:cubicBezTo>
                  <a:cubicBezTo>
                    <a:pt x="423" y="483"/>
                    <a:pt x="423" y="483"/>
                    <a:pt x="423" y="483"/>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2"/>
                    <a:pt x="432" y="362"/>
                  </a:cubicBezTo>
                  <a:cubicBezTo>
                    <a:pt x="439" y="362"/>
                    <a:pt x="446" y="363"/>
                    <a:pt x="453" y="364"/>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6"/>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latin typeface="Times New Roman" panose="02020603050405020304" charset="0"/>
                <a:cs typeface="Times New Roman" panose="02020603050405020304" charset="0"/>
              </a:endParaRPr>
            </a:p>
          </p:txBody>
        </p:sp>
      </p:grpSp>
      <p:sp>
        <p:nvSpPr>
          <p:cNvPr id="34" name="文本框 33"/>
          <p:cNvSpPr txBox="1"/>
          <p:nvPr/>
        </p:nvSpPr>
        <p:spPr>
          <a:xfrm>
            <a:off x="4100651" y="4642192"/>
            <a:ext cx="3618230" cy="398780"/>
          </a:xfrm>
          <a:prstGeom prst="rect">
            <a:avLst/>
          </a:prstGeom>
          <a:noFill/>
        </p:spPr>
        <p:txBody>
          <a:bodyPr wrap="none" rtlCol="0">
            <a:spAutoFit/>
          </a:bodyPr>
          <a:p>
            <a:pPr algn="l"/>
            <a:r>
              <a:rPr lang="en-US" sz="2000" b="1" dirty="0">
                <a:solidFill>
                  <a:schemeClr val="bg2">
                    <a:lumMod val="25000"/>
                  </a:schemeClr>
                </a:solidFill>
                <a:latin typeface="Times New Roman" panose="02020603050405020304" charset="0"/>
                <a:ea typeface="微软雅黑" panose="020B0503020204020204" pitchFamily="34" charset="-122"/>
                <a:sym typeface="+mn-ea"/>
              </a:rPr>
              <a:t>Purposes</a:t>
            </a:r>
            <a:r>
              <a:rPr sz="2000" b="1" dirty="0">
                <a:solidFill>
                  <a:schemeClr val="bg2">
                    <a:lumMod val="25000"/>
                  </a:schemeClr>
                </a:solidFill>
                <a:latin typeface="Times New Roman" panose="02020603050405020304" charset="0"/>
                <a:ea typeface="微软雅黑" panose="020B0503020204020204" pitchFamily="34" charset="-122"/>
              </a:rPr>
              <a:t> of international travel</a:t>
            </a:r>
            <a:endParaRPr sz="2000" b="1" dirty="0">
              <a:solidFill>
                <a:schemeClr val="bg2">
                  <a:lumMod val="25000"/>
                </a:schemeClr>
              </a:solidFill>
              <a:latin typeface="Times New Roman" panose="020206030504050203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698750" y="3664585"/>
            <a:ext cx="6313170" cy="1595120"/>
            <a:chOff x="322748" y="3665374"/>
            <a:chExt cx="5680529" cy="1027864"/>
          </a:xfrm>
        </p:grpSpPr>
        <p:sp>
          <p:nvSpPr>
            <p:cNvPr id="108" name="圆角矩形 107"/>
            <p:cNvSpPr/>
            <p:nvPr/>
          </p:nvSpPr>
          <p:spPr>
            <a:xfrm>
              <a:off x="322748" y="3665374"/>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3232785" y="3917950"/>
            <a:ext cx="5841365" cy="1076325"/>
          </a:xfrm>
          <a:prstGeom prst="rect">
            <a:avLst/>
          </a:prstGeom>
          <a:noFill/>
        </p:spPr>
        <p:txBody>
          <a:bodyPr wrap="square" rtlCol="0">
            <a:spAutoFit/>
          </a:bodyPr>
          <a:lstStyle/>
          <a:p>
            <a:pPr algn="l"/>
            <a:r>
              <a:rPr lang="en-US" altLang="zh-CN"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D</a:t>
            </a:r>
            <a:r>
              <a:rPr lang="en-US"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evelopment</a:t>
            </a:r>
            <a:r>
              <a:rPr lang="en-US" altLang="zh-CN"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 of international travel</a:t>
            </a:r>
            <a:r>
              <a:rPr lang="en-US" altLang="zh-CN" sz="3200" dirty="0">
                <a:solidFill>
                  <a:schemeClr val="bg2">
                    <a:lumMod val="25000"/>
                  </a:schemeClr>
                </a:solidFill>
                <a:latin typeface="微软雅黑" panose="020B0503020204020204" pitchFamily="34" charset="-122"/>
                <a:ea typeface="微软雅黑" panose="020B0503020204020204" pitchFamily="34" charset="-122"/>
              </a:rPr>
              <a:t> </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01</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00" name="图片 99"/>
          <p:cNvPicPr>
            <a:picLocks noChangeAspect="1"/>
          </p:cNvPicPr>
          <p:nvPr/>
        </p:nvPicPr>
        <p:blipFill>
          <a:blip r:embed="rId2"/>
          <a:stretch>
            <a:fillRect/>
          </a:stretch>
        </p:blipFill>
        <p:spPr>
          <a:xfrm>
            <a:off x="1871980" y="1458595"/>
            <a:ext cx="5400000" cy="3105137"/>
          </a:xfrm>
          <a:prstGeom prst="rect">
            <a:avLst/>
          </a:prstGeom>
          <a:noFill/>
          <a:ln w="9525">
            <a:noFill/>
          </a:ln>
        </p:spPr>
      </p:pic>
      <p:sp>
        <p:nvSpPr>
          <p:cNvPr id="12" name="文本框 11"/>
          <p:cNvSpPr txBox="1"/>
          <p:nvPr/>
        </p:nvSpPr>
        <p:spPr>
          <a:xfrm>
            <a:off x="1031240" y="4664075"/>
            <a:ext cx="7081520" cy="1168400"/>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According to the data from UNWTO,the travel and tourism industry has grown dramatically in the past decades, reaching nearly 1.2 billion international arrivals in 2015, compared to 25 million in 1950. That’s a growth of 4,700% – and this number is only expected to get bigger, reaching 1.8 billion international arrivals by 2030. You might be surprised, but it’s one of the fastest growing economic sectors in the world.</a:t>
            </a:r>
            <a:endParaRPr lang="en-US" altLang="zh-CN" sz="1400">
              <a:latin typeface="Times New Roman" panose="02020603050405020304" charset="0"/>
              <a:cs typeface="Times New Roman" panose="02020603050405020304" charset="0"/>
            </a:endParaRPr>
          </a:p>
        </p:txBody>
      </p:sp>
      <p:sp>
        <p:nvSpPr>
          <p:cNvPr id="13" name="文本框 12"/>
          <p:cNvSpPr txBox="1"/>
          <p:nvPr/>
        </p:nvSpPr>
        <p:spPr>
          <a:xfrm>
            <a:off x="2176145" y="1090295"/>
            <a:ext cx="4791710" cy="368300"/>
          </a:xfrm>
          <a:prstGeom prst="rect">
            <a:avLst/>
          </a:prstGeom>
          <a:noFill/>
        </p:spPr>
        <p:txBody>
          <a:bodyPr wrap="none" rtlCol="0">
            <a:spAutoFit/>
          </a:bodyPr>
          <a:lstStyle/>
          <a:p>
            <a:pPr lvl="0" algn="l">
              <a:buClrTx/>
              <a:buSzTx/>
              <a:buFontTx/>
            </a:pPr>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the development </a:t>
            </a:r>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of international travel </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1154430" y="991235"/>
            <a:ext cx="7200000" cy="3974223"/>
          </a:xfrm>
          <a:prstGeom prst="rect">
            <a:avLst/>
          </a:prstGeom>
        </p:spPr>
      </p:pic>
      <p:sp>
        <p:nvSpPr>
          <p:cNvPr id="13" name="文本框 12"/>
          <p:cNvSpPr txBox="1"/>
          <p:nvPr/>
        </p:nvSpPr>
        <p:spPr>
          <a:xfrm>
            <a:off x="1214120" y="5114925"/>
            <a:ext cx="7081520" cy="9531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This is a summary table about the international travel situation in 2018.As we can see, the total number of international tourists in this year reached 1413 billion,with an annual growth rate of 6% .And the total international tourism receipts reached 1438 billion dollars </a:t>
            </a:r>
            <a:r>
              <a:rPr lang="en-US" altLang="zh-CN" sz="1400">
                <a:latin typeface="Times New Roman" panose="02020603050405020304" charset="0"/>
                <a:cs typeface="Times New Roman" panose="02020603050405020304" charset="0"/>
                <a:sym typeface="+mn-ea"/>
              </a:rPr>
              <a:t>with an annual growth rate of 5%</a:t>
            </a:r>
            <a:r>
              <a:rPr lang="en-US" altLang="zh-CN" sz="1400">
                <a:latin typeface="Times New Roman" panose="02020603050405020304" charset="0"/>
                <a:cs typeface="Times New Roman" panose="02020603050405020304" charset="0"/>
              </a:rPr>
              <a:t>. </a:t>
            </a:r>
            <a:endParaRPr lang="en-US" altLang="zh-CN"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1154430" y="991235"/>
            <a:ext cx="7200000" cy="3974223"/>
          </a:xfrm>
          <a:prstGeom prst="rect">
            <a:avLst/>
          </a:prstGeom>
        </p:spPr>
      </p:pic>
      <p:sp>
        <p:nvSpPr>
          <p:cNvPr id="13" name="文本框 12"/>
          <p:cNvSpPr txBox="1"/>
          <p:nvPr/>
        </p:nvSpPr>
        <p:spPr>
          <a:xfrm>
            <a:off x="1214120" y="5114925"/>
            <a:ext cx="7081520" cy="9531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The world's tourism exports account for seven percent of total global exports.</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sym typeface="+mn-ea"/>
              </a:rPr>
              <a:t>Of all the regions, Europe accounted for the largest share of international tourist arrivals, accounting for more than half of global arrivals. The Asia-Pacific region has the second largest share, with the Middle East and Africa having the fewest.</a:t>
            </a:r>
            <a:endParaRPr lang="en-US" altLang="zh-CN"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309745"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Development of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971550" y="1016000"/>
            <a:ext cx="7200000" cy="3984287"/>
          </a:xfrm>
          <a:prstGeom prst="rect">
            <a:avLst/>
          </a:prstGeom>
        </p:spPr>
      </p:pic>
      <p:sp>
        <p:nvSpPr>
          <p:cNvPr id="14" name="文本框 13"/>
          <p:cNvSpPr txBox="1"/>
          <p:nvPr/>
        </p:nvSpPr>
        <p:spPr>
          <a:xfrm>
            <a:off x="1031240" y="5126990"/>
            <a:ext cx="7081520" cy="73723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This is </a:t>
            </a:r>
            <a:r>
              <a:rPr lang="en-US" altLang="zh-CN" sz="1400">
                <a:latin typeface="Times New Roman" panose="02020603050405020304" charset="0"/>
                <a:cs typeface="Times New Roman" panose="02020603050405020304" charset="0"/>
                <a:sym typeface="+mn-ea"/>
              </a:rPr>
              <a:t>a table about the development of different region’s international travel in 2018. And we can easily find that the number of tourists in each region are increasing year by year. Africa and Asia Pacific are the fastest growing regions.</a:t>
            </a:r>
            <a:endParaRPr lang="en-US" altLang="zh-CN" sz="1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65381"/>
            <a:ext cx="9144000" cy="102841"/>
          </a:xfrm>
          <a:prstGeom prst="rect">
            <a:avLst/>
          </a:prstGeom>
          <a:gradFill>
            <a:gsLst>
              <a:gs pos="0">
                <a:srgbClr val="E30613"/>
              </a:gs>
              <a:gs pos="100000">
                <a:srgbClr val="81040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2531745" y="3662680"/>
            <a:ext cx="6612255" cy="1595120"/>
            <a:chOff x="322748" y="3664146"/>
            <a:chExt cx="5680529" cy="1027864"/>
          </a:xfrm>
        </p:grpSpPr>
        <p:sp>
          <p:nvSpPr>
            <p:cNvPr id="108" name="圆角矩形 107"/>
            <p:cNvSpPr/>
            <p:nvPr/>
          </p:nvSpPr>
          <p:spPr>
            <a:xfrm>
              <a:off x="322748" y="3664146"/>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2651125" y="4168140"/>
            <a:ext cx="6373495" cy="583565"/>
          </a:xfrm>
          <a:prstGeom prst="rect">
            <a:avLst/>
          </a:prstGeom>
          <a:noFill/>
        </p:spPr>
        <p:txBody>
          <a:bodyPr wrap="square" rtlCol="0">
            <a:spAutoFit/>
          </a:bodyPr>
          <a:lstStyle/>
          <a:p>
            <a:pPr lvl="0" algn="l">
              <a:buClrTx/>
              <a:buSzTx/>
              <a:buFontTx/>
            </a:pPr>
            <a:r>
              <a:rPr lang="zh-CN" altLang="en-US" sz="3200" b="1" dirty="0">
                <a:solidFill>
                  <a:schemeClr val="bg2">
                    <a:lumMod val="25000"/>
                  </a:schemeClr>
                </a:solidFill>
                <a:latin typeface="Times New Roman" panose="02020603050405020304" charset="0"/>
                <a:ea typeface="微软雅黑" panose="020B0503020204020204" pitchFamily="34" charset="-122"/>
                <a:cs typeface="Times New Roman" panose="02020603050405020304" charset="0"/>
                <a:sym typeface="+mn-ea"/>
              </a:rPr>
              <a:t>COVID-19 and international travel</a:t>
            </a:r>
            <a:endParaRPr lang="en-US" altLang="zh-CN" sz="32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36963"/>
            <a:ext cx="9144000" cy="1828800"/>
          </a:xfrm>
          <a:prstGeom prst="rect">
            <a:avLst/>
          </a:prstGeom>
        </p:spPr>
      </p:pic>
      <p:grpSp>
        <p:nvGrpSpPr>
          <p:cNvPr id="16" name="组合 15"/>
          <p:cNvGrpSpPr>
            <a:grpSpLocks noChangeAspect="1"/>
          </p:cNvGrpSpPr>
          <p:nvPr/>
        </p:nvGrpSpPr>
        <p:grpSpPr>
          <a:xfrm>
            <a:off x="424815" y="3103880"/>
            <a:ext cx="2038350" cy="2038350"/>
            <a:chOff x="836778" y="1675054"/>
            <a:chExt cx="2004782" cy="2673043"/>
          </a:xfrm>
        </p:grpSpPr>
        <p:sp>
          <p:nvSpPr>
            <p:cNvPr id="17" name="椭圆 1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p:cNvGrpSpPr/>
            <p:nvPr/>
          </p:nvGrpSpPr>
          <p:grpSpPr>
            <a:xfrm>
              <a:off x="1034165" y="1914547"/>
              <a:ext cx="1631179" cy="2174905"/>
              <a:chOff x="3739822" y="2440887"/>
              <a:chExt cx="1970936" cy="1970936"/>
            </a:xfrm>
          </p:grpSpPr>
          <p:sp>
            <p:nvSpPr>
              <p:cNvPr id="19" name="圆角矩形 1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0" dirty="0">
                  <a:latin typeface="Arial Black" panose="020B0A04020102020204" pitchFamily="34" charset="0"/>
                </a:endParaRPr>
              </a:p>
            </p:txBody>
          </p:sp>
        </p:grpSp>
      </p:grpSp>
      <p:sp>
        <p:nvSpPr>
          <p:cNvPr id="3" name="矩形 2"/>
          <p:cNvSpPr/>
          <p:nvPr/>
        </p:nvSpPr>
        <p:spPr>
          <a:xfrm>
            <a:off x="855154" y="3607947"/>
            <a:ext cx="1198880" cy="1014730"/>
          </a:xfrm>
          <a:prstGeom prst="rect">
            <a:avLst/>
          </a:prstGeom>
        </p:spPr>
        <p:txBody>
          <a:bodyPr wrap="none">
            <a:spAutoFit/>
          </a:bodyPr>
          <a:lstStyle/>
          <a:p>
            <a:pPr algn="ctr"/>
            <a:r>
              <a:rPr lang="en-US" altLang="zh-CN" sz="6000" dirty="0">
                <a:solidFill>
                  <a:schemeClr val="bg1"/>
                </a:solidFill>
                <a:latin typeface="Arial Black" panose="020B0A04020102020204" pitchFamily="34" charset="0"/>
              </a:rPr>
              <a:t>02</a:t>
            </a:r>
            <a:endParaRPr lang="en-US" altLang="zh-CN" sz="6000" dirty="0">
              <a:solidFill>
                <a:schemeClr val="bg1"/>
              </a:solidFill>
              <a:latin typeface="Arial Black" panose="020B0A04020102020204" pitchFamily="34" charset="0"/>
            </a:endParaRPr>
          </a:p>
        </p:txBody>
      </p:sp>
      <p:pic>
        <p:nvPicPr>
          <p:cNvPr id="22" name="Picture 2" descr="E:\Hou\信息化建设\web\校徽相关\xjtu.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99951" y="237148"/>
            <a:ext cx="2674751" cy="747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4206" y="299118"/>
            <a:ext cx="8435588" cy="589667"/>
            <a:chOff x="533603" y="299118"/>
            <a:chExt cx="8435588" cy="589667"/>
          </a:xfrm>
        </p:grpSpPr>
        <p:pic>
          <p:nvPicPr>
            <p:cNvPr id="2" name="Picture 2" descr="E:\Hou\信息化建设\web\校徽相关\xjtu.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463" t="-1001" r="53439" b="77637"/>
            <a:stretch>
              <a:fillRect/>
            </a:stretch>
          </p:blipFill>
          <p:spPr bwMode="auto">
            <a:xfrm>
              <a:off x="6858003" y="299118"/>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33603" y="473621"/>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1227882" y="878865"/>
              <a:ext cx="5436000"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83920" y="473618"/>
            <a:ext cx="4094480" cy="368300"/>
          </a:xfrm>
          <a:prstGeom prst="rect">
            <a:avLst/>
          </a:prstGeom>
          <a:noFill/>
        </p:spPr>
        <p:txBody>
          <a:bodyPr wrap="none" rtlCol="0">
            <a:spAutoFit/>
          </a:bodyPr>
          <a:lstStyle/>
          <a:p>
            <a:pPr algn="l"/>
            <a:r>
              <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rPr>
              <a:t>COVID-19 and international travel</a:t>
            </a:r>
            <a:endParaRPr lang="zh-CN" altLang="en-US" b="1" dirty="0" smtClean="0">
              <a:gradFill>
                <a:gsLst>
                  <a:gs pos="0">
                    <a:srgbClr val="E30613"/>
                  </a:gs>
                  <a:gs pos="100000">
                    <a:srgbClr val="81040B"/>
                  </a:gs>
                </a:gsLst>
                <a:lin ang="5400000" scaled="1"/>
              </a:gradFill>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971550" y="1118870"/>
            <a:ext cx="7200000" cy="3995876"/>
          </a:xfrm>
          <a:prstGeom prst="rect">
            <a:avLst/>
          </a:prstGeom>
        </p:spPr>
      </p:pic>
      <p:sp>
        <p:nvSpPr>
          <p:cNvPr id="14" name="文本框 13"/>
          <p:cNvSpPr txBox="1"/>
          <p:nvPr/>
        </p:nvSpPr>
        <p:spPr>
          <a:xfrm>
            <a:off x="1031240" y="5126990"/>
            <a:ext cx="7081520" cy="138366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This table shows the data of</a:t>
            </a:r>
            <a:r>
              <a:rPr lang="en-US" altLang="zh-CN" sz="1400">
                <a:latin typeface="Times New Roman" panose="02020603050405020304" charset="0"/>
                <a:cs typeface="Times New Roman" panose="02020603050405020304" charset="0"/>
                <a:sym typeface="+mn-ea"/>
              </a:rPr>
              <a:t> global international tourism</a:t>
            </a:r>
            <a:r>
              <a:rPr lang="en-US" altLang="zh-CN" sz="1400">
                <a:latin typeface="Times New Roman" panose="02020603050405020304" charset="0"/>
                <a:cs typeface="Times New Roman" panose="02020603050405020304" charset="0"/>
                <a:sym typeface="+mn-ea"/>
              </a:rPr>
              <a:t> in 2020. In comparison with the 2018 figures, it is easy to see that both the number of tourists and the revenue from tourism around the world fell significantly. </a:t>
            </a:r>
            <a:endParaRPr lang="en-US" altLang="zh-CN" sz="1400">
              <a:latin typeface="Times New Roman" panose="02020603050405020304" charset="0"/>
              <a:cs typeface="Times New Roman" panose="02020603050405020304" charset="0"/>
              <a:sym typeface="+mn-ea"/>
            </a:endParaRPr>
          </a:p>
          <a:p>
            <a:r>
              <a:rPr lang="en-US" altLang="zh-CN" sz="1400">
                <a:latin typeface="Times New Roman" panose="02020603050405020304" charset="0"/>
                <a:cs typeface="Times New Roman" panose="02020603050405020304" charset="0"/>
                <a:sym typeface="+mn-ea"/>
              </a:rPr>
              <a:t> COVID-19 has dealt a fatal blow to the tourism industry. </a:t>
            </a:r>
            <a:r>
              <a:rPr lang="zh-CN" altLang="en-US" sz="1400">
                <a:latin typeface="Times New Roman" panose="02020603050405020304" charset="0"/>
                <a:cs typeface="Times New Roman" panose="02020603050405020304" charset="0"/>
                <a:sym typeface="+mn-ea"/>
              </a:rPr>
              <a:t>Governments and people voluntarily quarantined at home to avoid the spread of COVID-19</a:t>
            </a:r>
            <a:r>
              <a:rPr lang="en-US" altLang="zh-CN" sz="1400">
                <a:latin typeface="Times New Roman" panose="02020603050405020304" charset="0"/>
                <a:cs typeface="Times New Roman" panose="02020603050405020304" charset="0"/>
                <a:sym typeface="+mn-ea"/>
              </a:rPr>
              <a:t>.</a:t>
            </a:r>
            <a:endParaRPr lang="en-US" altLang="zh-CN" sz="1400">
              <a:latin typeface="Times New Roman" panose="02020603050405020304" charset="0"/>
              <a:cs typeface="Times New Roman" panose="02020603050405020304" charset="0"/>
              <a:sym typeface="+mn-ea"/>
            </a:endParaRPr>
          </a:p>
          <a:p>
            <a:endParaRPr lang="en-US" altLang="zh-CN" sz="1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红色微粒体工作述职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Microsoft Sans Serif"/>
        <a:ea typeface="微软雅黑"/>
        <a:cs typeface="Heiti SC Light"/>
      </a:majorFont>
      <a:minorFont>
        <a:latin typeface="Calibri"/>
        <a:ea typeface="微软雅黑"/>
        <a:cs typeface="Heiti SC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3547</Words>
  <Application>WPS 演示</Application>
  <PresentationFormat>全屏显示(4:3)</PresentationFormat>
  <Paragraphs>84</Paragraphs>
  <Slides>15</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Times New Roman</vt:lpstr>
      <vt:lpstr>微软雅黑</vt:lpstr>
      <vt:lpstr>Kartika</vt:lpstr>
      <vt:lpstr>qtquickcontrols</vt:lpstr>
      <vt:lpstr>Arial Black</vt:lpstr>
      <vt:lpstr>Calibri</vt:lpstr>
      <vt:lpstr>Arial Unicode MS</vt:lpstr>
      <vt:lpstr>Heiti SC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红色微粒体工作述职报告ppt模板</dc:title>
  <dc:creator/>
  <cp:lastModifiedBy>神说，要有光</cp:lastModifiedBy>
  <cp:revision>3</cp:revision>
  <dcterms:created xsi:type="dcterms:W3CDTF">2017-02-16T14:15:00Z</dcterms:created>
  <dcterms:modified xsi:type="dcterms:W3CDTF">2021-10-11T02:26:18Z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47916854F38D46759D4459AC67FB2D88</vt:lpwstr>
  </property>
  <property fmtid="{D5CDD505-2E9C-101B-9397-08002B2CF9AE}" pid="3" name="KSOProductBuildVer">
    <vt:lpwstr>2052-11.1.0.10938</vt:lpwstr>
  </property>
</Properties>
</file>