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51"/>
  </p:notesMasterIdLst>
  <p:handoutMasterIdLst>
    <p:handoutMasterId r:id="rId52"/>
  </p:handoutMasterIdLst>
  <p:sldIdLst>
    <p:sldId id="256" r:id="rId3"/>
    <p:sldId id="320" r:id="rId4"/>
    <p:sldId id="484" r:id="rId5"/>
    <p:sldId id="479" r:id="rId6"/>
    <p:sldId id="485" r:id="rId7"/>
    <p:sldId id="486" r:id="rId8"/>
    <p:sldId id="544" r:id="rId9"/>
    <p:sldId id="545" r:id="rId10"/>
    <p:sldId id="546" r:id="rId11"/>
    <p:sldId id="547" r:id="rId12"/>
    <p:sldId id="480" r:id="rId13"/>
    <p:sldId id="489" r:id="rId14"/>
    <p:sldId id="519" r:id="rId15"/>
    <p:sldId id="548" r:id="rId16"/>
    <p:sldId id="549" r:id="rId17"/>
    <p:sldId id="572" r:id="rId18"/>
    <p:sldId id="550" r:id="rId19"/>
    <p:sldId id="551" r:id="rId20"/>
    <p:sldId id="552" r:id="rId21"/>
    <p:sldId id="553" r:id="rId22"/>
    <p:sldId id="573" r:id="rId23"/>
    <p:sldId id="554" r:id="rId24"/>
    <p:sldId id="481" r:id="rId25"/>
    <p:sldId id="492" r:id="rId26"/>
    <p:sldId id="500" r:id="rId27"/>
    <p:sldId id="555" r:id="rId28"/>
    <p:sldId id="556" r:id="rId29"/>
    <p:sldId id="557" r:id="rId30"/>
    <p:sldId id="558" r:id="rId31"/>
    <p:sldId id="559" r:id="rId32"/>
    <p:sldId id="560" r:id="rId33"/>
    <p:sldId id="561" r:id="rId34"/>
    <p:sldId id="562" r:id="rId35"/>
    <p:sldId id="563" r:id="rId36"/>
    <p:sldId id="482" r:id="rId37"/>
    <p:sldId id="490" r:id="rId38"/>
    <p:sldId id="564" r:id="rId39"/>
    <p:sldId id="509" r:id="rId40"/>
    <p:sldId id="565" r:id="rId41"/>
    <p:sldId id="566" r:id="rId42"/>
    <p:sldId id="483" r:id="rId43"/>
    <p:sldId id="491" r:id="rId44"/>
    <p:sldId id="567" r:id="rId45"/>
    <p:sldId id="568" r:id="rId46"/>
    <p:sldId id="569" r:id="rId47"/>
    <p:sldId id="570" r:id="rId48"/>
    <p:sldId id="571" r:id="rId49"/>
    <p:sldId id="512" r:id="rId5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5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98"/>
    <p:restoredTop sz="98212"/>
  </p:normalViewPr>
  <p:slideViewPr>
    <p:cSldViewPr showGuides="1">
      <p:cViewPr varScale="1">
        <p:scale>
          <a:sx n="64" d="100"/>
          <a:sy n="64" d="100"/>
        </p:scale>
        <p:origin x="656" y="5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en-US" altLang="en-US" sz="1200" strike="noStrike" noProof="1" dirty="0">
                <a:latin typeface="Arial" panose="020B0604020202020204" pitchFamily="34" charset="0"/>
                <a:ea typeface="宋体" panose="02010600030101010101" pitchFamily="2" charset="-122"/>
                <a:cs typeface="+mn-ea"/>
              </a:rPr>
              <a:t>‹#›</a:t>
            </a:fld>
            <a:endParaRPr lang="en-US" altLang="en-US"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01986-A3DD-4D6A-A052-0E114E827D78}" type="datetimeFigureOut">
              <a:rPr lang="zh-CN" altLang="en-US" smtClean="0"/>
              <a:t>2018/5/10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278B3-61BA-4E23-B4A7-649224627A96}" type="slidenum">
              <a:rPr lang="zh-CN" altLang="en-US" smtClean="0"/>
              <a:t>‹#›</a:t>
            </a:fld>
            <a:endParaRPr lang="zh-CN" altLang="en-US"/>
          </a:p>
        </p:txBody>
      </p:sp>
    </p:spTree>
    <p:extLst>
      <p:ext uri="{BB962C8B-B14F-4D97-AF65-F5344CB8AC3E}">
        <p14:creationId xmlns:p14="http://schemas.microsoft.com/office/powerpoint/2010/main" val="282024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Group 16"/>
          <p:cNvGrpSpPr/>
          <p:nvPr/>
        </p:nvGrpSpPr>
        <p:grpSpPr>
          <a:xfrm>
            <a:off x="0" y="5791200"/>
            <a:ext cx="9144000" cy="1066800"/>
            <a:chOff x="0" y="3648"/>
            <a:chExt cx="5760" cy="672"/>
          </a:xfrm>
        </p:grpSpPr>
        <p:sp>
          <p:nvSpPr>
            <p:cNvPr id="3075" name="Line 17"/>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3076" name="Picture 18"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3077" name="Line 19"/>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3078" name="Picture 20"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3079"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3080" name="Picture 22" descr="84"/>
            <p:cNvPicPr>
              <a:picLocks noChangeAspect="1"/>
            </p:cNvPicPr>
            <p:nvPr userDrawn="1"/>
          </p:nvPicPr>
          <p:blipFill>
            <a:blip r:embed="rId2"/>
            <a:srcRect l="38531"/>
            <a:stretch>
              <a:fillRect/>
            </a:stretch>
          </p:blipFill>
          <p:spPr>
            <a:xfrm>
              <a:off x="4152" y="3648"/>
              <a:ext cx="1608" cy="624"/>
            </a:xfrm>
            <a:prstGeom prst="rect">
              <a:avLst/>
            </a:prstGeom>
            <a:noFill/>
            <a:ln w="9525">
              <a:noFill/>
            </a:ln>
          </p:spPr>
        </p:pic>
        <p:sp>
          <p:nvSpPr>
            <p:cNvPr id="3081"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grpSp>
        <p:nvGrpSpPr>
          <p:cNvPr id="3082" name="Group 24"/>
          <p:cNvGrpSpPr/>
          <p:nvPr/>
        </p:nvGrpSpPr>
        <p:grpSpPr>
          <a:xfrm>
            <a:off x="0" y="0"/>
            <a:ext cx="9144000" cy="1196975"/>
            <a:chOff x="612" y="300"/>
            <a:chExt cx="3811" cy="510"/>
          </a:xfrm>
        </p:grpSpPr>
        <p:pic>
          <p:nvPicPr>
            <p:cNvPr id="3083" name="Picture 25" descr="1"/>
            <p:cNvPicPr>
              <a:picLocks noChangeAspect="1"/>
            </p:cNvPicPr>
            <p:nvPr userDrawn="1"/>
          </p:nvPicPr>
          <p:blipFill>
            <a:blip r:embed="rId3"/>
            <a:stretch>
              <a:fillRect/>
            </a:stretch>
          </p:blipFill>
          <p:spPr>
            <a:xfrm>
              <a:off x="612" y="300"/>
              <a:ext cx="2040" cy="510"/>
            </a:xfrm>
            <a:prstGeom prst="rect">
              <a:avLst/>
            </a:prstGeom>
            <a:noFill/>
            <a:ln w="9525">
              <a:noFill/>
            </a:ln>
          </p:spPr>
        </p:pic>
        <p:pic>
          <p:nvPicPr>
            <p:cNvPr id="3084" name="Picture 26" descr="2"/>
            <p:cNvPicPr>
              <a:picLocks noChangeAspect="1"/>
            </p:cNvPicPr>
            <p:nvPr userDrawn="1"/>
          </p:nvPicPr>
          <p:blipFill>
            <a:blip r:embed="rId4"/>
            <a:stretch>
              <a:fillRect/>
            </a:stretch>
          </p:blipFill>
          <p:spPr>
            <a:xfrm>
              <a:off x="2653" y="300"/>
              <a:ext cx="1770" cy="510"/>
            </a:xfrm>
            <a:prstGeom prst="rect">
              <a:avLst/>
            </a:prstGeom>
            <a:noFill/>
            <a:ln w="9525">
              <a:noFill/>
            </a:ln>
          </p:spPr>
        </p:pic>
      </p:grpSp>
      <p:sp>
        <p:nvSpPr>
          <p:cNvPr id="5122" name="Rectangle 2"/>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fontAlgn="base"/>
            <a:r>
              <a:rPr lang="zh-CN" altLang="en-US" strike="noStrike" noProof="1"/>
              <a:t>单击此处编辑母版副标题样式</a:t>
            </a:r>
          </a:p>
        </p:txBody>
      </p:sp>
      <p:sp>
        <p:nvSpPr>
          <p:cNvPr id="36" name="Rectangle 4"/>
          <p:cNvSpPr>
            <a:spLocks noGrp="1" noChangeArrowheads="1"/>
          </p:cNvSpPr>
          <p:nvPr>
            <p:ph type="dt" sz="half" idx="2"/>
          </p:nvPr>
        </p:nvSpPr>
        <p:spPr bwMode="auto">
          <a:xfrm>
            <a:off x="457200" y="6453188"/>
            <a:ext cx="2133600" cy="28892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Tx/>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7" name="Rectangle 6"/>
          <p:cNvSpPr>
            <a:spLocks noGrp="1" noChangeArrowheads="1"/>
          </p:cNvSpPr>
          <p:nvPr>
            <p:ph type="sldNum" sz="quarter" idx="4"/>
          </p:nvPr>
        </p:nvSpPr>
        <p:spPr bwMode="auto">
          <a:xfrm>
            <a:off x="4284663" y="6453188"/>
            <a:ext cx="2133600" cy="268288"/>
          </a:xfrm>
          <a:prstGeom prst="rect">
            <a:avLst/>
          </a:prstGeom>
          <a:noFill/>
          <a:ln w="9525">
            <a:noFill/>
            <a:miter lim="800000"/>
          </a:ln>
          <a:effectLst/>
        </p:spPr>
        <p:txBody>
          <a:bodyPr vert="horz" wrap="square" lIns="91440" tIns="45720" rIns="91440" bIns="45720" numCol="1" anchor="t" anchorCtr="0" compatLnSpc="1"/>
          <a:lstStyle/>
          <a:p>
            <a:pPr algn="r" fontAlgn="base"/>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00042"/>
            <a:ext cx="5032381" cy="617556"/>
          </a:xfrm>
        </p:spPr>
        <p:txBody>
          <a:bodyPr/>
          <a:lstStyle>
            <a:lvl1pPr algn="l">
              <a:buFont typeface="Wingdings" panose="05000000000000000000" pitchFamily="2" charset="2"/>
              <a:buChar char="Ø"/>
              <a:defRPr sz="2800">
                <a:solidFill>
                  <a:srgbClr val="C00000"/>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474805"/>
            <a:ext cx="8229600" cy="4525963"/>
          </a:xfrm>
        </p:spPr>
        <p:txBody>
          <a:bodyPr/>
          <a:lstStyle>
            <a:lvl1pPr>
              <a:buFont typeface="Wingdings" panose="05000000000000000000" pitchFamily="2" charset="2"/>
              <a:buChar char="l"/>
              <a:defRPr sz="2400"/>
            </a:lvl1pPr>
            <a:lvl2pPr>
              <a:buFont typeface="Wingdings" panose="05000000000000000000" pitchFamily="2" charset="2"/>
              <a:buChar char="ü"/>
              <a:defRPr sz="1800"/>
            </a:lvl2pPr>
          </a:lstStyle>
          <a:p>
            <a:pPr lvl="0" fontAlgn="base"/>
            <a:r>
              <a:rPr lang="zh-CN" altLang="en-US" strike="noStrike" noProof="1" smtClean="0"/>
              <a:t>单击此处编辑母版文本样式</a:t>
            </a:r>
          </a:p>
          <a:p>
            <a:pPr lvl="1" fontAlgn="base"/>
            <a:r>
              <a:rPr lang="zh-CN" altLang="en-US" strike="noStrike" noProof="1" smtClean="0"/>
              <a:t>第二级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16"/>
          <p:cNvGrpSpPr/>
          <p:nvPr/>
        </p:nvGrpSpPr>
        <p:grpSpPr>
          <a:xfrm>
            <a:off x="0" y="5791200"/>
            <a:ext cx="9144000" cy="1066800"/>
            <a:chOff x="0" y="3648"/>
            <a:chExt cx="5760" cy="672"/>
          </a:xfrm>
        </p:grpSpPr>
        <p:sp>
          <p:nvSpPr>
            <p:cNvPr id="4099" name="Line 17"/>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4100" name="Picture 18"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4101" name="Line 19"/>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4102" name="Picture 20"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4103"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4104" name="Picture 22" descr="84"/>
            <p:cNvPicPr>
              <a:picLocks noChangeAspect="1"/>
            </p:cNvPicPr>
            <p:nvPr userDrawn="1"/>
          </p:nvPicPr>
          <p:blipFill>
            <a:blip r:embed="rId2"/>
            <a:srcRect l="38531"/>
            <a:stretch>
              <a:fillRect/>
            </a:stretch>
          </p:blipFill>
          <p:spPr>
            <a:xfrm>
              <a:off x="4152" y="3648"/>
              <a:ext cx="1608" cy="624"/>
            </a:xfrm>
            <a:prstGeom prst="rect">
              <a:avLst/>
            </a:prstGeom>
            <a:noFill/>
            <a:ln w="9525">
              <a:noFill/>
            </a:ln>
          </p:spPr>
        </p:pic>
        <p:sp>
          <p:nvSpPr>
            <p:cNvPr id="4105"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grpSp>
        <p:nvGrpSpPr>
          <p:cNvPr id="4106" name="Group 24"/>
          <p:cNvGrpSpPr/>
          <p:nvPr/>
        </p:nvGrpSpPr>
        <p:grpSpPr>
          <a:xfrm>
            <a:off x="0" y="0"/>
            <a:ext cx="9144000" cy="1196975"/>
            <a:chOff x="612" y="300"/>
            <a:chExt cx="3811" cy="510"/>
          </a:xfrm>
        </p:grpSpPr>
        <p:pic>
          <p:nvPicPr>
            <p:cNvPr id="4107" name="Picture 25" descr="1"/>
            <p:cNvPicPr>
              <a:picLocks noChangeAspect="1"/>
            </p:cNvPicPr>
            <p:nvPr userDrawn="1"/>
          </p:nvPicPr>
          <p:blipFill>
            <a:blip r:embed="rId3"/>
            <a:stretch>
              <a:fillRect/>
            </a:stretch>
          </p:blipFill>
          <p:spPr>
            <a:xfrm>
              <a:off x="612" y="300"/>
              <a:ext cx="2040" cy="510"/>
            </a:xfrm>
            <a:prstGeom prst="rect">
              <a:avLst/>
            </a:prstGeom>
            <a:noFill/>
            <a:ln w="9525">
              <a:noFill/>
            </a:ln>
          </p:spPr>
        </p:pic>
        <p:pic>
          <p:nvPicPr>
            <p:cNvPr id="4108" name="Picture 26" descr="2"/>
            <p:cNvPicPr>
              <a:picLocks noChangeAspect="1"/>
            </p:cNvPicPr>
            <p:nvPr userDrawn="1"/>
          </p:nvPicPr>
          <p:blipFill>
            <a:blip r:embed="rId4"/>
            <a:stretch>
              <a:fillRect/>
            </a:stretch>
          </p:blipFill>
          <p:spPr>
            <a:xfrm>
              <a:off x="2653" y="300"/>
              <a:ext cx="1770" cy="510"/>
            </a:xfrm>
            <a:prstGeom prst="rect">
              <a:avLst/>
            </a:prstGeom>
            <a:noFill/>
            <a:ln w="9525">
              <a:noFill/>
            </a:ln>
          </p:spPr>
        </p:pic>
      </p:grpSp>
      <p:sp>
        <p:nvSpPr>
          <p:cNvPr id="5122" name="Rectangle 2"/>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fontAlgn="base"/>
            <a:r>
              <a:rPr lang="zh-CN" altLang="en-US" strike="noStrike" noProof="1"/>
              <a:t>单击此处编辑母版副标题样式</a:t>
            </a:r>
          </a:p>
        </p:txBody>
      </p:sp>
      <p:sp>
        <p:nvSpPr>
          <p:cNvPr id="36" name="Rectangle 4"/>
          <p:cNvSpPr>
            <a:spLocks noGrp="1" noChangeArrowheads="1"/>
          </p:cNvSpPr>
          <p:nvPr>
            <p:ph type="dt" sz="half" idx="2"/>
          </p:nvPr>
        </p:nvSpPr>
        <p:spPr bwMode="auto">
          <a:xfrm>
            <a:off x="457200" y="6453188"/>
            <a:ext cx="2133600" cy="28892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Tx/>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7" name="Rectangle 6"/>
          <p:cNvSpPr>
            <a:spLocks noGrp="1" noChangeArrowheads="1"/>
          </p:cNvSpPr>
          <p:nvPr>
            <p:ph type="sldNum" sz="quarter" idx="4"/>
          </p:nvPr>
        </p:nvSpPr>
        <p:spPr bwMode="auto">
          <a:xfrm>
            <a:off x="4284663" y="6453188"/>
            <a:ext cx="2133600" cy="268288"/>
          </a:xfrm>
          <a:prstGeom prst="rect">
            <a:avLst/>
          </a:prstGeom>
          <a:noFill/>
          <a:ln w="9525">
            <a:noFill/>
            <a:miter lim="800000"/>
          </a:ln>
          <a:effectLst/>
        </p:spPr>
        <p:txBody>
          <a:bodyPr vert="horz" wrap="square" lIns="91440" tIns="45720" rIns="91440" bIns="45720" numCol="1" anchor="t" anchorCtr="0" compatLnSpc="1"/>
          <a:lstStyle/>
          <a:p>
            <a:pPr algn="r" fontAlgn="base"/>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00042"/>
            <a:ext cx="5032381" cy="617556"/>
          </a:xfrm>
        </p:spPr>
        <p:txBody>
          <a:bodyPr/>
          <a:lstStyle>
            <a:lvl1pPr algn="l">
              <a:buFont typeface="Wingdings" panose="05000000000000000000" pitchFamily="2" charset="2"/>
              <a:buChar char="Ø"/>
              <a:defRPr sz="2800">
                <a:solidFill>
                  <a:srgbClr val="C00000"/>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474805"/>
            <a:ext cx="8229600" cy="4525963"/>
          </a:xfrm>
        </p:spPr>
        <p:txBody>
          <a:bodyPr/>
          <a:lstStyle>
            <a:lvl1pPr>
              <a:buFont typeface="Wingdings" panose="05000000000000000000" pitchFamily="2" charset="2"/>
              <a:buChar char="l"/>
              <a:defRPr sz="2400"/>
            </a:lvl1pPr>
            <a:lvl2pPr>
              <a:buFont typeface="Wingdings" panose="05000000000000000000" pitchFamily="2" charset="2"/>
              <a:buChar char="ü"/>
              <a:defRPr sz="1800"/>
            </a:lvl2pPr>
          </a:lstStyle>
          <a:p>
            <a:pPr lvl="0" fontAlgn="base"/>
            <a:r>
              <a:rPr lang="zh-CN" altLang="en-US" strike="noStrike" noProof="1" smtClean="0"/>
              <a:t>单击此处编辑母版文本样式</a:t>
            </a:r>
          </a:p>
          <a:p>
            <a:pPr lvl="1" fontAlgn="base"/>
            <a:r>
              <a:rPr lang="zh-CN" altLang="en-US" strike="noStrike" noProof="1" smtClean="0"/>
              <a:t>第二级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9"/>
          <p:cNvGrpSpPr/>
          <p:nvPr/>
        </p:nvGrpSpPr>
        <p:grpSpPr>
          <a:xfrm>
            <a:off x="0" y="0"/>
            <a:ext cx="9144000" cy="508000"/>
            <a:chOff x="0" y="0"/>
            <a:chExt cx="5760" cy="320"/>
          </a:xfrm>
        </p:grpSpPr>
        <p:sp>
          <p:nvSpPr>
            <p:cNvPr id="2" name="Rectangle 10"/>
            <p:cNvSpPr>
              <a:spLocks noChangeArrowheads="1"/>
            </p:cNvSpPr>
            <p:nvPr/>
          </p:nvSpPr>
          <p:spPr bwMode="auto">
            <a:xfrm>
              <a:off x="0" y="0"/>
              <a:ext cx="5760" cy="300"/>
            </a:xfrm>
            <a:prstGeom prst="rect">
              <a:avLst/>
            </a:prstGeom>
            <a:gradFill rotWithShape="0">
              <a:gsLst>
                <a:gs pos="0">
                  <a:srgbClr val="00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600" b="1" i="0" u="none" strike="noStrike" kern="1200" cap="none" spc="0" normalizeH="0" baseline="0" noProof="0" smtClean="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p:pic>
          <p:nvPicPr>
            <p:cNvPr id="1028" name="Picture 11" descr="xjtut"/>
            <p:cNvPicPr>
              <a:picLocks noChangeAspect="1"/>
            </p:cNvPicPr>
            <p:nvPr/>
          </p:nvPicPr>
          <p:blipFill>
            <a:blip r:embed="rId6"/>
            <a:stretch>
              <a:fillRect/>
            </a:stretch>
          </p:blipFill>
          <p:spPr>
            <a:xfrm>
              <a:off x="480" y="41"/>
              <a:ext cx="912" cy="215"/>
            </a:xfrm>
            <a:prstGeom prst="rect">
              <a:avLst/>
            </a:prstGeom>
            <a:noFill/>
            <a:ln w="9525">
              <a:noFill/>
            </a:ln>
          </p:spPr>
        </p:pic>
        <p:sp>
          <p:nvSpPr>
            <p:cNvPr id="3" name="Text Box 12"/>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1030" name="Line 13"/>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5" name="Text Box 14"/>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1032" name="Line 15"/>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7" name="Text Box 16"/>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1034" name="Line 17"/>
            <p:cNvSpPr/>
            <p:nvPr/>
          </p:nvSpPr>
          <p:spPr>
            <a:xfrm>
              <a:off x="0" y="320"/>
              <a:ext cx="5760" cy="0"/>
            </a:xfrm>
            <a:prstGeom prst="line">
              <a:avLst/>
            </a:prstGeom>
            <a:ln w="12700" cap="sq" cmpd="sng">
              <a:solidFill>
                <a:srgbClr val="9999FF"/>
              </a:solidFill>
              <a:prstDash val="solid"/>
              <a:round/>
              <a:headEnd type="none" w="med" len="med"/>
              <a:tailEnd type="none" w="lg" len="med"/>
            </a:ln>
          </p:spPr>
        </p:sp>
      </p:grpSp>
      <p:grpSp>
        <p:nvGrpSpPr>
          <p:cNvPr id="1035" name="Group 18"/>
          <p:cNvGrpSpPr/>
          <p:nvPr/>
        </p:nvGrpSpPr>
        <p:grpSpPr>
          <a:xfrm>
            <a:off x="0" y="5791200"/>
            <a:ext cx="9144000" cy="1066800"/>
            <a:chOff x="0" y="3648"/>
            <a:chExt cx="5760" cy="672"/>
          </a:xfrm>
        </p:grpSpPr>
        <p:sp>
          <p:nvSpPr>
            <p:cNvPr id="1036" name="Line 19"/>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1037" name="Picture 20" descr="84"/>
            <p:cNvPicPr>
              <a:picLocks noChangeAspect="1"/>
            </p:cNvPicPr>
            <p:nvPr/>
          </p:nvPicPr>
          <p:blipFill>
            <a:blip r:embed="rId7"/>
            <a:srcRect l="38531"/>
            <a:stretch>
              <a:fillRect/>
            </a:stretch>
          </p:blipFill>
          <p:spPr>
            <a:xfrm>
              <a:off x="4152" y="3648"/>
              <a:ext cx="1608" cy="624"/>
            </a:xfrm>
            <a:prstGeom prst="rect">
              <a:avLst/>
            </a:prstGeom>
            <a:noFill/>
            <a:ln w="9525">
              <a:noFill/>
            </a:ln>
          </p:spPr>
        </p:pic>
        <p:sp>
          <p:nvSpPr>
            <p:cNvPr id="1038"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1039" name="Picture 22" descr="84"/>
            <p:cNvPicPr>
              <a:picLocks noChangeAspect="1"/>
            </p:cNvPicPr>
            <p:nvPr/>
          </p:nvPicPr>
          <p:blipFill>
            <a:blip r:embed="rId7"/>
            <a:srcRect l="38531"/>
            <a:stretch>
              <a:fillRect/>
            </a:stretch>
          </p:blipFill>
          <p:spPr>
            <a:xfrm>
              <a:off x="4152" y="3648"/>
              <a:ext cx="1608" cy="624"/>
            </a:xfrm>
            <a:prstGeom prst="rect">
              <a:avLst/>
            </a:prstGeom>
            <a:noFill/>
            <a:ln w="9525">
              <a:noFill/>
            </a:ln>
          </p:spPr>
        </p:pic>
        <p:sp>
          <p:nvSpPr>
            <p:cNvPr id="1040"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1041" name="Picture 24" descr="84"/>
            <p:cNvPicPr>
              <a:picLocks noChangeAspect="1"/>
            </p:cNvPicPr>
            <p:nvPr userDrawn="1"/>
          </p:nvPicPr>
          <p:blipFill>
            <a:blip r:embed="rId7"/>
            <a:srcRect l="38531"/>
            <a:stretch>
              <a:fillRect/>
            </a:stretch>
          </p:blipFill>
          <p:spPr>
            <a:xfrm>
              <a:off x="4152" y="3648"/>
              <a:ext cx="1608" cy="624"/>
            </a:xfrm>
            <a:prstGeom prst="rect">
              <a:avLst/>
            </a:prstGeom>
            <a:noFill/>
            <a:ln w="9525">
              <a:noFill/>
            </a:ln>
          </p:spPr>
        </p:pic>
        <p:sp>
          <p:nvSpPr>
            <p:cNvPr id="1042" name="Line 25"/>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sp>
        <p:nvSpPr>
          <p:cNvPr id="1043" name="Rectangle 2"/>
          <p:cNvSpPr>
            <a:spLocks noGrp="1"/>
          </p:cNvSpPr>
          <p:nvPr>
            <p:ph type="title"/>
          </p:nvPr>
        </p:nvSpPr>
        <p:spPr>
          <a:xfrm>
            <a:off x="468313" y="260350"/>
            <a:ext cx="8229600" cy="1143000"/>
          </a:xfrm>
          <a:prstGeom prst="rect">
            <a:avLst/>
          </a:prstGeom>
          <a:noFill/>
          <a:ln w="9525">
            <a:noFill/>
          </a:ln>
        </p:spPr>
        <p:txBody>
          <a:bodyPr anchor="ctr"/>
          <a:lstStyle/>
          <a:p>
            <a:pPr lvl="0"/>
            <a:r>
              <a:rPr lang="zh-CN" altLang="en-US" dirty="0"/>
              <a:t>单击此处编辑母版标题样式</a:t>
            </a:r>
          </a:p>
        </p:txBody>
      </p:sp>
      <p:sp>
        <p:nvSpPr>
          <p:cNvPr id="1044"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p:txBody>
      </p:sp>
      <p:sp>
        <p:nvSpPr>
          <p:cNvPr id="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pic>
        <p:nvPicPr>
          <p:cNvPr id="1048" name="Picture 26" descr="hui3"/>
          <p:cNvPicPr>
            <a:picLocks noChangeAspect="1"/>
          </p:cNvPicPr>
          <p:nvPr/>
        </p:nvPicPr>
        <p:blipFill>
          <a:blip r:embed="rId8"/>
          <a:stretch>
            <a:fillRect/>
          </a:stretch>
        </p:blipFill>
        <p:spPr>
          <a:xfrm>
            <a:off x="144463" y="44450"/>
            <a:ext cx="395287" cy="3952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9"/>
          <p:cNvGrpSpPr/>
          <p:nvPr/>
        </p:nvGrpSpPr>
        <p:grpSpPr>
          <a:xfrm>
            <a:off x="0" y="0"/>
            <a:ext cx="9144000" cy="508000"/>
            <a:chOff x="0" y="0"/>
            <a:chExt cx="5760" cy="320"/>
          </a:xfrm>
        </p:grpSpPr>
        <p:sp>
          <p:nvSpPr>
            <p:cNvPr id="2" name="Rectangle 10"/>
            <p:cNvSpPr>
              <a:spLocks noChangeArrowheads="1"/>
            </p:cNvSpPr>
            <p:nvPr/>
          </p:nvSpPr>
          <p:spPr bwMode="auto">
            <a:xfrm>
              <a:off x="0" y="0"/>
              <a:ext cx="5760" cy="300"/>
            </a:xfrm>
            <a:prstGeom prst="rect">
              <a:avLst/>
            </a:prstGeom>
            <a:gradFill rotWithShape="0">
              <a:gsLst>
                <a:gs pos="0">
                  <a:srgbClr val="00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600" b="1" i="0" u="none" strike="noStrike" kern="1200" cap="none" spc="0" normalizeH="0" baseline="0" noProof="0" smtClean="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p:pic>
          <p:nvPicPr>
            <p:cNvPr id="2052" name="Picture 11" descr="xjtut"/>
            <p:cNvPicPr>
              <a:picLocks noChangeAspect="1"/>
            </p:cNvPicPr>
            <p:nvPr/>
          </p:nvPicPr>
          <p:blipFill>
            <a:blip r:embed="rId7"/>
            <a:stretch>
              <a:fillRect/>
            </a:stretch>
          </p:blipFill>
          <p:spPr>
            <a:xfrm>
              <a:off x="480" y="41"/>
              <a:ext cx="912" cy="215"/>
            </a:xfrm>
            <a:prstGeom prst="rect">
              <a:avLst/>
            </a:prstGeom>
            <a:noFill/>
            <a:ln w="9525">
              <a:noFill/>
            </a:ln>
          </p:spPr>
        </p:pic>
        <p:sp>
          <p:nvSpPr>
            <p:cNvPr id="3" name="Text Box 12"/>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2054" name="Line 13"/>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5" name="Text Box 14"/>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2056" name="Line 15"/>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7" name="Text Box 16"/>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2058" name="Line 17"/>
            <p:cNvSpPr/>
            <p:nvPr/>
          </p:nvSpPr>
          <p:spPr>
            <a:xfrm>
              <a:off x="0" y="320"/>
              <a:ext cx="5760" cy="0"/>
            </a:xfrm>
            <a:prstGeom prst="line">
              <a:avLst/>
            </a:prstGeom>
            <a:ln w="12700" cap="sq" cmpd="sng">
              <a:solidFill>
                <a:srgbClr val="9999FF"/>
              </a:solidFill>
              <a:prstDash val="solid"/>
              <a:round/>
              <a:headEnd type="none" w="med" len="med"/>
              <a:tailEnd type="none" w="lg" len="med"/>
            </a:ln>
          </p:spPr>
        </p:sp>
      </p:grpSp>
      <p:grpSp>
        <p:nvGrpSpPr>
          <p:cNvPr id="2059" name="Group 18"/>
          <p:cNvGrpSpPr/>
          <p:nvPr/>
        </p:nvGrpSpPr>
        <p:grpSpPr>
          <a:xfrm>
            <a:off x="0" y="5791200"/>
            <a:ext cx="9144000" cy="1066800"/>
            <a:chOff x="0" y="3648"/>
            <a:chExt cx="5760" cy="672"/>
          </a:xfrm>
        </p:grpSpPr>
        <p:sp>
          <p:nvSpPr>
            <p:cNvPr id="2060" name="Line 19"/>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2061" name="Picture 20" descr="84"/>
            <p:cNvPicPr>
              <a:picLocks noChangeAspect="1"/>
            </p:cNvPicPr>
            <p:nvPr/>
          </p:nvPicPr>
          <p:blipFill>
            <a:blip r:embed="rId8"/>
            <a:srcRect l="38531"/>
            <a:stretch>
              <a:fillRect/>
            </a:stretch>
          </p:blipFill>
          <p:spPr>
            <a:xfrm>
              <a:off x="4152" y="3648"/>
              <a:ext cx="1608" cy="624"/>
            </a:xfrm>
            <a:prstGeom prst="rect">
              <a:avLst/>
            </a:prstGeom>
            <a:noFill/>
            <a:ln w="9525">
              <a:noFill/>
            </a:ln>
          </p:spPr>
        </p:pic>
        <p:sp>
          <p:nvSpPr>
            <p:cNvPr id="2062"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2063" name="Picture 22" descr="84"/>
            <p:cNvPicPr>
              <a:picLocks noChangeAspect="1"/>
            </p:cNvPicPr>
            <p:nvPr/>
          </p:nvPicPr>
          <p:blipFill>
            <a:blip r:embed="rId8"/>
            <a:srcRect l="38531"/>
            <a:stretch>
              <a:fillRect/>
            </a:stretch>
          </p:blipFill>
          <p:spPr>
            <a:xfrm>
              <a:off x="4152" y="3648"/>
              <a:ext cx="1608" cy="624"/>
            </a:xfrm>
            <a:prstGeom prst="rect">
              <a:avLst/>
            </a:prstGeom>
            <a:noFill/>
            <a:ln w="9525">
              <a:noFill/>
            </a:ln>
          </p:spPr>
        </p:pic>
        <p:sp>
          <p:nvSpPr>
            <p:cNvPr id="2064"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2065" name="Picture 24" descr="84"/>
            <p:cNvPicPr>
              <a:picLocks noChangeAspect="1"/>
            </p:cNvPicPr>
            <p:nvPr userDrawn="1"/>
          </p:nvPicPr>
          <p:blipFill>
            <a:blip r:embed="rId8"/>
            <a:srcRect l="38531"/>
            <a:stretch>
              <a:fillRect/>
            </a:stretch>
          </p:blipFill>
          <p:spPr>
            <a:xfrm>
              <a:off x="4152" y="3648"/>
              <a:ext cx="1608" cy="624"/>
            </a:xfrm>
            <a:prstGeom prst="rect">
              <a:avLst/>
            </a:prstGeom>
            <a:noFill/>
            <a:ln w="9525">
              <a:noFill/>
            </a:ln>
          </p:spPr>
        </p:pic>
        <p:sp>
          <p:nvSpPr>
            <p:cNvPr id="2066" name="Line 25"/>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sp>
        <p:nvSpPr>
          <p:cNvPr id="2067" name="Rectangle 2"/>
          <p:cNvSpPr>
            <a:spLocks noGrp="1"/>
          </p:cNvSpPr>
          <p:nvPr>
            <p:ph type="title"/>
          </p:nvPr>
        </p:nvSpPr>
        <p:spPr>
          <a:xfrm>
            <a:off x="468313" y="260350"/>
            <a:ext cx="8229600" cy="1143000"/>
          </a:xfrm>
          <a:prstGeom prst="rect">
            <a:avLst/>
          </a:prstGeom>
          <a:noFill/>
          <a:ln w="9525">
            <a:noFill/>
          </a:ln>
        </p:spPr>
        <p:txBody>
          <a:bodyPr anchor="ctr"/>
          <a:lstStyle/>
          <a:p>
            <a:pPr lvl="0"/>
            <a:r>
              <a:rPr lang="zh-CN" altLang="en-US" dirty="0"/>
              <a:t>单击此处编辑母版标题样式</a:t>
            </a:r>
          </a:p>
        </p:txBody>
      </p:sp>
      <p:sp>
        <p:nvSpPr>
          <p:cNvPr id="2068"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p:txBody>
      </p:sp>
      <p:sp>
        <p:nvSpPr>
          <p:cNvPr id="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pic>
        <p:nvPicPr>
          <p:cNvPr id="2072" name="Picture 26" descr="hui3"/>
          <p:cNvPicPr>
            <a:picLocks noChangeAspect="1"/>
          </p:cNvPicPr>
          <p:nvPr/>
        </p:nvPicPr>
        <p:blipFill>
          <a:blip r:embed="rId9"/>
          <a:stretch>
            <a:fillRect/>
          </a:stretch>
        </p:blipFill>
        <p:spPr>
          <a:xfrm>
            <a:off x="144463" y="44450"/>
            <a:ext cx="395287" cy="3952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image" Target="../media/image2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22.vml"/><Relationship Id="rId4" Type="http://schemas.openxmlformats.org/officeDocument/2006/relationships/image" Target="../media/image2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456565" y="2130425"/>
            <a:ext cx="8001635" cy="1470025"/>
          </a:xfrm>
        </p:spPr>
        <p:txBody>
          <a:bodyPr wrap="square" lIns="91440" tIns="45720" rIns="91440" bIns="45720" anchor="ctr"/>
          <a:lstStyle/>
          <a:p>
            <a:r>
              <a:rPr lang="zh-CN" altLang="zh-CN" b="1" dirty="0"/>
              <a:t>基于</a:t>
            </a:r>
            <a:r>
              <a:rPr lang="en-US" altLang="zh-CN" b="1" dirty="0"/>
              <a:t>RTMP</a:t>
            </a:r>
            <a:r>
              <a:rPr lang="zh-CN" altLang="zh-CN" b="1" dirty="0"/>
              <a:t>流媒体技术的围棋直播教学系统的设计与实现</a:t>
            </a:r>
            <a:endParaRPr lang="zh-CN" altLang="zh-CN" dirty="0"/>
          </a:p>
        </p:txBody>
      </p:sp>
      <p:sp>
        <p:nvSpPr>
          <p:cNvPr id="4099" name="Rectangle 3"/>
          <p:cNvSpPr>
            <a:spLocks noGrp="1" noChangeArrowheads="1"/>
          </p:cNvSpPr>
          <p:nvPr>
            <p:ph type="subTitle" idx="1"/>
          </p:nvPr>
        </p:nvSpPr>
        <p:spPr>
          <a:xfrm>
            <a:off x="880428" y="3019425"/>
            <a:ext cx="7724020" cy="1752600"/>
          </a:xfrm>
          <a:ln>
            <a:miter/>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0" cap="none" spc="0" normalizeH="0" baseline="0" noProof="0" dirty="0" smtClean="0">
                <a:ln>
                  <a:noFill/>
                </a:ln>
                <a:solidFill>
                  <a:schemeClr val="tx1"/>
                </a:solidFill>
                <a:effectLst/>
                <a:uLnTx/>
                <a:uFillTx/>
                <a:latin typeface="+mn-ea"/>
                <a:ea typeface="+mn-ea"/>
                <a:cs typeface="+mn-cs"/>
              </a:rPr>
              <a:t>                </a:t>
            </a: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algn="l"/>
            <a:r>
              <a:rPr kumimoji="0" lang="zh-CN" altLang="en-US" sz="2000" b="0" i="0" u="none" strike="noStrike" kern="0" cap="none" spc="0" normalizeH="0" baseline="0" noProof="0" dirty="0">
                <a:ln>
                  <a:noFill/>
                </a:ln>
                <a:solidFill>
                  <a:schemeClr val="tx1"/>
                </a:solidFill>
                <a:effectLst/>
                <a:uLnTx/>
                <a:uFillTx/>
                <a:latin typeface="+mn-ea"/>
                <a:ea typeface="+mn-ea"/>
                <a:cs typeface="+mn-cs"/>
              </a:rPr>
              <a:t>                                 </a:t>
            </a:r>
            <a:r>
              <a:rPr lang="zh-CN" altLang="en-US" sz="2000" dirty="0" smtClean="0">
                <a:latin typeface="微软雅黑" panose="020B0503020204020204" pitchFamily="34" charset="-122"/>
                <a:ea typeface="微软雅黑" panose="020B0503020204020204" pitchFamily="34" charset="-122"/>
                <a:sym typeface="+mn-ea"/>
              </a:rPr>
              <a:t>指导老师：赵英良教授                                                          </a:t>
            </a:r>
            <a:r>
              <a:rPr lang="en-US" altLang="zh-CN" sz="2000" dirty="0" smtClean="0">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班级：       </a:t>
            </a:r>
            <a:r>
              <a:rPr lang="en-US" altLang="zh-CN" sz="2000" dirty="0" smtClean="0">
                <a:latin typeface="微软雅黑" panose="020B0503020204020204" pitchFamily="34" charset="-122"/>
                <a:ea typeface="微软雅黑" panose="020B0503020204020204" pitchFamily="34" charset="-122"/>
                <a:sym typeface="+mn-ea"/>
              </a:rPr>
              <a:t>5129</a:t>
            </a:r>
            <a:r>
              <a:rPr lang="zh-CN" altLang="en-US" sz="2000" dirty="0" smtClean="0">
                <a:latin typeface="微软雅黑" panose="020B0503020204020204" pitchFamily="34" charset="-122"/>
                <a:ea typeface="微软雅黑" panose="020B0503020204020204" pitchFamily="34" charset="-122"/>
                <a:sym typeface="+mn-ea"/>
              </a:rPr>
              <a:t>班</a:t>
            </a:r>
            <a:endParaRPr lang="en-US" altLang="zh-CN" sz="2000" dirty="0" smtClean="0">
              <a:latin typeface="微软雅黑" panose="020B0503020204020204" pitchFamily="34" charset="-122"/>
              <a:ea typeface="微软雅黑" panose="020B0503020204020204" pitchFamily="34" charset="-122"/>
            </a:endParaRPr>
          </a:p>
          <a:p>
            <a:pPr algn="l"/>
            <a:r>
              <a:rPr lang="zh-CN" altLang="en-US" sz="2000" dirty="0" smtClean="0">
                <a:latin typeface="微软雅黑" panose="020B0503020204020204" pitchFamily="34" charset="-122"/>
                <a:ea typeface="微软雅黑" panose="020B0503020204020204" pitchFamily="34" charset="-122"/>
                <a:sym typeface="+mn-ea"/>
              </a:rPr>
              <a:t>                                                        姓名：       李 尧</a:t>
            </a:r>
            <a:endParaRPr lang="en-US" altLang="zh-CN" sz="2000" dirty="0" smtClean="0">
              <a:latin typeface="微软雅黑" panose="020B0503020204020204" pitchFamily="34" charset="-122"/>
              <a:ea typeface="微软雅黑" panose="020B0503020204020204" pitchFamily="34" charset="-122"/>
            </a:endParaRPr>
          </a:p>
          <a:p>
            <a:pPr algn="l"/>
            <a:r>
              <a:rPr lang="zh-CN" altLang="en-US" sz="2000" dirty="0">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学号：       </a:t>
            </a:r>
            <a:r>
              <a:rPr lang="en-US" altLang="zh-CN" sz="2000" dirty="0" smtClean="0">
                <a:latin typeface="微软雅黑" panose="020B0503020204020204" pitchFamily="34" charset="-122"/>
                <a:ea typeface="微软雅黑" panose="020B0503020204020204" pitchFamily="34" charset="-122"/>
                <a:sym typeface="+mn-ea"/>
              </a:rPr>
              <a:t>3115393056</a:t>
            </a:r>
            <a:endParaRPr lang="zh-CN" altLang="en-US" sz="2000" dirty="0">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chemeClr val="tx1"/>
              </a:solidFill>
              <a:effectLst/>
              <a:uLnTx/>
              <a:uFillTx/>
              <a:latin typeface="+mn-ea"/>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p:txBody>
      </p:sp>
      <p:sp>
        <p:nvSpPr>
          <p:cNvPr id="4" name="矩形 3"/>
          <p:cNvSpPr/>
          <p:nvPr/>
        </p:nvSpPr>
        <p:spPr>
          <a:xfrm>
            <a:off x="2857500" y="6488113"/>
            <a:ext cx="184150" cy="369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校园管理与课程管理</a:t>
            </a:r>
            <a:endParaRPr lang="zh-CN" altLang="en-US" sz="2000" dirty="0"/>
          </a:p>
        </p:txBody>
      </p:sp>
      <p:sp>
        <p:nvSpPr>
          <p:cNvPr id="11267" name="文本框 3"/>
          <p:cNvSpPr txBox="1"/>
          <p:nvPr/>
        </p:nvSpPr>
        <p:spPr>
          <a:xfrm>
            <a:off x="1115616" y="1481069"/>
            <a:ext cx="6478905" cy="2308324"/>
          </a:xfrm>
          <a:prstGeom prst="rect">
            <a:avLst/>
          </a:prstGeom>
          <a:noFill/>
          <a:ln w="9525">
            <a:noFill/>
          </a:ln>
        </p:spPr>
        <p:txBody>
          <a:bodyPr wrap="square" anchor="t">
            <a:spAutoFit/>
          </a:bodyPr>
          <a:lstStyle/>
          <a:p>
            <a:r>
              <a:rPr lang="zh-CN" altLang="zh-CN" sz="2400" dirty="0" smtClean="0"/>
              <a:t>学生</a:t>
            </a:r>
            <a:r>
              <a:rPr lang="zh-CN" altLang="zh-CN" sz="2400" dirty="0"/>
              <a:t>用户对于加入的校园和课堂拥有查看对应信息的权限，例如，学生用户需要随时查看开课时间，学生用户对于不喜欢的课堂可以删除。教师用户对于所开设的学校和课堂拥有更加高级的权限，可以增加新的学校和课堂，更新校园信息和课堂信息，删除开设的学校与课堂。</a:t>
            </a:r>
          </a:p>
        </p:txBody>
      </p:sp>
    </p:spTree>
    <p:extLst>
      <p:ext uri="{BB962C8B-B14F-4D97-AF65-F5344CB8AC3E}">
        <p14:creationId xmlns:p14="http://schemas.microsoft.com/office/powerpoint/2010/main" val="1675812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C00000"/>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800" b="0" i="0" u="none" strike="noStrike" kern="0" cap="none" spc="0" normalizeH="0" baseline="0" noProof="0" dirty="0">
                <a:ln>
                  <a:noFill/>
                </a:ln>
                <a:solidFill>
                  <a:srgbClr val="C00000"/>
                </a:solidFill>
                <a:effectLst/>
                <a:uLnTx/>
                <a:uFillTx/>
                <a:latin typeface="+mj-lt"/>
                <a:ea typeface="+mj-ea"/>
                <a:cs typeface="+mj-cs"/>
              </a:rPr>
              <a:t>系统需求分析</a:t>
            </a:r>
          </a:p>
        </p:txBody>
      </p:sp>
      <p:sp>
        <p:nvSpPr>
          <p:cNvPr id="14338" name="内容占位符 2"/>
          <p:cNvSpPr>
            <a:spLocks noGrp="1"/>
          </p:cNvSpPr>
          <p:nvPr>
            <p:ph idx="1"/>
          </p:nvPr>
        </p:nvSpPr>
        <p:spPr>
          <a:xfrm>
            <a:off x="571500" y="190182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 name="文本框 2"/>
          <p:cNvSpPr txBox="1"/>
          <p:nvPr/>
        </p:nvSpPr>
        <p:spPr>
          <a:xfrm>
            <a:off x="874395" y="1391285"/>
            <a:ext cx="7160260" cy="645160"/>
          </a:xfrm>
          <a:prstGeom prst="rect">
            <a:avLst/>
          </a:prstGeom>
          <a:noFill/>
        </p:spPr>
        <p:txBody>
          <a:bodyPr wrap="square" rtlCol="0">
            <a:spAutoFit/>
          </a:bodyPr>
          <a:lstStyle/>
          <a:p>
            <a:r>
              <a:rPr lang="zh-CN" altLang="en-US" dirty="0" smtClean="0"/>
              <a:t>对线上围棋教学系统从参与</a:t>
            </a:r>
            <a:r>
              <a:rPr lang="zh-CN" altLang="en-US" dirty="0"/>
              <a:t>人员的角度出发进行分析，该系统主要包含三类用户</a:t>
            </a:r>
            <a:r>
              <a:rPr lang="zh-CN" altLang="en-US" dirty="0" smtClean="0"/>
              <a:t>：学生、教师</a:t>
            </a:r>
            <a:r>
              <a:rPr lang="zh-CN" altLang="en-US" dirty="0" smtClean="0"/>
              <a:t>和</a:t>
            </a:r>
            <a:r>
              <a:rPr lang="zh-CN" altLang="en-US" dirty="0"/>
              <a:t>后台</a:t>
            </a:r>
            <a:r>
              <a:rPr lang="zh-CN" altLang="en-US" dirty="0" smtClean="0"/>
              <a:t>人员</a:t>
            </a:r>
            <a:r>
              <a:rPr lang="zh-CN" altLang="en-US" dirty="0"/>
              <a:t>。</a:t>
            </a:r>
          </a:p>
        </p:txBody>
      </p:sp>
      <p:graphicFrame>
        <p:nvGraphicFramePr>
          <p:cNvPr id="5" name="对象 4"/>
          <p:cNvGraphicFramePr>
            <a:graphicFrameLocks noChangeAspect="1"/>
          </p:cNvGraphicFramePr>
          <p:nvPr>
            <p:extLst>
              <p:ext uri="{D42A27DB-BD31-4B8C-83A1-F6EECF244321}">
                <p14:modId xmlns:p14="http://schemas.microsoft.com/office/powerpoint/2010/main" val="2660574594"/>
              </p:ext>
            </p:extLst>
          </p:nvPr>
        </p:nvGraphicFramePr>
        <p:xfrm>
          <a:off x="666750" y="2036444"/>
          <a:ext cx="7367905" cy="3984844"/>
        </p:xfrm>
        <a:graphic>
          <a:graphicData uri="http://schemas.openxmlformats.org/presentationml/2006/ole">
            <mc:AlternateContent xmlns:mc="http://schemas.openxmlformats.org/markup-compatibility/2006">
              <mc:Choice xmlns:v="urn:schemas-microsoft-com:vml" Requires="v">
                <p:oleObj spid="_x0000_s6166" name="Visio" r:id="rId3" imgW="7810344" imgH="4711654" progId="Visio.Drawing.15">
                  <p:embed/>
                </p:oleObj>
              </mc:Choice>
              <mc:Fallback>
                <p:oleObj name="Visio" r:id="rId3" imgW="7810344" imgH="4711654" progId="Visio.Drawing.15">
                  <p:embed/>
                  <p:pic>
                    <p:nvPicPr>
                      <p:cNvPr id="0" name=""/>
                      <p:cNvPicPr/>
                      <p:nvPr/>
                    </p:nvPicPr>
                    <p:blipFill>
                      <a:blip r:embed="rId4"/>
                      <a:stretch>
                        <a:fillRect/>
                      </a:stretch>
                    </p:blipFill>
                    <p:spPr>
                      <a:xfrm>
                        <a:off x="666750" y="2036444"/>
                        <a:ext cx="7367905" cy="3984844"/>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857137469"/>
              </p:ext>
            </p:extLst>
          </p:nvPr>
        </p:nvGraphicFramePr>
        <p:xfrm>
          <a:off x="415925" y="1117597"/>
          <a:ext cx="8312150" cy="4903691"/>
        </p:xfrm>
        <a:graphic>
          <a:graphicData uri="http://schemas.openxmlformats.org/presentationml/2006/ole">
            <mc:AlternateContent xmlns:mc="http://schemas.openxmlformats.org/markup-compatibility/2006">
              <mc:Choice xmlns:v="urn:schemas-microsoft-com:vml" Requires="v">
                <p:oleObj spid="_x0000_s7192" name="Visio" r:id="rId3" imgW="8312124" imgH="5873773" progId="Visio.Drawing.15">
                  <p:embed/>
                </p:oleObj>
              </mc:Choice>
              <mc:Fallback>
                <p:oleObj name="Visio" r:id="rId3" imgW="8312124" imgH="5873773" progId="Visio.Drawing.15">
                  <p:embed/>
                  <p:pic>
                    <p:nvPicPr>
                      <p:cNvPr id="0" name=""/>
                      <p:cNvPicPr/>
                      <p:nvPr/>
                    </p:nvPicPr>
                    <p:blipFill>
                      <a:blip r:embed="rId4"/>
                      <a:stretch>
                        <a:fillRect/>
                      </a:stretch>
                    </p:blipFill>
                    <p:spPr>
                      <a:xfrm>
                        <a:off x="415925" y="1117597"/>
                        <a:ext cx="8312150" cy="4903691"/>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sp>
        <p:nvSpPr>
          <p:cNvPr id="6" name="文本框 5"/>
          <p:cNvSpPr txBox="1"/>
          <p:nvPr/>
        </p:nvSpPr>
        <p:spPr>
          <a:xfrm>
            <a:off x="5652120" y="1556792"/>
            <a:ext cx="2808312" cy="4524315"/>
          </a:xfrm>
          <a:prstGeom prst="rect">
            <a:avLst/>
          </a:prstGeom>
          <a:noFill/>
        </p:spPr>
        <p:txBody>
          <a:bodyPr wrap="square" rtlCol="0">
            <a:spAutoFit/>
          </a:bodyPr>
          <a:lstStyle/>
          <a:p>
            <a:r>
              <a:rPr lang="en-US" altLang="zh-CN" dirty="0" smtClean="0"/>
              <a:t>       </a:t>
            </a:r>
            <a:r>
              <a:rPr lang="zh-CN" altLang="zh-CN" dirty="0" smtClean="0"/>
              <a:t>在</a:t>
            </a:r>
            <a:r>
              <a:rPr lang="zh-CN" altLang="zh-CN" dirty="0"/>
              <a:t>用户账户充值活动图中，学生用户或教师用户均应当支持充值操作。整个操作活动的具体流程如下：用户登陆到系统中，进入用户信息界面，用户可以查看到自己的账户余额。点击余额旁边充值按钮，系统弹出充值对话框，输入充值金额，点击确认，系统作出处理，充值成功则系统数据库更新，显示新的账户余额，充值失败弹出“充值失败”对话框，账户余额不变，需重新充值。</a:t>
            </a:r>
          </a:p>
        </p:txBody>
      </p:sp>
      <p:graphicFrame>
        <p:nvGraphicFramePr>
          <p:cNvPr id="4" name="对象 3"/>
          <p:cNvGraphicFramePr>
            <a:graphicFrameLocks noChangeAspect="1"/>
          </p:cNvGraphicFramePr>
          <p:nvPr>
            <p:extLst>
              <p:ext uri="{D42A27DB-BD31-4B8C-83A1-F6EECF244321}">
                <p14:modId xmlns:p14="http://schemas.microsoft.com/office/powerpoint/2010/main" val="3666146179"/>
              </p:ext>
            </p:extLst>
          </p:nvPr>
        </p:nvGraphicFramePr>
        <p:xfrm>
          <a:off x="827584" y="1196753"/>
          <a:ext cx="4536504" cy="4884354"/>
        </p:xfrm>
        <a:graphic>
          <a:graphicData uri="http://schemas.openxmlformats.org/presentationml/2006/ole">
            <mc:AlternateContent xmlns:mc="http://schemas.openxmlformats.org/markup-compatibility/2006">
              <mc:Choice xmlns:v="urn:schemas-microsoft-com:vml" Requires="v">
                <p:oleObj spid="_x0000_s19477" name="Visio" r:id="rId3" imgW="12642772" imgH="13843185" progId="Visio.Drawing.15">
                  <p:embed/>
                </p:oleObj>
              </mc:Choice>
              <mc:Fallback>
                <p:oleObj name="Visio" r:id="rId3" imgW="12642772" imgH="13843185" progId="Visio.Drawing.15">
                  <p:embed/>
                  <p:pic>
                    <p:nvPicPr>
                      <p:cNvPr id="0" name=""/>
                      <p:cNvPicPr/>
                      <p:nvPr/>
                    </p:nvPicPr>
                    <p:blipFill>
                      <a:blip r:embed="rId4"/>
                      <a:stretch>
                        <a:fillRect/>
                      </a:stretch>
                    </p:blipFill>
                    <p:spPr>
                      <a:xfrm>
                        <a:off x="827584" y="1196753"/>
                        <a:ext cx="4536504" cy="4884354"/>
                      </a:xfrm>
                      <a:prstGeom prst="rect">
                        <a:avLst/>
                      </a:prstGeom>
                    </p:spPr>
                  </p:pic>
                </p:oleObj>
              </mc:Fallback>
            </mc:AlternateContent>
          </a:graphicData>
        </a:graphic>
      </p:graphicFrame>
    </p:spTree>
    <p:extLst>
      <p:ext uri="{BB962C8B-B14F-4D97-AF65-F5344CB8AC3E}">
        <p14:creationId xmlns:p14="http://schemas.microsoft.com/office/powerpoint/2010/main" val="635221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创建学校与开设课堂</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864312780"/>
              </p:ext>
            </p:extLst>
          </p:nvPr>
        </p:nvGraphicFramePr>
        <p:xfrm>
          <a:off x="184150" y="1412776"/>
          <a:ext cx="8775700" cy="3397250"/>
        </p:xfrm>
        <a:graphic>
          <a:graphicData uri="http://schemas.openxmlformats.org/presentationml/2006/ole">
            <mc:AlternateContent xmlns:mc="http://schemas.openxmlformats.org/markup-compatibility/2006">
              <mc:Choice xmlns:v="urn:schemas-microsoft-com:vml" Requires="v">
                <p:oleObj spid="_x0000_s20501" name="Visio" r:id="rId3" imgW="8775752" imgH="3397412" progId="Visio.Drawing.15">
                  <p:embed/>
                </p:oleObj>
              </mc:Choice>
              <mc:Fallback>
                <p:oleObj name="Visio" r:id="rId3" imgW="8775752" imgH="3397412" progId="Visio.Drawing.15">
                  <p:embed/>
                  <p:pic>
                    <p:nvPicPr>
                      <p:cNvPr id="0" name=""/>
                      <p:cNvPicPr/>
                      <p:nvPr/>
                    </p:nvPicPr>
                    <p:blipFill>
                      <a:blip r:embed="rId4"/>
                      <a:stretch>
                        <a:fillRect/>
                      </a:stretch>
                    </p:blipFill>
                    <p:spPr>
                      <a:xfrm>
                        <a:off x="184150" y="1412776"/>
                        <a:ext cx="8775700" cy="3397250"/>
                      </a:xfrm>
                      <a:prstGeom prst="rect">
                        <a:avLst/>
                      </a:prstGeom>
                    </p:spPr>
                  </p:pic>
                </p:oleObj>
              </mc:Fallback>
            </mc:AlternateContent>
          </a:graphicData>
        </a:graphic>
      </p:graphicFrame>
    </p:spTree>
    <p:extLst>
      <p:ext uri="{BB962C8B-B14F-4D97-AF65-F5344CB8AC3E}">
        <p14:creationId xmlns:p14="http://schemas.microsoft.com/office/powerpoint/2010/main" val="822731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创建学校与开设课堂</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281402641"/>
              </p:ext>
            </p:extLst>
          </p:nvPr>
        </p:nvGraphicFramePr>
        <p:xfrm>
          <a:off x="317500" y="1339850"/>
          <a:ext cx="8509000" cy="4178300"/>
        </p:xfrm>
        <a:graphic>
          <a:graphicData uri="http://schemas.openxmlformats.org/presentationml/2006/ole">
            <mc:AlternateContent xmlns:mc="http://schemas.openxmlformats.org/markup-compatibility/2006">
              <mc:Choice xmlns:v="urn:schemas-microsoft-com:vml" Requires="v">
                <p:oleObj spid="_x0000_s35843" name="Visio" r:id="rId3" imgW="8509104" imgH="4178392" progId="Visio.Drawing.15">
                  <p:embed/>
                </p:oleObj>
              </mc:Choice>
              <mc:Fallback>
                <p:oleObj name="Visio" r:id="rId3" imgW="8509104" imgH="4178392" progId="Visio.Drawing.15">
                  <p:embed/>
                  <p:pic>
                    <p:nvPicPr>
                      <p:cNvPr id="0" name=""/>
                      <p:cNvPicPr/>
                      <p:nvPr/>
                    </p:nvPicPr>
                    <p:blipFill>
                      <a:blip r:embed="rId4"/>
                      <a:stretch>
                        <a:fillRect/>
                      </a:stretch>
                    </p:blipFill>
                    <p:spPr>
                      <a:xfrm>
                        <a:off x="317500" y="1339850"/>
                        <a:ext cx="8509000" cy="4178300"/>
                      </a:xfrm>
                      <a:prstGeom prst="rect">
                        <a:avLst/>
                      </a:prstGeom>
                    </p:spPr>
                  </p:pic>
                </p:oleObj>
              </mc:Fallback>
            </mc:AlternateContent>
          </a:graphicData>
        </a:graphic>
      </p:graphicFrame>
    </p:spTree>
    <p:extLst>
      <p:ext uri="{BB962C8B-B14F-4D97-AF65-F5344CB8AC3E}">
        <p14:creationId xmlns:p14="http://schemas.microsoft.com/office/powerpoint/2010/main" val="1980113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创建学校与开设课堂</a:t>
            </a:r>
          </a:p>
        </p:txBody>
      </p:sp>
      <p:sp>
        <p:nvSpPr>
          <p:cNvPr id="4" name="文本框 3"/>
          <p:cNvSpPr txBox="1"/>
          <p:nvPr/>
        </p:nvSpPr>
        <p:spPr>
          <a:xfrm>
            <a:off x="5364088" y="1196752"/>
            <a:ext cx="3384376" cy="4985980"/>
          </a:xfrm>
          <a:prstGeom prst="rect">
            <a:avLst/>
          </a:prstGeom>
          <a:noFill/>
        </p:spPr>
        <p:txBody>
          <a:bodyPr wrap="square" rtlCol="0">
            <a:spAutoFit/>
          </a:bodyPr>
          <a:lstStyle/>
          <a:p>
            <a:r>
              <a:rPr lang="en-US" altLang="zh-CN" sz="1500" dirty="0" smtClean="0"/>
              <a:t>       </a:t>
            </a:r>
            <a:r>
              <a:rPr lang="zh-CN" altLang="zh-CN" sz="1500" dirty="0" smtClean="0"/>
              <a:t>教师</a:t>
            </a:r>
            <a:r>
              <a:rPr lang="zh-CN" altLang="zh-CN" sz="1500" dirty="0"/>
              <a:t>用户登陆系统后，应首先进入个人主页，选择新开设课堂所对应的学校，进入该学校主页，学校主页内会显示该校园的基本信息以及校园内的所有课程。点击课程管理最下面的开设新课堂按钮，系统会审查用户有无开课资格。若没有，则会弹出支付页面，花费指定数量的虚拟货币即可拥有一次开课资格，课程创建成功，该资格失效，课程创建失败，此资格保留。支付成功后，用户重新点击开设新课程，会弹出创建课程的模态框，在其中输入课程信息，点击提交。系统会审查此课程的信息是否与已有课程重复，审查通过，系统会提示开课成功并向用户提示课程的推流地址，审查失败，系统也会由“开课失败”的警示。课程创建成功后，购买此课程的用户在课程指定的开课时间，进入课程即可观看课堂直播，参与课堂互动</a:t>
            </a:r>
            <a:r>
              <a:rPr lang="zh-CN" altLang="zh-CN" dirty="0"/>
              <a:t>。</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348494884"/>
              </p:ext>
            </p:extLst>
          </p:nvPr>
        </p:nvGraphicFramePr>
        <p:xfrm>
          <a:off x="468313" y="1201822"/>
          <a:ext cx="4463727" cy="4980910"/>
        </p:xfrm>
        <a:graphic>
          <a:graphicData uri="http://schemas.openxmlformats.org/presentationml/2006/ole">
            <mc:AlternateContent xmlns:mc="http://schemas.openxmlformats.org/markup-compatibility/2006">
              <mc:Choice xmlns:v="urn:schemas-microsoft-com:vml" Requires="v">
                <p:oleObj spid="_x0000_s21525" name="Visio" r:id="rId3" imgW="6889724" imgH="10864735" progId="Visio.Drawing.15">
                  <p:embed/>
                </p:oleObj>
              </mc:Choice>
              <mc:Fallback>
                <p:oleObj name="Visio" r:id="rId3" imgW="6889724" imgH="10864735" progId="Visio.Drawing.15">
                  <p:embed/>
                  <p:pic>
                    <p:nvPicPr>
                      <p:cNvPr id="0" name=""/>
                      <p:cNvPicPr/>
                      <p:nvPr/>
                    </p:nvPicPr>
                    <p:blipFill>
                      <a:blip r:embed="rId4"/>
                      <a:stretch>
                        <a:fillRect/>
                      </a:stretch>
                    </p:blipFill>
                    <p:spPr>
                      <a:xfrm>
                        <a:off x="468313" y="1201822"/>
                        <a:ext cx="4463727" cy="4980910"/>
                      </a:xfrm>
                      <a:prstGeom prst="rect">
                        <a:avLst/>
                      </a:prstGeom>
                    </p:spPr>
                  </p:pic>
                </p:oleObj>
              </mc:Fallback>
            </mc:AlternateContent>
          </a:graphicData>
        </a:graphic>
      </p:graphicFrame>
    </p:spTree>
    <p:extLst>
      <p:ext uri="{BB962C8B-B14F-4D97-AF65-F5344CB8AC3E}">
        <p14:creationId xmlns:p14="http://schemas.microsoft.com/office/powerpoint/2010/main" val="3126674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学习资源与参与课堂</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516312643"/>
              </p:ext>
            </p:extLst>
          </p:nvPr>
        </p:nvGraphicFramePr>
        <p:xfrm>
          <a:off x="536575" y="1052735"/>
          <a:ext cx="8070850" cy="5112569"/>
        </p:xfrm>
        <a:graphic>
          <a:graphicData uri="http://schemas.openxmlformats.org/presentationml/2006/ole">
            <mc:AlternateContent xmlns:mc="http://schemas.openxmlformats.org/markup-compatibility/2006">
              <mc:Choice xmlns:v="urn:schemas-microsoft-com:vml" Requires="v">
                <p:oleObj spid="_x0000_s22549" name="Visio" r:id="rId3" imgW="8070772" imgH="5975188" progId="Visio.Drawing.15">
                  <p:embed/>
                </p:oleObj>
              </mc:Choice>
              <mc:Fallback>
                <p:oleObj name="Visio" r:id="rId3" imgW="8070772" imgH="5975188" progId="Visio.Drawing.15">
                  <p:embed/>
                  <p:pic>
                    <p:nvPicPr>
                      <p:cNvPr id="0" name=""/>
                      <p:cNvPicPr/>
                      <p:nvPr/>
                    </p:nvPicPr>
                    <p:blipFill>
                      <a:blip r:embed="rId4"/>
                      <a:stretch>
                        <a:fillRect/>
                      </a:stretch>
                    </p:blipFill>
                    <p:spPr>
                      <a:xfrm>
                        <a:off x="536575" y="1052735"/>
                        <a:ext cx="8070850" cy="5112569"/>
                      </a:xfrm>
                      <a:prstGeom prst="rect">
                        <a:avLst/>
                      </a:prstGeom>
                    </p:spPr>
                  </p:pic>
                </p:oleObj>
              </mc:Fallback>
            </mc:AlternateContent>
          </a:graphicData>
        </a:graphic>
      </p:graphicFrame>
    </p:spTree>
    <p:extLst>
      <p:ext uri="{BB962C8B-B14F-4D97-AF65-F5344CB8AC3E}">
        <p14:creationId xmlns:p14="http://schemas.microsoft.com/office/powerpoint/2010/main" val="2641800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学习资源与参与课堂</a:t>
            </a:r>
          </a:p>
        </p:txBody>
      </p:sp>
      <p:sp>
        <p:nvSpPr>
          <p:cNvPr id="4" name="文本框 3"/>
          <p:cNvSpPr txBox="1"/>
          <p:nvPr/>
        </p:nvSpPr>
        <p:spPr>
          <a:xfrm>
            <a:off x="4932040" y="980728"/>
            <a:ext cx="3600400" cy="5355312"/>
          </a:xfrm>
          <a:prstGeom prst="rect">
            <a:avLst/>
          </a:prstGeom>
          <a:noFill/>
        </p:spPr>
        <p:txBody>
          <a:bodyPr wrap="square" rtlCol="0">
            <a:spAutoFit/>
          </a:bodyPr>
          <a:lstStyle/>
          <a:p>
            <a:r>
              <a:rPr lang="zh-CN" altLang="zh-CN" dirty="0"/>
              <a:t>用户登陆到系统中，在相关页面选择合适的段位，系统会返回符合条件的学校，选择感兴趣的学校进入该学校主页。系统会展示该学校内开通的所有课程及相关的课程简介、开课时间、课程标价等，用户选择合适课程，点击参与课程。如果用户没有进入该课程的权限，系统会弹出购买页面，用户花费指定的虚拟货币后拥有参与课堂的权限，进入课堂学习环节。课堂的直播学习中，直播页面会依据学校与课堂信息，自动从流媒体服务器拉流，直播流由教师用户通过</a:t>
            </a:r>
            <a:r>
              <a:rPr lang="en-US" altLang="zh-CN" dirty="0"/>
              <a:t>OBS</a:t>
            </a:r>
            <a:r>
              <a:rPr lang="zh-CN" altLang="zh-CN" dirty="0"/>
              <a:t>等软件采集摄像头等信息推流到流媒体服务器，至此用户可以观看到围棋的直播教学环节。</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471035672"/>
              </p:ext>
            </p:extLst>
          </p:nvPr>
        </p:nvGraphicFramePr>
        <p:xfrm>
          <a:off x="611560" y="1117599"/>
          <a:ext cx="4032448" cy="5128166"/>
        </p:xfrm>
        <a:graphic>
          <a:graphicData uri="http://schemas.openxmlformats.org/presentationml/2006/ole">
            <mc:AlternateContent xmlns:mc="http://schemas.openxmlformats.org/markup-compatibility/2006">
              <mc:Choice xmlns:v="urn:schemas-microsoft-com:vml" Requires="v">
                <p:oleObj spid="_x0000_s23574" name="Visio" r:id="rId3" imgW="10985656" imgH="15722692" progId="Visio.Drawing.15">
                  <p:embed/>
                </p:oleObj>
              </mc:Choice>
              <mc:Fallback>
                <p:oleObj name="Visio" r:id="rId3" imgW="10985656" imgH="15722692" progId="Visio.Drawing.15">
                  <p:embed/>
                  <p:pic>
                    <p:nvPicPr>
                      <p:cNvPr id="0" name=""/>
                      <p:cNvPicPr/>
                      <p:nvPr/>
                    </p:nvPicPr>
                    <p:blipFill>
                      <a:blip r:embed="rId4"/>
                      <a:stretch>
                        <a:fillRect/>
                      </a:stretch>
                    </p:blipFill>
                    <p:spPr>
                      <a:xfrm>
                        <a:off x="611560" y="1117599"/>
                        <a:ext cx="4032448" cy="5128166"/>
                      </a:xfrm>
                      <a:prstGeom prst="rect">
                        <a:avLst/>
                      </a:prstGeom>
                    </p:spPr>
                  </p:pic>
                </p:oleObj>
              </mc:Fallback>
            </mc:AlternateContent>
          </a:graphicData>
        </a:graphic>
      </p:graphicFrame>
    </p:spTree>
    <p:extLst>
      <p:ext uri="{BB962C8B-B14F-4D97-AF65-F5344CB8AC3E}">
        <p14:creationId xmlns:p14="http://schemas.microsoft.com/office/powerpoint/2010/main" val="3102186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FF0000"/>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主要研究内容</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eaLnBrk="1" hangingPunct="1">
              <a:lnSpc>
                <a:spcPct val="150000"/>
              </a:lnSpc>
              <a:buFont typeface="Wingdings" panose="05000000000000000000" pitchFamily="2" charset="2"/>
              <a:buChar char="Ø"/>
              <a:defRPr/>
            </a:pPr>
            <a:r>
              <a:rPr lang="zh-CN" altLang="en-US" b="1" dirty="0" smtClean="0">
                <a:latin typeface="+mn-ea"/>
              </a:rPr>
              <a:t>质询问题解答</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校园管理与课程管理</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495009679"/>
              </p:ext>
            </p:extLst>
          </p:nvPr>
        </p:nvGraphicFramePr>
        <p:xfrm>
          <a:off x="161925" y="1117598"/>
          <a:ext cx="8820150" cy="4864102"/>
        </p:xfrm>
        <a:graphic>
          <a:graphicData uri="http://schemas.openxmlformats.org/presentationml/2006/ole">
            <mc:AlternateContent xmlns:mc="http://schemas.openxmlformats.org/markup-compatibility/2006">
              <mc:Choice xmlns:v="urn:schemas-microsoft-com:vml" Requires="v">
                <p:oleObj spid="_x0000_s24598" name="Visio" r:id="rId3" imgW="8820124" imgH="5105261" progId="Visio.Drawing.15">
                  <p:embed/>
                </p:oleObj>
              </mc:Choice>
              <mc:Fallback>
                <p:oleObj name="Visio" r:id="rId3" imgW="8820124" imgH="5105261" progId="Visio.Drawing.15">
                  <p:embed/>
                  <p:pic>
                    <p:nvPicPr>
                      <p:cNvPr id="0" name=""/>
                      <p:cNvPicPr/>
                      <p:nvPr/>
                    </p:nvPicPr>
                    <p:blipFill>
                      <a:blip r:embed="rId4"/>
                      <a:stretch>
                        <a:fillRect/>
                      </a:stretch>
                    </p:blipFill>
                    <p:spPr>
                      <a:xfrm>
                        <a:off x="161925" y="1117598"/>
                        <a:ext cx="8820150" cy="4864102"/>
                      </a:xfrm>
                      <a:prstGeom prst="rect">
                        <a:avLst/>
                      </a:prstGeom>
                    </p:spPr>
                  </p:pic>
                </p:oleObj>
              </mc:Fallback>
            </mc:AlternateContent>
          </a:graphicData>
        </a:graphic>
      </p:graphicFrame>
    </p:spTree>
    <p:extLst>
      <p:ext uri="{BB962C8B-B14F-4D97-AF65-F5344CB8AC3E}">
        <p14:creationId xmlns:p14="http://schemas.microsoft.com/office/powerpoint/2010/main" val="2019005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校园管理与课程管理</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706278850"/>
              </p:ext>
            </p:extLst>
          </p:nvPr>
        </p:nvGraphicFramePr>
        <p:xfrm>
          <a:off x="247650" y="1117598"/>
          <a:ext cx="8648700" cy="5047706"/>
        </p:xfrm>
        <a:graphic>
          <a:graphicData uri="http://schemas.openxmlformats.org/presentationml/2006/ole">
            <mc:AlternateContent xmlns:mc="http://schemas.openxmlformats.org/markup-compatibility/2006">
              <mc:Choice xmlns:v="urn:schemas-microsoft-com:vml" Requires="v">
                <p:oleObj spid="_x0000_s36867" name="Visio" r:id="rId3" imgW="8648856" imgH="6133961" progId="Visio.Drawing.15">
                  <p:embed/>
                </p:oleObj>
              </mc:Choice>
              <mc:Fallback>
                <p:oleObj name="Visio" r:id="rId3" imgW="8648856" imgH="6133961" progId="Visio.Drawing.15">
                  <p:embed/>
                  <p:pic>
                    <p:nvPicPr>
                      <p:cNvPr id="0" name=""/>
                      <p:cNvPicPr/>
                      <p:nvPr/>
                    </p:nvPicPr>
                    <p:blipFill>
                      <a:blip r:embed="rId4"/>
                      <a:stretch>
                        <a:fillRect/>
                      </a:stretch>
                    </p:blipFill>
                    <p:spPr>
                      <a:xfrm>
                        <a:off x="247650" y="1117598"/>
                        <a:ext cx="8648700" cy="5047706"/>
                      </a:xfrm>
                      <a:prstGeom prst="rect">
                        <a:avLst/>
                      </a:prstGeom>
                    </p:spPr>
                  </p:pic>
                </p:oleObj>
              </mc:Fallback>
            </mc:AlternateContent>
          </a:graphicData>
        </a:graphic>
      </p:graphicFrame>
    </p:spTree>
    <p:extLst>
      <p:ext uri="{BB962C8B-B14F-4D97-AF65-F5344CB8AC3E}">
        <p14:creationId xmlns:p14="http://schemas.microsoft.com/office/powerpoint/2010/main" val="1478246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校园管理与课程管理</a:t>
            </a:r>
          </a:p>
        </p:txBody>
      </p:sp>
      <p:sp>
        <p:nvSpPr>
          <p:cNvPr id="4" name="文本框 3"/>
          <p:cNvSpPr txBox="1"/>
          <p:nvPr/>
        </p:nvSpPr>
        <p:spPr>
          <a:xfrm>
            <a:off x="4860032" y="1268760"/>
            <a:ext cx="3888432" cy="3139321"/>
          </a:xfrm>
          <a:prstGeom prst="rect">
            <a:avLst/>
          </a:prstGeom>
          <a:noFill/>
        </p:spPr>
        <p:txBody>
          <a:bodyPr wrap="square" rtlCol="0">
            <a:spAutoFit/>
          </a:bodyPr>
          <a:lstStyle/>
          <a:p>
            <a:r>
              <a:rPr lang="zh-CN" altLang="zh-CN" dirty="0"/>
              <a:t>教师用户登陆系统后，应首先进入个人主页，选择所删除课堂对应的学校，进入该学校主页，学校主页内会显示该校园的基本信息以及校园内的所有课程。查找所删除的课堂，点击删除，系统会删除此课程相关的所有信息，并在参与此课程的用户课程表中移除此课程记录。删除失败，系统会有相应提示；删除成功，页面自动刷新，不再显示该课程信息。</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041608190"/>
              </p:ext>
            </p:extLst>
          </p:nvPr>
        </p:nvGraphicFramePr>
        <p:xfrm>
          <a:off x="683568" y="1268760"/>
          <a:ext cx="4176464" cy="4896544"/>
        </p:xfrm>
        <a:graphic>
          <a:graphicData uri="http://schemas.openxmlformats.org/presentationml/2006/ole">
            <mc:AlternateContent xmlns:mc="http://schemas.openxmlformats.org/markup-compatibility/2006">
              <mc:Choice xmlns:v="urn:schemas-microsoft-com:vml" Requires="v">
                <p:oleObj spid="_x0000_s25623" name="Visio" r:id="rId3" imgW="6368869" imgH="8959873" progId="Visio.Drawing.15">
                  <p:embed/>
                </p:oleObj>
              </mc:Choice>
              <mc:Fallback>
                <p:oleObj name="Visio" r:id="rId3" imgW="6368869" imgH="8959873" progId="Visio.Drawing.15">
                  <p:embed/>
                  <p:pic>
                    <p:nvPicPr>
                      <p:cNvPr id="0" name=""/>
                      <p:cNvPicPr/>
                      <p:nvPr/>
                    </p:nvPicPr>
                    <p:blipFill>
                      <a:blip r:embed="rId4"/>
                      <a:stretch>
                        <a:fillRect/>
                      </a:stretch>
                    </p:blipFill>
                    <p:spPr>
                      <a:xfrm>
                        <a:off x="683568" y="1268760"/>
                        <a:ext cx="4176464" cy="4896544"/>
                      </a:xfrm>
                      <a:prstGeom prst="rect">
                        <a:avLst/>
                      </a:prstGeom>
                    </p:spPr>
                  </p:pic>
                </p:oleObj>
              </mc:Fallback>
            </mc:AlternateContent>
          </a:graphicData>
        </a:graphic>
      </p:graphicFrame>
    </p:spTree>
    <p:extLst>
      <p:ext uri="{BB962C8B-B14F-4D97-AF65-F5344CB8AC3E}">
        <p14:creationId xmlns:p14="http://schemas.microsoft.com/office/powerpoint/2010/main" val="2783869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rgbClr val="C00000"/>
                </a:solidFill>
                <a:effectLst/>
                <a:uLnTx/>
                <a:uFillTx/>
                <a:latin typeface="+mn-lt"/>
                <a:ea typeface="+mn-ea"/>
                <a:cs typeface="+mn-cs"/>
              </a:rPr>
              <a:t>系统设计</a:t>
            </a:r>
            <a:endParaRPr kumimoji="0" lang="zh-CN" altLang="zh-CN" sz="2400" b="1" i="0" u="none" strike="noStrike" kern="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系统实现与测试</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630" y="500380"/>
            <a:ext cx="7343775" cy="497840"/>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800" b="0" i="0" u="none" strike="noStrike" kern="0" cap="none" spc="0" normalizeH="0" baseline="0" noProof="0" dirty="0">
                <a:ln>
                  <a:noFill/>
                </a:ln>
                <a:solidFill>
                  <a:srgbClr val="C00000"/>
                </a:solidFill>
                <a:effectLst/>
                <a:uLnTx/>
                <a:uFillTx/>
                <a:latin typeface="+mj-lt"/>
                <a:ea typeface="+mj-ea"/>
                <a:cs typeface="+mj-cs"/>
              </a:rPr>
              <a:t>系统架构设计</a:t>
            </a:r>
          </a:p>
        </p:txBody>
      </p:sp>
      <p:sp>
        <p:nvSpPr>
          <p:cNvPr id="17410"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17413" name="文本框 2"/>
          <p:cNvSpPr txBox="1"/>
          <p:nvPr/>
        </p:nvSpPr>
        <p:spPr>
          <a:xfrm>
            <a:off x="508000" y="1098233"/>
            <a:ext cx="7815263" cy="646331"/>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根据B/S的架构设计</a:t>
            </a:r>
            <a:r>
              <a:rPr lang="zh-CN" altLang="en-US" dirty="0" smtClean="0">
                <a:latin typeface="Arial" panose="020B0604020202020204" pitchFamily="34" charset="0"/>
                <a:ea typeface="宋体" panose="02010600030101010101" pitchFamily="2" charset="-122"/>
              </a:rPr>
              <a:t>，</a:t>
            </a:r>
            <a:r>
              <a:rPr lang="zh-CN" altLang="zh-CN" dirty="0" smtClean="0"/>
              <a:t>系统设计</a:t>
            </a:r>
            <a:r>
              <a:rPr lang="zh-CN" altLang="zh-CN" dirty="0"/>
              <a:t>共分为三层：数据支持层，业务逻辑层和用户界面层</a:t>
            </a:r>
            <a:endParaRPr lang="zh-CN" altLang="en-US" dirty="0">
              <a:latin typeface="Arial" panose="020B0604020202020204" pitchFamily="34" charset="0"/>
              <a:ea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7301003"/>
              </p:ext>
            </p:extLst>
          </p:nvPr>
        </p:nvGraphicFramePr>
        <p:xfrm>
          <a:off x="969963" y="1652588"/>
          <a:ext cx="7356475" cy="4371975"/>
        </p:xfrm>
        <a:graphic>
          <a:graphicData uri="http://schemas.openxmlformats.org/presentationml/2006/ole">
            <mc:AlternateContent xmlns:mc="http://schemas.openxmlformats.org/markup-compatibility/2006">
              <mc:Choice xmlns:v="urn:schemas-microsoft-com:vml" Requires="v">
                <p:oleObj spid="_x0000_s12312" name="Visio" r:id="rId3" imgW="10420200" imgH="6070680" progId="Visio.Drawing.15">
                  <p:embed/>
                </p:oleObj>
              </mc:Choice>
              <mc:Fallback>
                <p:oleObj name="Visio" r:id="rId3" imgW="10420200" imgH="6070680" progId="Visio.Drawing.15">
                  <p:embed/>
                  <p:pic>
                    <p:nvPicPr>
                      <p:cNvPr id="0" name=""/>
                      <p:cNvPicPr/>
                      <p:nvPr/>
                    </p:nvPicPr>
                    <p:blipFill>
                      <a:blip r:embed="rId4"/>
                      <a:stretch>
                        <a:fillRect/>
                      </a:stretch>
                    </p:blipFill>
                    <p:spPr>
                      <a:xfrm>
                        <a:off x="969963" y="1652588"/>
                        <a:ext cx="7356475" cy="43719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630" y="500380"/>
            <a:ext cx="7888605" cy="488950"/>
          </a:xfrm>
        </p:spPr>
        <p:txBody>
          <a:bodyPr/>
          <a:lstStyle/>
          <a:p>
            <a:pPr fontAlgn="base"/>
            <a:r>
              <a:rPr lang="zh-CN" altLang="en-US" strike="noStrike" noProof="0" dirty="0">
                <a:ln>
                  <a:noFill/>
                </a:ln>
                <a:effectLst/>
                <a:uLnTx/>
                <a:uFillTx/>
                <a:sym typeface="+mn-ea"/>
              </a:rPr>
              <a:t>系统功能结构设计</a:t>
            </a:r>
            <a:endParaRPr lang="zh-CN" altLang="en-US" strike="noStrike" noProof="1"/>
          </a:p>
        </p:txBody>
      </p:sp>
      <p:sp>
        <p:nvSpPr>
          <p:cNvPr id="18435" name="文本框 3"/>
          <p:cNvSpPr txBox="1"/>
          <p:nvPr/>
        </p:nvSpPr>
        <p:spPr>
          <a:xfrm>
            <a:off x="664528" y="1089025"/>
            <a:ext cx="7813675" cy="646331"/>
          </a:xfrm>
          <a:prstGeom prst="rect">
            <a:avLst/>
          </a:prstGeom>
          <a:noFill/>
          <a:ln w="9525">
            <a:noFill/>
          </a:ln>
        </p:spPr>
        <p:txBody>
          <a:bodyPr wrap="square" anchor="t">
            <a:spAutoFit/>
          </a:bodyPr>
          <a:lstStyle/>
          <a:p>
            <a:r>
              <a:rPr lang="zh-CN" altLang="zh-CN" dirty="0"/>
              <a:t>在系统分析的基础上可知，系统从整体功能上分为基本信息与虚拟账户，学习资源与参与课堂，创办学校与开设课堂，校园管理与课程管理四大模块</a:t>
            </a:r>
            <a:endParaRPr dirty="0">
              <a:latin typeface="Arial" panose="020B0604020202020204" pitchFamily="34" charset="0"/>
              <a:ea typeface="宋体" panose="0201060003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577745587"/>
              </p:ext>
            </p:extLst>
          </p:nvPr>
        </p:nvGraphicFramePr>
        <p:xfrm>
          <a:off x="1060450" y="1835051"/>
          <a:ext cx="7023100" cy="3813274"/>
        </p:xfrm>
        <a:graphic>
          <a:graphicData uri="http://schemas.openxmlformats.org/presentationml/2006/ole">
            <mc:AlternateContent xmlns:mc="http://schemas.openxmlformats.org/markup-compatibility/2006">
              <mc:Choice xmlns:v="urn:schemas-microsoft-com:vml" Requires="v">
                <p:oleObj spid="_x0000_s13335" name="Visio" r:id="rId3" imgW="7023256" imgH="4438581" progId="Visio.Drawing.15">
                  <p:embed/>
                </p:oleObj>
              </mc:Choice>
              <mc:Fallback>
                <p:oleObj name="Visio" r:id="rId3" imgW="7023256" imgH="4438581" progId="Visio.Drawing.15">
                  <p:embed/>
                  <p:pic>
                    <p:nvPicPr>
                      <p:cNvPr id="0" name=""/>
                      <p:cNvPicPr/>
                      <p:nvPr/>
                    </p:nvPicPr>
                    <p:blipFill>
                      <a:blip r:embed="rId4"/>
                      <a:stretch>
                        <a:fillRect/>
                      </a:stretch>
                    </p:blipFill>
                    <p:spPr>
                      <a:xfrm>
                        <a:off x="1060450" y="1835051"/>
                        <a:ext cx="7023100" cy="3813274"/>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sp>
        <p:nvSpPr>
          <p:cNvPr id="4" name="Rectangle 5"/>
          <p:cNvSpPr>
            <a:spLocks noChangeArrowheads="1"/>
          </p:cNvSpPr>
          <p:nvPr/>
        </p:nvSpPr>
        <p:spPr bwMode="auto">
          <a:xfrm>
            <a:off x="828600" y="10041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35746243"/>
              </p:ext>
            </p:extLst>
          </p:nvPr>
        </p:nvGraphicFramePr>
        <p:xfrm>
          <a:off x="828600" y="1004167"/>
          <a:ext cx="7487816" cy="5308279"/>
        </p:xfrm>
        <a:graphic>
          <a:graphicData uri="http://schemas.openxmlformats.org/presentationml/2006/ole">
            <mc:AlternateContent xmlns:mc="http://schemas.openxmlformats.org/markup-compatibility/2006">
              <mc:Choice xmlns:v="urn:schemas-microsoft-com:vml" Requires="v">
                <p:oleObj spid="_x0000_s26647" name="Visio" r:id="rId3" imgW="9766456" imgH="9772858" progId="Visio.Drawing.15">
                  <p:embed/>
                </p:oleObj>
              </mc:Choice>
              <mc:Fallback>
                <p:oleObj name="Visio" r:id="rId3" imgW="9766456" imgH="9772858"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00" y="1004167"/>
                        <a:ext cx="7487816" cy="5308279"/>
                      </a:xfrm>
                      <a:prstGeom prst="rect">
                        <a:avLst/>
                      </a:prstGeom>
                      <a:noFill/>
                    </p:spPr>
                  </p:pic>
                </p:oleObj>
              </mc:Fallback>
            </mc:AlternateContent>
          </a:graphicData>
        </a:graphic>
      </p:graphicFrame>
    </p:spTree>
    <p:extLst>
      <p:ext uri="{BB962C8B-B14F-4D97-AF65-F5344CB8AC3E}">
        <p14:creationId xmlns:p14="http://schemas.microsoft.com/office/powerpoint/2010/main" val="1018440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sp>
        <p:nvSpPr>
          <p:cNvPr id="5" name="文本框 4"/>
          <p:cNvSpPr txBox="1"/>
          <p:nvPr/>
        </p:nvSpPr>
        <p:spPr>
          <a:xfrm>
            <a:off x="971600" y="4509120"/>
            <a:ext cx="7488832" cy="1754326"/>
          </a:xfrm>
          <a:prstGeom prst="rect">
            <a:avLst/>
          </a:prstGeom>
          <a:noFill/>
        </p:spPr>
        <p:txBody>
          <a:bodyPr wrap="square" rtlCol="0">
            <a:spAutoFit/>
          </a:bodyPr>
          <a:lstStyle/>
          <a:p>
            <a:r>
              <a:rPr lang="zh-CN" altLang="zh-CN" dirty="0"/>
              <a:t>用户充值时，会触发用户中心页面的</a:t>
            </a:r>
            <a:r>
              <a:rPr lang="en-US" altLang="zh-CN" dirty="0"/>
              <a:t>ajax</a:t>
            </a:r>
            <a:r>
              <a:rPr lang="zh-CN" altLang="zh-CN" dirty="0"/>
              <a:t>函数，向系统提交</a:t>
            </a:r>
            <a:r>
              <a:rPr lang="en-US" altLang="zh-CN" dirty="0"/>
              <a:t>post</a:t>
            </a:r>
            <a:r>
              <a:rPr lang="zh-CN" altLang="zh-CN" dirty="0"/>
              <a:t>请求，</a:t>
            </a:r>
            <a:r>
              <a:rPr lang="en-US" altLang="zh-CN" dirty="0" err="1"/>
              <a:t>django</a:t>
            </a:r>
            <a:r>
              <a:rPr lang="zh-CN" altLang="zh-CN" dirty="0"/>
              <a:t>的路由分发机制会将对应的请求送到对应的类中，此处</a:t>
            </a:r>
            <a:r>
              <a:rPr lang="en-US" altLang="zh-CN" dirty="0" err="1"/>
              <a:t>WalletView</a:t>
            </a:r>
            <a:r>
              <a:rPr lang="zh-CN" altLang="zh-CN" dirty="0"/>
              <a:t>处理充值信息。</a:t>
            </a:r>
            <a:r>
              <a:rPr lang="en-US" altLang="zh-CN" dirty="0" err="1"/>
              <a:t>WalletView</a:t>
            </a:r>
            <a:r>
              <a:rPr lang="zh-CN" altLang="zh-CN" dirty="0"/>
              <a:t>在</a:t>
            </a:r>
            <a:r>
              <a:rPr lang="en-US" altLang="zh-CN" dirty="0"/>
              <a:t>post</a:t>
            </a:r>
            <a:r>
              <a:rPr lang="zh-CN" altLang="zh-CN" dirty="0"/>
              <a:t>函数内通过</a:t>
            </a:r>
            <a:r>
              <a:rPr lang="en-US" altLang="zh-CN" dirty="0" err="1"/>
              <a:t>updateMoney</a:t>
            </a:r>
            <a:r>
              <a:rPr lang="en-US" altLang="zh-CN" dirty="0"/>
              <a:t>()</a:t>
            </a:r>
            <a:r>
              <a:rPr lang="zh-CN" altLang="zh-CN" dirty="0"/>
              <a:t>处理充值</a:t>
            </a:r>
            <a:r>
              <a:rPr lang="en-US" altLang="zh-CN" dirty="0"/>
              <a:t>/</a:t>
            </a:r>
            <a:r>
              <a:rPr lang="zh-CN" altLang="zh-CN" dirty="0"/>
              <a:t>提现的逻辑，通过</a:t>
            </a:r>
            <a:r>
              <a:rPr lang="en-US" altLang="zh-CN" dirty="0"/>
              <a:t>User</a:t>
            </a:r>
            <a:r>
              <a:rPr lang="zh-CN" altLang="zh-CN" dirty="0"/>
              <a:t>类的</a:t>
            </a:r>
            <a:r>
              <a:rPr lang="en-US" altLang="zh-CN" dirty="0"/>
              <a:t>save()</a:t>
            </a:r>
            <a:r>
              <a:rPr lang="zh-CN" altLang="zh-CN" dirty="0"/>
              <a:t>方法更新数据库中用户的余额，并返回新的账户数据，最终</a:t>
            </a:r>
            <a:r>
              <a:rPr lang="en-US" altLang="zh-CN" dirty="0" err="1"/>
              <a:t>updatemoney.ajax</a:t>
            </a:r>
            <a:r>
              <a:rPr lang="zh-CN" altLang="zh-CN" dirty="0"/>
              <a:t>文件内函数更新用户中心页面的余额数据，或充值失败，系统会弹出提示框。</a:t>
            </a: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042442007"/>
              </p:ext>
            </p:extLst>
          </p:nvPr>
        </p:nvGraphicFramePr>
        <p:xfrm>
          <a:off x="971599" y="1196752"/>
          <a:ext cx="7488833" cy="3024336"/>
        </p:xfrm>
        <a:graphic>
          <a:graphicData uri="http://schemas.openxmlformats.org/presentationml/2006/ole">
            <mc:AlternateContent xmlns:mc="http://schemas.openxmlformats.org/markup-compatibility/2006">
              <mc:Choice xmlns:v="urn:schemas-microsoft-com:vml" Requires="v">
                <p:oleObj spid="_x0000_s27671" name="Visio" r:id="rId3" imgW="9658220" imgH="3600658" progId="Visio.Drawing.15">
                  <p:embed/>
                </p:oleObj>
              </mc:Choice>
              <mc:Fallback>
                <p:oleObj name="Visio" r:id="rId3" imgW="9658220" imgH="3600658"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1196752"/>
                        <a:ext cx="7488833" cy="3024336"/>
                      </a:xfrm>
                      <a:prstGeom prst="rect">
                        <a:avLst/>
                      </a:prstGeom>
                      <a:noFill/>
                    </p:spPr>
                  </p:pic>
                </p:oleObj>
              </mc:Fallback>
            </mc:AlternateContent>
          </a:graphicData>
        </a:graphic>
      </p:graphicFrame>
    </p:spTree>
    <p:extLst>
      <p:ext uri="{BB962C8B-B14F-4D97-AF65-F5344CB8AC3E}">
        <p14:creationId xmlns:p14="http://schemas.microsoft.com/office/powerpoint/2010/main" val="1699762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创建学校与开设课堂</a:t>
            </a:r>
            <a:endParaRPr lang="zh-CN" altLang="en-US" dirty="0"/>
          </a:p>
        </p:txBody>
      </p:sp>
      <p:sp>
        <p:nvSpPr>
          <p:cNvPr id="5" name="Rectangle 6"/>
          <p:cNvSpPr>
            <a:spLocks noChangeArrowheads="1"/>
          </p:cNvSpPr>
          <p:nvPr/>
        </p:nvSpPr>
        <p:spPr bwMode="auto">
          <a:xfrm>
            <a:off x="756592" y="12308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230001129"/>
              </p:ext>
            </p:extLst>
          </p:nvPr>
        </p:nvGraphicFramePr>
        <p:xfrm>
          <a:off x="756591" y="1230858"/>
          <a:ext cx="7775849" cy="4934446"/>
        </p:xfrm>
        <a:graphic>
          <a:graphicData uri="http://schemas.openxmlformats.org/presentationml/2006/ole">
            <mc:AlternateContent xmlns:mc="http://schemas.openxmlformats.org/markup-compatibility/2006">
              <mc:Choice xmlns:v="urn:schemas-microsoft-com:vml" Requires="v">
                <p:oleObj spid="_x0000_s28695" name="Visio" r:id="rId3" imgW="10388496" imgH="6908708" progId="Visio.Drawing.15">
                  <p:embed/>
                </p:oleObj>
              </mc:Choice>
              <mc:Fallback>
                <p:oleObj name="Visio" r:id="rId3" imgW="10388496" imgH="6908708"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91" y="1230858"/>
                        <a:ext cx="7775849" cy="4934446"/>
                      </a:xfrm>
                      <a:prstGeom prst="rect">
                        <a:avLst/>
                      </a:prstGeom>
                      <a:noFill/>
                    </p:spPr>
                  </p:pic>
                </p:oleObj>
              </mc:Fallback>
            </mc:AlternateContent>
          </a:graphicData>
        </a:graphic>
      </p:graphicFrame>
    </p:spTree>
    <p:extLst>
      <p:ext uri="{BB962C8B-B14F-4D97-AF65-F5344CB8AC3E}">
        <p14:creationId xmlns:p14="http://schemas.microsoft.com/office/powerpoint/2010/main" val="135565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创建学校与开设课堂</a:t>
            </a:r>
          </a:p>
        </p:txBody>
      </p:sp>
      <p:sp>
        <p:nvSpPr>
          <p:cNvPr id="4" name="文本框 3"/>
          <p:cNvSpPr txBox="1"/>
          <p:nvPr/>
        </p:nvSpPr>
        <p:spPr>
          <a:xfrm>
            <a:off x="5364088" y="1196752"/>
            <a:ext cx="3384376" cy="323165"/>
          </a:xfrm>
          <a:prstGeom prst="rect">
            <a:avLst/>
          </a:prstGeom>
          <a:noFill/>
        </p:spPr>
        <p:txBody>
          <a:bodyPr wrap="square" rtlCol="0">
            <a:spAutoFit/>
          </a:bodyPr>
          <a:lstStyle/>
          <a:p>
            <a:r>
              <a:rPr lang="en-US" altLang="zh-CN" sz="1500" dirty="0" smtClean="0"/>
              <a:t>       </a:t>
            </a:r>
            <a:endParaRPr lang="zh-CN" altLang="en-US" dirty="0"/>
          </a:p>
        </p:txBody>
      </p:sp>
      <p:sp>
        <p:nvSpPr>
          <p:cNvPr id="6" name="Rectangle 4"/>
          <p:cNvSpPr>
            <a:spLocks noChangeArrowheads="1"/>
          </p:cNvSpPr>
          <p:nvPr/>
        </p:nvSpPr>
        <p:spPr bwMode="auto">
          <a:xfrm>
            <a:off x="1188640" y="1464940"/>
            <a:ext cx="129898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899592" y="4221088"/>
            <a:ext cx="7704856" cy="1815882"/>
          </a:xfrm>
          <a:prstGeom prst="rect">
            <a:avLst/>
          </a:prstGeom>
          <a:noFill/>
        </p:spPr>
        <p:txBody>
          <a:bodyPr wrap="square" rtlCol="0">
            <a:spAutoFit/>
          </a:bodyPr>
          <a:lstStyle/>
          <a:p>
            <a:r>
              <a:rPr lang="zh-CN" altLang="zh-CN" sz="1600" dirty="0"/>
              <a:t>教师用户在开设新课堂页面，填写课堂信息并提交后，</a:t>
            </a:r>
            <a:r>
              <a:rPr lang="en-US" altLang="zh-CN" sz="1600" dirty="0" err="1"/>
              <a:t>addclass.ajax</a:t>
            </a:r>
            <a:r>
              <a:rPr lang="zh-CN" altLang="zh-CN" sz="1600" dirty="0"/>
              <a:t>会解析页面的课堂信息，通过</a:t>
            </a:r>
            <a:r>
              <a:rPr lang="en-US" altLang="zh-CN" sz="1600" dirty="0"/>
              <a:t>post</a:t>
            </a:r>
            <a:r>
              <a:rPr lang="zh-CN" altLang="zh-CN" sz="1600" dirty="0"/>
              <a:t>向系统发送请求和数据，</a:t>
            </a:r>
            <a:r>
              <a:rPr lang="en-US" altLang="zh-CN" sz="1600" dirty="0" err="1"/>
              <a:t>django</a:t>
            </a:r>
            <a:r>
              <a:rPr lang="zh-CN" altLang="zh-CN" sz="1600" dirty="0"/>
              <a:t>的路由分发机制会将对应的请求送到对应的类中，此处</a:t>
            </a:r>
            <a:r>
              <a:rPr lang="en-US" altLang="zh-CN" sz="1600" dirty="0" err="1"/>
              <a:t>AddClassView</a:t>
            </a:r>
            <a:r>
              <a:rPr lang="zh-CN" altLang="zh-CN" sz="1600" dirty="0"/>
              <a:t>处理开课信息。通过类内部的</a:t>
            </a:r>
            <a:r>
              <a:rPr lang="en-US" altLang="zh-CN" sz="1600" dirty="0" err="1"/>
              <a:t>add_class</a:t>
            </a:r>
            <a:r>
              <a:rPr lang="en-US" altLang="zh-CN" sz="1600" dirty="0"/>
              <a:t>()</a:t>
            </a:r>
            <a:r>
              <a:rPr lang="zh-CN" altLang="zh-CN" sz="1600" dirty="0"/>
              <a:t>函数实例化</a:t>
            </a:r>
            <a:r>
              <a:rPr lang="en-US" altLang="zh-CN" sz="1600" dirty="0" err="1"/>
              <a:t>ClassRoom</a:t>
            </a:r>
            <a:r>
              <a:rPr lang="zh-CN" altLang="zh-CN" sz="1600" dirty="0"/>
              <a:t>对象，并进行数据持久化的存储。存储成功后，校园所属的教师用户事去开课资格，重新开课需要重新购买开课权限。</a:t>
            </a:r>
            <a:r>
              <a:rPr lang="en-US" altLang="zh-CN" sz="1600" dirty="0" err="1"/>
              <a:t>update_campus</a:t>
            </a:r>
            <a:r>
              <a:rPr lang="en-US" altLang="zh-CN" sz="1600" dirty="0"/>
              <a:t>()</a:t>
            </a:r>
            <a:r>
              <a:rPr lang="zh-CN" altLang="zh-CN" sz="1600" dirty="0"/>
              <a:t>方法更新课堂所属学校的</a:t>
            </a:r>
            <a:r>
              <a:rPr lang="en-US" altLang="zh-CN" sz="1600" dirty="0" err="1"/>
              <a:t>can_createclass</a:t>
            </a:r>
            <a:r>
              <a:rPr lang="zh-CN" altLang="zh-CN" sz="1600" dirty="0"/>
              <a:t>属性，返回最终状态。最终，</a:t>
            </a:r>
            <a:r>
              <a:rPr lang="en-US" altLang="zh-CN" sz="1600" dirty="0" err="1"/>
              <a:t>addclass.ajax</a:t>
            </a:r>
            <a:r>
              <a:rPr lang="zh-CN" altLang="zh-CN" sz="1600" dirty="0"/>
              <a:t>会根据系统返回的状态显示最新的课堂列表。</a:t>
            </a:r>
            <a:endParaRPr lang="zh-CN" altLang="en-US" sz="1600" dirty="0"/>
          </a:p>
        </p:txBody>
      </p:sp>
      <p:sp>
        <p:nvSpPr>
          <p:cNvPr id="9" name="Rectangle 6"/>
          <p:cNvSpPr>
            <a:spLocks noChangeArrowheads="1"/>
          </p:cNvSpPr>
          <p:nvPr/>
        </p:nvSpPr>
        <p:spPr bwMode="auto">
          <a:xfrm>
            <a:off x="-1" y="0"/>
            <a:ext cx="1356995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10"/>
          <p:cNvSpPr>
            <a:spLocks noChangeArrowheads="1"/>
          </p:cNvSpPr>
          <p:nvPr/>
        </p:nvSpPr>
        <p:spPr bwMode="auto">
          <a:xfrm>
            <a:off x="324544" y="9931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965468551"/>
              </p:ext>
            </p:extLst>
          </p:nvPr>
        </p:nvGraphicFramePr>
        <p:xfrm>
          <a:off x="324544" y="993130"/>
          <a:ext cx="8279904" cy="3155950"/>
        </p:xfrm>
        <a:graphic>
          <a:graphicData uri="http://schemas.openxmlformats.org/presentationml/2006/ole">
            <mc:AlternateContent xmlns:mc="http://schemas.openxmlformats.org/markup-compatibility/2006">
              <mc:Choice xmlns:v="urn:schemas-microsoft-com:vml" Requires="v">
                <p:oleObj spid="_x0000_s29723" name="Visio" r:id="rId3" imgW="9709228" imgH="4806835" progId="Visio.Drawing.15">
                  <p:embed/>
                </p:oleObj>
              </mc:Choice>
              <mc:Fallback>
                <p:oleObj name="Visio" r:id="rId3" imgW="9709228" imgH="4806835"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44" y="993130"/>
                        <a:ext cx="8279904" cy="3155950"/>
                      </a:xfrm>
                      <a:prstGeom prst="rect">
                        <a:avLst/>
                      </a:prstGeom>
                      <a:noFill/>
                    </p:spPr>
                  </p:pic>
                </p:oleObj>
              </mc:Fallback>
            </mc:AlternateContent>
          </a:graphicData>
        </a:graphic>
      </p:graphicFrame>
    </p:spTree>
    <p:extLst>
      <p:ext uri="{BB962C8B-B14F-4D97-AF65-F5344CB8AC3E}">
        <p14:creationId xmlns:p14="http://schemas.microsoft.com/office/powerpoint/2010/main" val="375079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500063"/>
            <a:ext cx="5032375" cy="617538"/>
          </a:xfrm>
          <a:ln>
            <a:miter/>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800" b="0" i="0" u="none" strike="noStrike" kern="0" cap="none" spc="0" normalizeH="0" baseline="0" noProof="0" dirty="0" smtClean="0">
                <a:ln>
                  <a:noFill/>
                </a:ln>
                <a:solidFill>
                  <a:srgbClr val="C00000"/>
                </a:solidFill>
                <a:effectLst/>
                <a:uLnTx/>
                <a:uFillTx/>
                <a:latin typeface="+mn-ea"/>
                <a:ea typeface="+mj-ea"/>
                <a:cs typeface="+mj-cs"/>
              </a:rPr>
              <a:t>研究背景和意义</a:t>
            </a:r>
            <a:endParaRPr kumimoji="0" lang="zh-CN" altLang="en-US" sz="2800" b="0" i="0" u="none" strike="noStrike" kern="0" cap="none" spc="0" normalizeH="0" baseline="0" noProof="0" dirty="0">
              <a:ln>
                <a:noFill/>
              </a:ln>
              <a:solidFill>
                <a:srgbClr val="C00000"/>
              </a:solidFill>
              <a:effectLst/>
              <a:uLnTx/>
              <a:uFillTx/>
              <a:latin typeface="+mj-lt"/>
              <a:ea typeface="+mj-ea"/>
              <a:cs typeface="+mj-cs"/>
            </a:endParaRPr>
          </a:p>
        </p:txBody>
      </p:sp>
      <p:sp>
        <p:nvSpPr>
          <p:cNvPr id="8194" name="内容占位符 2"/>
          <p:cNvSpPr>
            <a:spLocks noGrp="1"/>
          </p:cNvSpPr>
          <p:nvPr>
            <p:ph idx="1"/>
          </p:nvPr>
        </p:nvSpPr>
        <p:spPr>
          <a:xfrm>
            <a:off x="800100" y="1117601"/>
            <a:ext cx="7635875" cy="4903687"/>
          </a:xfrm>
        </p:spPr>
        <p:txBody>
          <a:bodyPr wrap="square" lIns="91440" tIns="45720" rIns="91440" bIns="45720" anchor="t"/>
          <a:lstStyle/>
          <a:p>
            <a:r>
              <a:rPr lang="en-US" altLang="zh-CN" sz="2000" dirty="0" smtClean="0"/>
              <a:t>        </a:t>
            </a:r>
            <a:r>
              <a:rPr lang="zh-CN" altLang="zh-CN" sz="2000" dirty="0" smtClean="0"/>
              <a:t>随着</a:t>
            </a:r>
            <a:r>
              <a:rPr lang="zh-CN" altLang="zh-CN" sz="2000" dirty="0"/>
              <a:t>互联网和人工智能的发展，围棋这一有着悠久历史的益智类游戏重新走到大众的关注之下，而且相关的话题度也越来越高</a:t>
            </a:r>
            <a:r>
              <a:rPr lang="zh-CN" altLang="zh-CN" sz="2000" dirty="0" smtClean="0"/>
              <a:t>。</a:t>
            </a:r>
            <a:r>
              <a:rPr lang="zh-CN" altLang="en-US" sz="2000" dirty="0" smtClean="0"/>
              <a:t>尤其是</a:t>
            </a:r>
            <a:r>
              <a:rPr lang="en-US" altLang="zh-CN" sz="2000" dirty="0" smtClean="0"/>
              <a:t>2016</a:t>
            </a:r>
            <a:r>
              <a:rPr lang="zh-CN" altLang="zh-CN" sz="2000" dirty="0"/>
              <a:t>年</a:t>
            </a:r>
            <a:r>
              <a:rPr lang="en-US" altLang="zh-CN" sz="2000" dirty="0"/>
              <a:t>3</a:t>
            </a:r>
            <a:r>
              <a:rPr lang="zh-CN" altLang="zh-CN" sz="2000" dirty="0"/>
              <a:t>月，由</a:t>
            </a:r>
            <a:r>
              <a:rPr lang="en-US" altLang="zh-CN" sz="2000" dirty="0"/>
              <a:t>Google</a:t>
            </a:r>
            <a:r>
              <a:rPr lang="zh-CN" altLang="zh-CN" sz="2000" dirty="0"/>
              <a:t>旗下</a:t>
            </a:r>
            <a:r>
              <a:rPr lang="en-US" altLang="zh-CN" sz="2000" dirty="0"/>
              <a:t>DeepMind</a:t>
            </a:r>
            <a:r>
              <a:rPr lang="zh-CN" altLang="zh-CN" sz="2000" dirty="0"/>
              <a:t>团队开发的人工智能程序</a:t>
            </a:r>
            <a:r>
              <a:rPr lang="en-US" altLang="zh-CN" sz="2000" dirty="0" err="1"/>
              <a:t>AlphaGo</a:t>
            </a:r>
            <a:r>
              <a:rPr lang="zh-CN" altLang="zh-CN" sz="2000" dirty="0"/>
              <a:t>与人类围棋世界冠军、职业九段棋手李世石进行的围棋人机大战以及</a:t>
            </a:r>
            <a:r>
              <a:rPr lang="en-US" altLang="zh-CN" sz="2000" dirty="0"/>
              <a:t>2017</a:t>
            </a:r>
            <a:r>
              <a:rPr lang="zh-CN" altLang="zh-CN" sz="2000" dirty="0"/>
              <a:t>年</a:t>
            </a:r>
            <a:r>
              <a:rPr lang="en-US" altLang="zh-CN" sz="2000" dirty="0"/>
              <a:t>5</a:t>
            </a:r>
            <a:r>
              <a:rPr lang="zh-CN" altLang="zh-CN" sz="2000" dirty="0"/>
              <a:t>月，在中国乌镇围棋峰会上，</a:t>
            </a:r>
            <a:r>
              <a:rPr lang="en-US" altLang="zh-CN" sz="2000" dirty="0" err="1"/>
              <a:t>AlphaGo</a:t>
            </a:r>
            <a:r>
              <a:rPr lang="zh-CN" altLang="zh-CN" sz="2000" dirty="0"/>
              <a:t>与排名世界第一的世界围棋的冠军柯洁对战，这两则新闻使大众对围棋有了更多的关注和兴趣</a:t>
            </a:r>
            <a:endParaRPr lang="en-US" altLang="zh-CN" sz="2000" dirty="0" smtClean="0"/>
          </a:p>
          <a:p>
            <a:r>
              <a:rPr lang="en-US" altLang="zh-CN" sz="2000" dirty="0" smtClean="0"/>
              <a:t>        </a:t>
            </a:r>
            <a:r>
              <a:rPr lang="zh-CN" altLang="zh-CN" sz="2000" dirty="0" smtClean="0"/>
              <a:t>但</a:t>
            </a:r>
            <a:r>
              <a:rPr lang="zh-CN" altLang="zh-CN" sz="2000" dirty="0"/>
              <a:t>围棋教学培训却形式单一，且质量无法得到保障，由于大部分的围棋教学集中在线下的围棋培训兴趣班之中，优秀的围棋教师、高水平的围棋棋局等围棋资源受到线下的地域性等限制因素，无法得到有效的推广</a:t>
            </a:r>
            <a:r>
              <a:rPr lang="zh-CN" altLang="en-US" sz="2000" dirty="0" smtClean="0"/>
              <a:t>。</a:t>
            </a:r>
            <a:endParaRPr lang="zh-CN" altLang="en-US" sz="2000" dirty="0"/>
          </a:p>
          <a:p>
            <a:r>
              <a:rPr lang="zh-CN" altLang="en-US" sz="2000" dirty="0" smtClean="0"/>
              <a:t>       本文的目的是</a:t>
            </a:r>
            <a:r>
              <a:rPr lang="zh-CN" altLang="zh-CN" sz="2000" dirty="0"/>
              <a:t>建设一套针对围棋教学的直播系统来平衡围棋教学资源，解决教育设施的地域局限性，加强围棋教学的</a:t>
            </a:r>
            <a:r>
              <a:rPr lang="zh-CN" altLang="zh-CN" sz="2000" dirty="0" smtClean="0"/>
              <a:t>规范性</a:t>
            </a:r>
            <a:r>
              <a:rPr lang="zh-CN" altLang="en-US" sz="2000" dirty="0" smtClean="0"/>
              <a:t>，并且</a:t>
            </a:r>
            <a:r>
              <a:rPr lang="zh-CN" altLang="zh-CN" sz="2000" dirty="0" smtClean="0"/>
              <a:t>，</a:t>
            </a:r>
            <a:r>
              <a:rPr lang="zh-CN" altLang="zh-CN" sz="2000" dirty="0"/>
              <a:t>线上围棋教学系统在得以线上展开，也将带来一个极具经济规模的市场。</a:t>
            </a:r>
            <a:endParaRPr lang="zh-CN" alt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学习资源与参与课堂</a:t>
            </a:r>
            <a:endParaRPr lang="zh-CN" altLang="en-US" dirty="0"/>
          </a:p>
        </p:txBody>
      </p:sp>
      <p:sp>
        <p:nvSpPr>
          <p:cNvPr id="4" name="Rectangle 4"/>
          <p:cNvSpPr>
            <a:spLocks noChangeArrowheads="1"/>
          </p:cNvSpPr>
          <p:nvPr/>
        </p:nvSpPr>
        <p:spPr bwMode="auto">
          <a:xfrm>
            <a:off x="540568" y="11627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09407434"/>
              </p:ext>
            </p:extLst>
          </p:nvPr>
        </p:nvGraphicFramePr>
        <p:xfrm>
          <a:off x="540568" y="1162794"/>
          <a:ext cx="8141340" cy="5002510"/>
        </p:xfrm>
        <a:graphic>
          <a:graphicData uri="http://schemas.openxmlformats.org/presentationml/2006/ole">
            <mc:AlternateContent xmlns:mc="http://schemas.openxmlformats.org/markup-compatibility/2006">
              <mc:Choice xmlns:v="urn:schemas-microsoft-com:vml" Requires="v">
                <p:oleObj spid="_x0000_s30743" name="Visio" r:id="rId3" imgW="14420980" imgH="8153539" progId="Visio.Drawing.15">
                  <p:embed/>
                </p:oleObj>
              </mc:Choice>
              <mc:Fallback>
                <p:oleObj name="Visio" r:id="rId3" imgW="14420980" imgH="815353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68" y="1162794"/>
                        <a:ext cx="8141340" cy="5002510"/>
                      </a:xfrm>
                      <a:prstGeom prst="rect">
                        <a:avLst/>
                      </a:prstGeom>
                      <a:noFill/>
                    </p:spPr>
                  </p:pic>
                </p:oleObj>
              </mc:Fallback>
            </mc:AlternateContent>
          </a:graphicData>
        </a:graphic>
      </p:graphicFrame>
    </p:spTree>
    <p:extLst>
      <p:ext uri="{BB962C8B-B14F-4D97-AF65-F5344CB8AC3E}">
        <p14:creationId xmlns:p14="http://schemas.microsoft.com/office/powerpoint/2010/main" val="3396088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学习资源与参与课堂</a:t>
            </a:r>
          </a:p>
        </p:txBody>
      </p:sp>
      <p:sp>
        <p:nvSpPr>
          <p:cNvPr id="5" name="Rectangle 5"/>
          <p:cNvSpPr>
            <a:spLocks noChangeArrowheads="1"/>
          </p:cNvSpPr>
          <p:nvPr/>
        </p:nvSpPr>
        <p:spPr bwMode="auto">
          <a:xfrm>
            <a:off x="0" y="10561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25189010"/>
              </p:ext>
            </p:extLst>
          </p:nvPr>
        </p:nvGraphicFramePr>
        <p:xfrm>
          <a:off x="683568" y="1056134"/>
          <a:ext cx="8136904" cy="2228850"/>
        </p:xfrm>
        <a:graphic>
          <a:graphicData uri="http://schemas.openxmlformats.org/presentationml/2006/ole">
            <mc:AlternateContent xmlns:mc="http://schemas.openxmlformats.org/markup-compatibility/2006">
              <mc:Choice xmlns:v="urn:schemas-microsoft-com:vml" Requires="v">
                <p:oleObj spid="_x0000_s31767" name="Visio" r:id="rId3" imgW="10153780" imgH="3600658" progId="Visio.Drawing.15">
                  <p:embed/>
                </p:oleObj>
              </mc:Choice>
              <mc:Fallback>
                <p:oleObj name="Visio" r:id="rId3" imgW="10153780" imgH="3600658"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056134"/>
                        <a:ext cx="8136904" cy="2228850"/>
                      </a:xfrm>
                      <a:prstGeom prst="rect">
                        <a:avLst/>
                      </a:prstGeom>
                      <a:noFill/>
                    </p:spPr>
                  </p:pic>
                </p:oleObj>
              </mc:Fallback>
            </mc:AlternateContent>
          </a:graphicData>
        </a:graphic>
      </p:graphicFrame>
      <p:sp>
        <p:nvSpPr>
          <p:cNvPr id="7" name="文本框 6"/>
          <p:cNvSpPr txBox="1"/>
          <p:nvPr/>
        </p:nvSpPr>
        <p:spPr>
          <a:xfrm>
            <a:off x="468313" y="3717032"/>
            <a:ext cx="8136135" cy="1754326"/>
          </a:xfrm>
          <a:prstGeom prst="rect">
            <a:avLst/>
          </a:prstGeom>
          <a:noFill/>
        </p:spPr>
        <p:txBody>
          <a:bodyPr wrap="square" rtlCol="0">
            <a:spAutoFit/>
          </a:bodyPr>
          <a:lstStyle/>
          <a:p>
            <a:r>
              <a:rPr lang="zh-CN" altLang="zh-CN"/>
              <a:t>学生用户拥有参与课堂的权限后，点击进入课堂，</a:t>
            </a:r>
            <a:r>
              <a:rPr lang="en-US" altLang="zh-CN"/>
              <a:t>hlsroom.ajax</a:t>
            </a:r>
            <a:r>
              <a:rPr lang="zh-CN" altLang="zh-CN"/>
              <a:t>文件内</a:t>
            </a:r>
            <a:r>
              <a:rPr lang="en-US" altLang="zh-CN"/>
              <a:t>get_rtmpaddr()</a:t>
            </a:r>
            <a:r>
              <a:rPr lang="zh-CN" altLang="zh-CN"/>
              <a:t>会被自动触发，</a:t>
            </a:r>
            <a:r>
              <a:rPr lang="en-US" altLang="zh-CN"/>
              <a:t>django</a:t>
            </a:r>
            <a:r>
              <a:rPr lang="zh-CN" altLang="zh-CN"/>
              <a:t>的路由分发机制会将对应的请求送到对应的类中，此处</a:t>
            </a:r>
            <a:r>
              <a:rPr lang="en-US" altLang="zh-CN"/>
              <a:t>HlsRoomView</a:t>
            </a:r>
            <a:r>
              <a:rPr lang="zh-CN" altLang="zh-CN"/>
              <a:t>处理课程的直播流问题。</a:t>
            </a:r>
            <a:r>
              <a:rPr lang="en-US" altLang="zh-CN"/>
              <a:t>HlsRoomView</a:t>
            </a:r>
            <a:r>
              <a:rPr lang="zh-CN" altLang="zh-CN"/>
              <a:t>会根据前端提交的信息获取课程的</a:t>
            </a:r>
            <a:r>
              <a:rPr lang="en-US" altLang="zh-CN"/>
              <a:t>ID</a:t>
            </a:r>
            <a:r>
              <a:rPr lang="zh-CN" altLang="zh-CN"/>
              <a:t>信息，在</a:t>
            </a:r>
            <a:r>
              <a:rPr lang="en-US" altLang="zh-CN"/>
              <a:t>ClassRoom</a:t>
            </a:r>
            <a:r>
              <a:rPr lang="zh-CN" altLang="zh-CN"/>
              <a:t>过滤后返回对应课程的</a:t>
            </a:r>
            <a:r>
              <a:rPr lang="en-US" altLang="zh-CN"/>
              <a:t>rtmpaddr</a:t>
            </a:r>
            <a:r>
              <a:rPr lang="zh-CN" altLang="zh-CN"/>
              <a:t>字段。最终</a:t>
            </a:r>
            <a:r>
              <a:rPr lang="en-US" altLang="zh-CN"/>
              <a:t>hlsroom.ajax</a:t>
            </a:r>
            <a:r>
              <a:rPr lang="zh-CN" altLang="zh-CN"/>
              <a:t>接收到直播流地址后，通过</a:t>
            </a:r>
            <a:r>
              <a:rPr lang="en-US" altLang="zh-CN"/>
              <a:t>JW Player</a:t>
            </a:r>
            <a:r>
              <a:rPr lang="zh-CN" altLang="zh-CN"/>
              <a:t>可直接实现拉流播放。</a:t>
            </a:r>
          </a:p>
        </p:txBody>
      </p:sp>
    </p:spTree>
    <p:extLst>
      <p:ext uri="{BB962C8B-B14F-4D97-AF65-F5344CB8AC3E}">
        <p14:creationId xmlns:p14="http://schemas.microsoft.com/office/powerpoint/2010/main" val="610309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校园管理与课程管理</a:t>
            </a:r>
            <a:endParaRPr lang="zh-CN" altLang="en-US" dirty="0"/>
          </a:p>
        </p:txBody>
      </p:sp>
      <p:sp>
        <p:nvSpPr>
          <p:cNvPr id="4" name="Rectangle 5"/>
          <p:cNvSpPr>
            <a:spLocks noChangeArrowheads="1"/>
          </p:cNvSpPr>
          <p:nvPr/>
        </p:nvSpPr>
        <p:spPr bwMode="auto">
          <a:xfrm>
            <a:off x="612576" y="10994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61606108"/>
              </p:ext>
            </p:extLst>
          </p:nvPr>
        </p:nvGraphicFramePr>
        <p:xfrm>
          <a:off x="612576" y="1099417"/>
          <a:ext cx="7775848" cy="5085825"/>
        </p:xfrm>
        <a:graphic>
          <a:graphicData uri="http://schemas.openxmlformats.org/presentationml/2006/ole">
            <mc:AlternateContent xmlns:mc="http://schemas.openxmlformats.org/markup-compatibility/2006">
              <mc:Choice xmlns:v="urn:schemas-microsoft-com:vml" Requires="v">
                <p:oleObj spid="_x0000_s32791" name="Visio" r:id="rId3" imgW="15138400" imgH="7759515" progId="Visio.Drawing.15">
                  <p:embed/>
                </p:oleObj>
              </mc:Choice>
              <mc:Fallback>
                <p:oleObj name="Visio" r:id="rId3" imgW="15138400" imgH="7759515"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576" y="1099417"/>
                        <a:ext cx="7775848" cy="5085825"/>
                      </a:xfrm>
                      <a:prstGeom prst="rect">
                        <a:avLst/>
                      </a:prstGeom>
                      <a:noFill/>
                    </p:spPr>
                  </p:pic>
                </p:oleObj>
              </mc:Fallback>
            </mc:AlternateContent>
          </a:graphicData>
        </a:graphic>
      </p:graphicFrame>
    </p:spTree>
    <p:extLst>
      <p:ext uri="{BB962C8B-B14F-4D97-AF65-F5344CB8AC3E}">
        <p14:creationId xmlns:p14="http://schemas.microsoft.com/office/powerpoint/2010/main" val="4167487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校园管理与课程管理</a:t>
            </a:r>
          </a:p>
        </p:txBody>
      </p:sp>
      <p:sp>
        <p:nvSpPr>
          <p:cNvPr id="5" name="Rectangle 5"/>
          <p:cNvSpPr>
            <a:spLocks noChangeArrowheads="1"/>
          </p:cNvSpPr>
          <p:nvPr/>
        </p:nvSpPr>
        <p:spPr bwMode="auto">
          <a:xfrm>
            <a:off x="540567" y="1118344"/>
            <a:ext cx="12774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50543273"/>
              </p:ext>
            </p:extLst>
          </p:nvPr>
        </p:nvGraphicFramePr>
        <p:xfrm>
          <a:off x="540568" y="1118344"/>
          <a:ext cx="8063880" cy="3750816"/>
        </p:xfrm>
        <a:graphic>
          <a:graphicData uri="http://schemas.openxmlformats.org/presentationml/2006/ole">
            <mc:AlternateContent xmlns:mc="http://schemas.openxmlformats.org/markup-compatibility/2006">
              <mc:Choice xmlns:v="urn:schemas-microsoft-com:vml" Requires="v">
                <p:oleObj spid="_x0000_s33815" name="Visio" r:id="rId3" imgW="10121848" imgH="5321392" progId="Visio.Drawing.15">
                  <p:embed/>
                </p:oleObj>
              </mc:Choice>
              <mc:Fallback>
                <p:oleObj name="Visio" r:id="rId3" imgW="10121848" imgH="5321392"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68" y="1118344"/>
                        <a:ext cx="8063880" cy="3750816"/>
                      </a:xfrm>
                      <a:prstGeom prst="rect">
                        <a:avLst/>
                      </a:prstGeom>
                      <a:noFill/>
                    </p:spPr>
                  </p:pic>
                </p:oleObj>
              </mc:Fallback>
            </mc:AlternateContent>
          </a:graphicData>
        </a:graphic>
      </p:graphicFrame>
    </p:spTree>
    <p:extLst>
      <p:ext uri="{BB962C8B-B14F-4D97-AF65-F5344CB8AC3E}">
        <p14:creationId xmlns:p14="http://schemas.microsoft.com/office/powerpoint/2010/main" val="819244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校园管理与课程管理</a:t>
            </a:r>
          </a:p>
        </p:txBody>
      </p:sp>
      <p:sp>
        <p:nvSpPr>
          <p:cNvPr id="5" name="Rectangle 5"/>
          <p:cNvSpPr>
            <a:spLocks noChangeArrowheads="1"/>
          </p:cNvSpPr>
          <p:nvPr/>
        </p:nvSpPr>
        <p:spPr bwMode="auto">
          <a:xfrm>
            <a:off x="540567" y="1118344"/>
            <a:ext cx="12774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899592" y="1628800"/>
            <a:ext cx="7200800" cy="2862322"/>
          </a:xfrm>
          <a:prstGeom prst="rect">
            <a:avLst/>
          </a:prstGeom>
          <a:noFill/>
        </p:spPr>
        <p:txBody>
          <a:bodyPr wrap="square" rtlCol="0">
            <a:spAutoFit/>
          </a:bodyPr>
          <a:lstStyle/>
          <a:p>
            <a:r>
              <a:rPr lang="zh-CN" altLang="zh-CN"/>
              <a:t>教师用户点击删除课程时，会触发校园页面的</a:t>
            </a:r>
            <a:r>
              <a:rPr lang="en-US" altLang="zh-CN"/>
              <a:t>del_classroom()</a:t>
            </a:r>
            <a:r>
              <a:rPr lang="zh-CN" altLang="zh-CN"/>
              <a:t>函数，向系统提交</a:t>
            </a:r>
            <a:r>
              <a:rPr lang="en-US" altLang="zh-CN"/>
              <a:t>post</a:t>
            </a:r>
            <a:r>
              <a:rPr lang="zh-CN" altLang="zh-CN"/>
              <a:t>请求。</a:t>
            </a:r>
            <a:r>
              <a:rPr lang="en-US" altLang="zh-CN"/>
              <a:t>django</a:t>
            </a:r>
            <a:r>
              <a:rPr lang="zh-CN" altLang="zh-CN"/>
              <a:t>的路由分发机制会将对应的请求送到对应的类中，此处将由</a:t>
            </a:r>
            <a:r>
              <a:rPr lang="en-US" altLang="zh-CN"/>
              <a:t>DelClassRoomView</a:t>
            </a:r>
            <a:r>
              <a:rPr lang="zh-CN" altLang="zh-CN"/>
              <a:t>处理开设课程的删除问题。</a:t>
            </a:r>
            <a:r>
              <a:rPr lang="en-US" altLang="zh-CN"/>
              <a:t>DelClassView</a:t>
            </a:r>
            <a:r>
              <a:rPr lang="zh-CN" altLang="zh-CN"/>
              <a:t>在</a:t>
            </a:r>
            <a:r>
              <a:rPr lang="en-US" altLang="zh-CN"/>
              <a:t>post</a:t>
            </a:r>
            <a:r>
              <a:rPr lang="zh-CN" altLang="zh-CN"/>
              <a:t>函数内通过</a:t>
            </a:r>
            <a:r>
              <a:rPr lang="en-US" altLang="zh-CN"/>
              <a:t>delete_class()</a:t>
            </a:r>
            <a:r>
              <a:rPr lang="zh-CN" altLang="zh-CN"/>
              <a:t>完成</a:t>
            </a:r>
            <a:r>
              <a:rPr lang="en-US" altLang="zh-CN"/>
              <a:t>ClassRoom</a:t>
            </a:r>
            <a:r>
              <a:rPr lang="zh-CN" altLang="zh-CN"/>
              <a:t>表内对应数据的删除，通过</a:t>
            </a:r>
            <a:r>
              <a:rPr lang="en-US" altLang="zh-CN"/>
              <a:t>delete ()</a:t>
            </a:r>
            <a:r>
              <a:rPr lang="zh-CN" altLang="zh-CN"/>
              <a:t>方法返回删除是否成功的状态。</a:t>
            </a:r>
            <a:r>
              <a:rPr lang="en-US" altLang="zh-CN"/>
              <a:t>delete_class()</a:t>
            </a:r>
            <a:r>
              <a:rPr lang="zh-CN" altLang="zh-CN"/>
              <a:t>函数还会通过判断依次删除</a:t>
            </a:r>
            <a:r>
              <a:rPr lang="en-US" altLang="zh-CN"/>
              <a:t>Teachers_classrooms</a:t>
            </a:r>
            <a:r>
              <a:rPr lang="zh-CN" altLang="zh-CN"/>
              <a:t>以及</a:t>
            </a:r>
            <a:r>
              <a:rPr lang="en-US" altLang="zh-CN"/>
              <a:t>Students_classrooms</a:t>
            </a:r>
            <a:r>
              <a:rPr lang="zh-CN" altLang="zh-CN"/>
              <a:t>中的数据。最终</a:t>
            </a:r>
            <a:r>
              <a:rPr lang="en-US" altLang="zh-CN"/>
              <a:t>delclass.ajax</a:t>
            </a:r>
            <a:r>
              <a:rPr lang="zh-CN" altLang="zh-CN"/>
              <a:t>文件内函数会做出判断，删除成功则不显示对应的课程信息，刷新页面只显示校园内的其他课程列表；删除失败会有“删除失败”的提示，并留在当前网页，不变化。</a:t>
            </a:r>
          </a:p>
        </p:txBody>
      </p:sp>
    </p:spTree>
    <p:extLst>
      <p:ext uri="{BB962C8B-B14F-4D97-AF65-F5344CB8AC3E}">
        <p14:creationId xmlns:p14="http://schemas.microsoft.com/office/powerpoint/2010/main" val="21638721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solidFill>
                  <a:srgbClr val="C00000"/>
                </a:solidFill>
                <a:effectLst/>
                <a:uLnTx/>
                <a:uFillTx/>
                <a:latin typeface="+mn-ea"/>
                <a:sym typeface="+mn-ea"/>
              </a:rPr>
              <a:t>系统实现与测试</a:t>
            </a:r>
            <a:endParaRPr kumimoji="0" lang="zh-CN" altLang="en-US" sz="2400" b="1" i="0" u="none" strike="noStrike" kern="0" cap="none" spc="0" normalizeH="0" baseline="0" noProof="0" dirty="0" smtClean="0">
              <a:ln>
                <a:noFill/>
              </a:ln>
              <a:solidFill>
                <a:srgbClr val="C00000"/>
              </a:solidFill>
              <a:effectLst/>
              <a:uLnTx/>
              <a:uFillTx/>
              <a:latin typeface="+mn-ea"/>
              <a:ea typeface="+mn-ea"/>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87045" y="389890"/>
            <a:ext cx="7343775" cy="544830"/>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en-US" altLang="zh-CN" sz="2800" b="0" i="0" u="none" strike="noStrike" kern="0" cap="none" spc="0" normalizeH="0" baseline="0" noProof="0" dirty="0" smtClean="0">
                <a:ln>
                  <a:noFill/>
                </a:ln>
                <a:solidFill>
                  <a:srgbClr val="C00000"/>
                </a:solidFill>
                <a:effectLst/>
                <a:uLnTx/>
                <a:uFillTx/>
                <a:latin typeface="+mn-ea"/>
                <a:ea typeface="+mj-ea"/>
                <a:cs typeface="+mj-cs"/>
              </a:rPr>
              <a:t>RTMP</a:t>
            </a:r>
            <a:r>
              <a:rPr kumimoji="0" lang="zh-CN" altLang="en-US" sz="2800" b="0" i="0" u="none" strike="noStrike" kern="0" cap="none" spc="0" normalizeH="0" baseline="0" noProof="0" dirty="0" smtClean="0">
                <a:ln>
                  <a:noFill/>
                </a:ln>
                <a:solidFill>
                  <a:srgbClr val="C00000"/>
                </a:solidFill>
                <a:effectLst/>
                <a:uLnTx/>
                <a:uFillTx/>
                <a:latin typeface="+mn-ea"/>
                <a:ea typeface="+mj-ea"/>
                <a:cs typeface="+mj-cs"/>
              </a:rPr>
              <a:t>配置</a:t>
            </a:r>
            <a:endParaRPr kumimoji="0" lang="zh-CN" altLang="en-US" sz="2800" b="0" i="0" u="none" strike="noStrike" kern="0" cap="none" spc="0" normalizeH="0" baseline="0" noProof="0" dirty="0">
              <a:ln>
                <a:noFill/>
              </a:ln>
              <a:solidFill>
                <a:srgbClr val="C00000"/>
              </a:solidFill>
              <a:effectLst/>
              <a:uLnTx/>
              <a:uFillTx/>
              <a:latin typeface="+mn-ea"/>
              <a:ea typeface="+mj-ea"/>
              <a:cs typeface="+mj-cs"/>
            </a:endParaRPr>
          </a:p>
        </p:txBody>
      </p:sp>
      <p:sp>
        <p:nvSpPr>
          <p:cNvPr id="26626"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2" name="文本框 1"/>
          <p:cNvSpPr txBox="1"/>
          <p:nvPr/>
        </p:nvSpPr>
        <p:spPr>
          <a:xfrm>
            <a:off x="323850" y="934720"/>
            <a:ext cx="8352606" cy="5355312"/>
          </a:xfrm>
          <a:prstGeom prst="rect">
            <a:avLst/>
          </a:prstGeom>
          <a:noFill/>
        </p:spPr>
        <p:txBody>
          <a:bodyPr wrap="square" rtlCol="0">
            <a:spAutoFit/>
          </a:bodyPr>
          <a:lstStyle/>
          <a:p>
            <a:r>
              <a:rPr lang="en-US" altLang="zh-CN" dirty="0" err="1"/>
              <a:t>rtmp</a:t>
            </a:r>
            <a:r>
              <a:rPr lang="en-US" altLang="zh-CN" dirty="0"/>
              <a:t> {</a:t>
            </a:r>
            <a:endParaRPr lang="zh-CN" altLang="zh-CN" dirty="0"/>
          </a:p>
          <a:p>
            <a:r>
              <a:rPr lang="en-US" altLang="zh-CN" dirty="0"/>
              <a:t>    #</a:t>
            </a:r>
            <a:r>
              <a:rPr lang="en-US" altLang="zh-CN" dirty="0" err="1"/>
              <a:t>rtmp</a:t>
            </a:r>
            <a:r>
              <a:rPr lang="en-US" altLang="zh-CN" dirty="0"/>
              <a:t> </a:t>
            </a:r>
            <a:r>
              <a:rPr lang="zh-CN" altLang="zh-CN" dirty="0"/>
              <a:t>流媒体服务器配置</a:t>
            </a:r>
          </a:p>
          <a:p>
            <a:r>
              <a:rPr lang="en-US" altLang="zh-CN" dirty="0"/>
              <a:t>    server {</a:t>
            </a:r>
            <a:endParaRPr lang="zh-CN" altLang="zh-CN" dirty="0"/>
          </a:p>
          <a:p>
            <a:r>
              <a:rPr lang="en-US" altLang="zh-CN" dirty="0"/>
              <a:t>            #</a:t>
            </a:r>
            <a:r>
              <a:rPr lang="en-US" altLang="zh-CN" dirty="0" err="1"/>
              <a:t>rtmp</a:t>
            </a:r>
            <a:r>
              <a:rPr lang="zh-CN" altLang="zh-CN" dirty="0"/>
              <a:t>服务</a:t>
            </a:r>
            <a:r>
              <a:rPr lang="zh-CN" altLang="zh-CN" dirty="0" smtClean="0"/>
              <a:t>端口</a:t>
            </a:r>
            <a:endParaRPr lang="zh-CN" altLang="zh-CN" dirty="0"/>
          </a:p>
          <a:p>
            <a:r>
              <a:rPr lang="en-US" altLang="zh-CN" dirty="0"/>
              <a:t>            listen 1935;   </a:t>
            </a:r>
            <a:endParaRPr lang="zh-CN" altLang="zh-CN" dirty="0"/>
          </a:p>
          <a:p>
            <a:r>
              <a:rPr lang="en-US" altLang="zh-CN" dirty="0"/>
              <a:t>            </a:t>
            </a:r>
            <a:r>
              <a:rPr lang="en-US" altLang="zh-CN" dirty="0" smtClean="0"/>
              <a:t>…</a:t>
            </a:r>
            <a:endParaRPr lang="zh-CN" altLang="zh-CN" dirty="0" smtClean="0"/>
          </a:p>
          <a:p>
            <a:r>
              <a:rPr lang="en-US" altLang="zh-CN" dirty="0" smtClean="0"/>
              <a:t>#</a:t>
            </a:r>
            <a:r>
              <a:rPr lang="zh-CN" altLang="zh-CN" dirty="0" smtClean="0"/>
              <a:t>推拉流地址，例如：</a:t>
            </a:r>
            <a:r>
              <a:rPr lang="en-US" altLang="zh-CN" dirty="0" smtClean="0"/>
              <a:t>#</a:t>
            </a:r>
            <a:r>
              <a:rPr lang="en-US" altLang="zh-CN" dirty="0" err="1" smtClean="0"/>
              <a:t>rtmp</a:t>
            </a:r>
            <a:r>
              <a:rPr lang="en-US" altLang="zh-CN" dirty="0" smtClean="0"/>
              <a:t>://192.168.15.12:1935/live/{school}-{class}</a:t>
            </a:r>
            <a:endParaRPr lang="zh-CN" altLang="zh-CN" dirty="0" smtClean="0"/>
          </a:p>
          <a:p>
            <a:r>
              <a:rPr lang="en-US" altLang="zh-CN" dirty="0" smtClean="0"/>
              <a:t>            </a:t>
            </a:r>
            <a:r>
              <a:rPr lang="en-US" altLang="zh-CN" dirty="0"/>
              <a:t>application live {</a:t>
            </a:r>
            <a:endParaRPr lang="zh-CN" altLang="zh-CN" dirty="0"/>
          </a:p>
          <a:p>
            <a:r>
              <a:rPr lang="en-US" altLang="zh-CN" dirty="0"/>
              <a:t>                    live on;</a:t>
            </a:r>
            <a:endParaRPr lang="zh-CN" altLang="zh-CN" dirty="0"/>
          </a:p>
          <a:p>
            <a:r>
              <a:rPr lang="en-US" altLang="zh-CN" dirty="0"/>
              <a:t>                    record all</a:t>
            </a:r>
            <a:r>
              <a:rPr lang="en-US" altLang="zh-CN" dirty="0" smtClean="0"/>
              <a:t>;   //</a:t>
            </a:r>
            <a:r>
              <a:rPr lang="zh-CN" altLang="en-US" dirty="0" smtClean="0"/>
              <a:t>记录直播视频</a:t>
            </a:r>
            <a:endParaRPr lang="zh-CN" altLang="zh-CN" dirty="0"/>
          </a:p>
          <a:p>
            <a:r>
              <a:rPr lang="en-US" altLang="zh-CN" dirty="0"/>
              <a:t>                    </a:t>
            </a:r>
            <a:r>
              <a:rPr lang="en-US" altLang="zh-CN" dirty="0" err="1"/>
              <a:t>record_path</a:t>
            </a:r>
            <a:r>
              <a:rPr lang="en-US" altLang="zh-CN" dirty="0"/>
              <a:t> /</a:t>
            </a:r>
            <a:r>
              <a:rPr lang="en-US" altLang="zh-CN" dirty="0" err="1"/>
              <a:t>tmp</a:t>
            </a:r>
            <a:r>
              <a:rPr lang="en-US" altLang="zh-CN" dirty="0"/>
              <a:t>/live;</a:t>
            </a:r>
            <a:endParaRPr lang="zh-CN" altLang="zh-CN" dirty="0"/>
          </a:p>
          <a:p>
            <a:r>
              <a:rPr lang="en-US" altLang="zh-CN" dirty="0"/>
              <a:t>            }</a:t>
            </a:r>
            <a:endParaRPr lang="zh-CN" altLang="zh-CN" dirty="0"/>
          </a:p>
          <a:p>
            <a:r>
              <a:rPr lang="en-US" altLang="zh-CN" dirty="0"/>
              <a:t>            #</a:t>
            </a:r>
            <a:r>
              <a:rPr lang="en-US" altLang="zh-CN" dirty="0" err="1"/>
              <a:t>hls</a:t>
            </a:r>
            <a:r>
              <a:rPr lang="zh-CN" altLang="zh-CN" dirty="0"/>
              <a:t>协议的直播配置</a:t>
            </a:r>
          </a:p>
          <a:p>
            <a:r>
              <a:rPr lang="en-US" altLang="zh-CN" dirty="0"/>
              <a:t>            application </a:t>
            </a:r>
            <a:r>
              <a:rPr lang="en-US" altLang="zh-CN" dirty="0" err="1"/>
              <a:t>hls</a:t>
            </a:r>
            <a:r>
              <a:rPr lang="en-US" altLang="zh-CN" dirty="0"/>
              <a:t> {</a:t>
            </a:r>
            <a:endParaRPr lang="zh-CN" altLang="zh-CN" dirty="0"/>
          </a:p>
          <a:p>
            <a:r>
              <a:rPr lang="en-US" altLang="zh-CN" dirty="0"/>
              <a:t>                    </a:t>
            </a:r>
            <a:r>
              <a:rPr lang="en-US" altLang="zh-CN" dirty="0" smtClean="0"/>
              <a:t>….            </a:t>
            </a:r>
            <a:r>
              <a:rPr lang="en-US" altLang="zh-CN" dirty="0"/>
              <a:t>}</a:t>
            </a:r>
            <a:endParaRPr lang="zh-CN" altLang="zh-CN" dirty="0"/>
          </a:p>
          <a:p>
            <a:r>
              <a:rPr lang="en-US" altLang="zh-CN" dirty="0"/>
              <a:t>            #</a:t>
            </a:r>
            <a:r>
              <a:rPr lang="zh-CN" altLang="zh-CN" dirty="0"/>
              <a:t>直接播放的本地视频地址</a:t>
            </a:r>
          </a:p>
          <a:p>
            <a:r>
              <a:rPr lang="en-US" altLang="zh-CN" dirty="0"/>
              <a:t>            application play {</a:t>
            </a:r>
            <a:endParaRPr lang="zh-CN" altLang="zh-CN" dirty="0"/>
          </a:p>
          <a:p>
            <a:r>
              <a:rPr lang="en-US" altLang="zh-CN" dirty="0"/>
              <a:t>                    play /home/loading_21th/</a:t>
            </a:r>
            <a:r>
              <a:rPr lang="en-US" altLang="zh-CN" dirty="0" err="1"/>
              <a:t>LearningGo</a:t>
            </a:r>
            <a:r>
              <a:rPr lang="en-US" altLang="zh-CN" dirty="0"/>
              <a:t>/videos</a:t>
            </a:r>
            <a:r>
              <a:rPr lang="en-US" altLang="zh-CN" dirty="0" smtClean="0"/>
              <a:t>;</a:t>
            </a:r>
          </a:p>
          <a:p>
            <a:r>
              <a:rPr lang="en-US" altLang="zh-CN" dirty="0" smtClean="0"/>
              <a:t>…</a:t>
            </a:r>
            <a:endParaRPr lang="zh-CN"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87045" y="389890"/>
            <a:ext cx="7343775" cy="544830"/>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dirty="0" smtClean="0">
                <a:latin typeface="+mn-ea"/>
              </a:rPr>
              <a:t>业务逻辑</a:t>
            </a:r>
            <a:r>
              <a:rPr kumimoji="0" lang="zh-CN" altLang="en-US" sz="2800" b="0" i="0" u="none" strike="noStrike" kern="0" cap="none" spc="0" normalizeH="0" baseline="0" noProof="0" dirty="0" smtClean="0">
                <a:ln>
                  <a:noFill/>
                </a:ln>
                <a:solidFill>
                  <a:srgbClr val="C00000"/>
                </a:solidFill>
                <a:effectLst/>
                <a:uLnTx/>
                <a:uFillTx/>
                <a:latin typeface="+mn-ea"/>
                <a:ea typeface="+mj-ea"/>
                <a:cs typeface="+mj-cs"/>
              </a:rPr>
              <a:t>配置</a:t>
            </a:r>
            <a:endParaRPr kumimoji="0" lang="zh-CN" altLang="en-US" sz="2800" b="0" i="0" u="none" strike="noStrike" kern="0" cap="none" spc="0" normalizeH="0" baseline="0" noProof="0" dirty="0">
              <a:ln>
                <a:noFill/>
              </a:ln>
              <a:solidFill>
                <a:srgbClr val="C00000"/>
              </a:solidFill>
              <a:effectLst/>
              <a:uLnTx/>
              <a:uFillTx/>
              <a:latin typeface="+mn-ea"/>
              <a:ea typeface="+mj-ea"/>
              <a:cs typeface="+mj-cs"/>
            </a:endParaRPr>
          </a:p>
        </p:txBody>
      </p:sp>
      <p:sp>
        <p:nvSpPr>
          <p:cNvPr id="26626"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 name="文本框 2"/>
          <p:cNvSpPr txBox="1"/>
          <p:nvPr/>
        </p:nvSpPr>
        <p:spPr>
          <a:xfrm>
            <a:off x="487045" y="1196752"/>
            <a:ext cx="4156963" cy="4524315"/>
          </a:xfrm>
          <a:prstGeom prst="rect">
            <a:avLst/>
          </a:prstGeom>
          <a:noFill/>
        </p:spPr>
        <p:txBody>
          <a:bodyPr wrap="square" rtlCol="0">
            <a:spAutoFit/>
          </a:bodyPr>
          <a:lstStyle/>
          <a:p>
            <a:r>
              <a:rPr lang="en-US" altLang="zh-CN"/>
              <a:t>#http = 127.0.01:9000  </a:t>
            </a:r>
            <a:r>
              <a:rPr lang="zh-CN" altLang="zh-CN"/>
              <a:t>本地开发配置</a:t>
            </a:r>
          </a:p>
          <a:p>
            <a:r>
              <a:rPr lang="en-US" altLang="zh-CN"/>
              <a:t>socket = 192.168.15.12:9000  #</a:t>
            </a:r>
            <a:r>
              <a:rPr lang="zh-CN" altLang="zh-CN"/>
              <a:t>通过</a:t>
            </a:r>
            <a:r>
              <a:rPr lang="en-US" altLang="zh-CN"/>
              <a:t>Socket</a:t>
            </a:r>
            <a:r>
              <a:rPr lang="zh-CN" altLang="zh-CN"/>
              <a:t>与</a:t>
            </a:r>
            <a:r>
              <a:rPr lang="en-US" altLang="zh-CN"/>
              <a:t>Nginx</a:t>
            </a:r>
            <a:r>
              <a:rPr lang="zh-CN" altLang="zh-CN"/>
              <a:t>交互</a:t>
            </a:r>
          </a:p>
          <a:p>
            <a:r>
              <a:rPr lang="en-US" altLang="zh-CN"/>
              <a:t>chdir = /home/loading_21th/LearningGo </a:t>
            </a:r>
            <a:endParaRPr lang="zh-CN" altLang="zh-CN"/>
          </a:p>
          <a:p>
            <a:r>
              <a:rPr lang="en-US" altLang="zh-CN"/>
              <a:t>module = LearningGo.wsgi</a:t>
            </a:r>
            <a:endParaRPr lang="zh-CN" altLang="zh-CN"/>
          </a:p>
          <a:p>
            <a:r>
              <a:rPr lang="en-US" altLang="zh-CN"/>
              <a:t>enable-threads = true #</a:t>
            </a:r>
            <a:r>
              <a:rPr lang="zh-CN" altLang="zh-CN"/>
              <a:t>允许多线程</a:t>
            </a:r>
          </a:p>
          <a:p>
            <a:r>
              <a:rPr lang="en-US" altLang="zh-CN"/>
              <a:t>thunder-lock = true</a:t>
            </a:r>
            <a:endParaRPr lang="zh-CN" altLang="zh-CN"/>
          </a:p>
          <a:p>
            <a:r>
              <a:rPr lang="en-US" altLang="zh-CN"/>
              <a:t>ugreen = true  #</a:t>
            </a:r>
            <a:r>
              <a:rPr lang="zh-CN" altLang="zh-CN"/>
              <a:t>开启</a:t>
            </a:r>
            <a:r>
              <a:rPr lang="en-US" altLang="zh-CN"/>
              <a:t>python</a:t>
            </a:r>
            <a:r>
              <a:rPr lang="zh-CN" altLang="zh-CN"/>
              <a:t>协程，</a:t>
            </a:r>
            <a:r>
              <a:rPr lang="en-US" altLang="zh-CN"/>
              <a:t>dwebsocket</a:t>
            </a:r>
            <a:r>
              <a:rPr lang="zh-CN" altLang="zh-CN"/>
              <a:t>模块使用</a:t>
            </a:r>
          </a:p>
          <a:p>
            <a:r>
              <a:rPr lang="en-US" altLang="zh-CN"/>
              <a:t>http-websockets = true  #</a:t>
            </a:r>
            <a:r>
              <a:rPr lang="zh-CN" altLang="zh-CN"/>
              <a:t>开启</a:t>
            </a:r>
            <a:r>
              <a:rPr lang="en-US" altLang="zh-CN"/>
              <a:t>websocket</a:t>
            </a:r>
            <a:r>
              <a:rPr lang="zh-CN" altLang="zh-CN"/>
              <a:t>服务</a:t>
            </a:r>
          </a:p>
          <a:p>
            <a:r>
              <a:rPr lang="en-US" altLang="zh-CN"/>
              <a:t>async = 100</a:t>
            </a:r>
            <a:endParaRPr lang="zh-CN" altLang="zh-CN"/>
          </a:p>
          <a:p>
            <a:r>
              <a:rPr lang="en-US" altLang="zh-CN"/>
              <a:t>master = true  #</a:t>
            </a:r>
            <a:r>
              <a:rPr lang="zh-CN" altLang="zh-CN"/>
              <a:t>主进程</a:t>
            </a:r>
          </a:p>
          <a:p>
            <a:r>
              <a:rPr lang="en-US" altLang="zh-CN"/>
              <a:t>processes = 9  #</a:t>
            </a:r>
            <a:r>
              <a:rPr lang="zh-CN" altLang="zh-CN"/>
              <a:t>服务进程数量</a:t>
            </a:r>
          </a:p>
          <a:p>
            <a:r>
              <a:rPr lang="en-US" altLang="zh-CN"/>
              <a:t>vacuum = true</a:t>
            </a:r>
            <a:endParaRPr lang="zh-CN" altLang="zh-CN"/>
          </a:p>
        </p:txBody>
      </p:sp>
      <p:sp>
        <p:nvSpPr>
          <p:cNvPr id="4" name="文本框 3"/>
          <p:cNvSpPr txBox="1"/>
          <p:nvPr/>
        </p:nvSpPr>
        <p:spPr>
          <a:xfrm>
            <a:off x="4807202" y="548680"/>
            <a:ext cx="3941261" cy="5909310"/>
          </a:xfrm>
          <a:prstGeom prst="rect">
            <a:avLst/>
          </a:prstGeom>
          <a:noFill/>
        </p:spPr>
        <p:txBody>
          <a:bodyPr wrap="square" rtlCol="0">
            <a:spAutoFit/>
          </a:bodyPr>
          <a:lstStyle/>
          <a:p>
            <a:r>
              <a:rPr lang="en-US" altLang="zh-CN" dirty="0"/>
              <a:t>//</a:t>
            </a:r>
            <a:r>
              <a:rPr lang="zh-CN" altLang="zh-CN" dirty="0"/>
              <a:t>充值与提现</a:t>
            </a:r>
            <a:endParaRPr lang="en-US" altLang="zh-CN" dirty="0" smtClean="0"/>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updateMoney</a:t>
            </a:r>
            <a:r>
              <a:rPr lang="en-US" altLang="zh-CN" dirty="0" smtClean="0"/>
              <a:t>/’,</a:t>
            </a:r>
          </a:p>
          <a:p>
            <a:r>
              <a:rPr lang="en-US" altLang="zh-CN" dirty="0" err="1" smtClean="0"/>
              <a:t>WalletView</a:t>
            </a:r>
            <a:r>
              <a:rPr lang="en-US" altLang="zh-CN" dirty="0"/>
              <a:t>. </a:t>
            </a:r>
            <a:r>
              <a:rPr lang="en-US" altLang="zh-CN" dirty="0" err="1" smtClean="0"/>
              <a:t>WalletView.as_view</a:t>
            </a:r>
            <a:r>
              <a:rPr lang="en-US" altLang="zh-CN" dirty="0" smtClean="0"/>
              <a:t>())</a:t>
            </a:r>
          </a:p>
          <a:p>
            <a:endParaRPr lang="en-US" altLang="zh-CN" dirty="0" smtClean="0"/>
          </a:p>
          <a:p>
            <a:r>
              <a:rPr lang="en-US" altLang="zh-CN" dirty="0"/>
              <a:t>//</a:t>
            </a:r>
            <a:r>
              <a:rPr lang="zh-CN" altLang="zh-CN" dirty="0"/>
              <a:t>教师用户添加新课程</a:t>
            </a:r>
            <a:endParaRPr lang="en-US" altLang="zh-CN" dirty="0"/>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userinfo</a:t>
            </a:r>
            <a:r>
              <a:rPr lang="en-US" altLang="zh-CN" dirty="0"/>
              <a:t>/</a:t>
            </a:r>
            <a:r>
              <a:rPr lang="en-US" altLang="zh-CN" dirty="0" err="1"/>
              <a:t>addclass</a:t>
            </a:r>
            <a:r>
              <a:rPr lang="en-US" altLang="zh-CN" dirty="0"/>
              <a:t>/(?P&lt;</a:t>
            </a:r>
            <a:r>
              <a:rPr lang="en-US" altLang="zh-CN" dirty="0" err="1"/>
              <a:t>campus_id</a:t>
            </a:r>
            <a:r>
              <a:rPr lang="en-US" altLang="zh-CN" dirty="0"/>
              <a:t>&gt;\d</a:t>
            </a:r>
            <a:r>
              <a:rPr lang="en-US" altLang="zh-CN" dirty="0" smtClean="0"/>
              <a:t>+)/’,</a:t>
            </a:r>
          </a:p>
          <a:p>
            <a:r>
              <a:rPr lang="en-US" altLang="zh-CN" dirty="0" err="1" smtClean="0"/>
              <a:t>AddClassView.AddClassView.as_view</a:t>
            </a:r>
            <a:r>
              <a:rPr lang="en-US" altLang="zh-CN" dirty="0" smtClean="0"/>
              <a:t>())</a:t>
            </a:r>
          </a:p>
          <a:p>
            <a:endParaRPr lang="en-US" altLang="zh-CN" dirty="0" smtClean="0"/>
          </a:p>
          <a:p>
            <a:r>
              <a:rPr lang="en-US" altLang="zh-CN" dirty="0"/>
              <a:t>//</a:t>
            </a:r>
            <a:r>
              <a:rPr lang="zh-CN" altLang="zh-CN" dirty="0"/>
              <a:t>直播页面展示</a:t>
            </a:r>
            <a:endParaRPr lang="en-US" altLang="zh-CN" dirty="0"/>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hlsroom</a:t>
            </a:r>
            <a:r>
              <a:rPr lang="en-US" altLang="zh-CN" dirty="0"/>
              <a:t>/(?P&lt;</a:t>
            </a:r>
            <a:r>
              <a:rPr lang="en-US" altLang="zh-CN" dirty="0" err="1"/>
              <a:t>campus_id</a:t>
            </a:r>
            <a:r>
              <a:rPr lang="en-US" altLang="zh-CN" dirty="0"/>
              <a:t>&gt;\d+)/(?P&lt;</a:t>
            </a:r>
            <a:r>
              <a:rPr lang="en-US" altLang="zh-CN" dirty="0" err="1"/>
              <a:t>class_id</a:t>
            </a:r>
            <a:r>
              <a:rPr lang="en-US" altLang="zh-CN" dirty="0"/>
              <a:t>&gt;\d</a:t>
            </a:r>
            <a:r>
              <a:rPr lang="en-US" altLang="zh-CN" dirty="0" smtClean="0"/>
              <a:t>+)/’,</a:t>
            </a:r>
          </a:p>
          <a:p>
            <a:r>
              <a:rPr lang="en-US" altLang="zh-CN" dirty="0" err="1" smtClean="0"/>
              <a:t>HlsRoomView.HlsRoomView.as_view</a:t>
            </a:r>
            <a:r>
              <a:rPr lang="en-US" altLang="zh-CN" dirty="0" smtClean="0"/>
              <a:t>())</a:t>
            </a:r>
          </a:p>
          <a:p>
            <a:endParaRPr lang="en-US" altLang="zh-CN" dirty="0" smtClean="0"/>
          </a:p>
          <a:p>
            <a:r>
              <a:rPr lang="en-US" altLang="zh-CN" dirty="0"/>
              <a:t>//</a:t>
            </a:r>
            <a:r>
              <a:rPr lang="zh-CN" altLang="zh-CN" dirty="0"/>
              <a:t>教师用户删除课程</a:t>
            </a:r>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userinfo</a:t>
            </a:r>
            <a:r>
              <a:rPr lang="en-US" altLang="zh-CN" dirty="0"/>
              <a:t>/</a:t>
            </a:r>
            <a:r>
              <a:rPr lang="en-US" altLang="zh-CN" dirty="0" err="1"/>
              <a:t>delclass</a:t>
            </a:r>
            <a:r>
              <a:rPr lang="en-US" altLang="zh-CN" dirty="0"/>
              <a:t>/(?P&lt;</a:t>
            </a:r>
            <a:r>
              <a:rPr lang="en-US" altLang="zh-CN" dirty="0" err="1"/>
              <a:t>class_id</a:t>
            </a:r>
            <a:r>
              <a:rPr lang="en-US" altLang="zh-CN" dirty="0" smtClean="0"/>
              <a:t>&gt;)’,</a:t>
            </a:r>
          </a:p>
          <a:p>
            <a:r>
              <a:rPr lang="en-US" altLang="zh-CN" dirty="0" err="1" smtClean="0"/>
              <a:t>DelClassRoomView.DelClassRoomView.as_view</a:t>
            </a:r>
            <a:r>
              <a:rPr lang="en-US" altLang="zh-CN" dirty="0" smtClean="0"/>
              <a:t>())</a:t>
            </a:r>
            <a:endParaRPr lang="zh-CN" altLang="en-US" dirty="0"/>
          </a:p>
        </p:txBody>
      </p:sp>
    </p:spTree>
    <p:extLst>
      <p:ext uri="{BB962C8B-B14F-4D97-AF65-F5344CB8AC3E}">
        <p14:creationId xmlns:p14="http://schemas.microsoft.com/office/powerpoint/2010/main" val="1112925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3" y="500063"/>
            <a:ext cx="7483475" cy="617538"/>
          </a:xfrm>
        </p:spPr>
        <p:txBody>
          <a:bodyPr/>
          <a:lstStyle/>
          <a:p>
            <a:pPr fontAlgn="base"/>
            <a:r>
              <a:rPr lang="zh-CN" altLang="en-US" dirty="0" smtClean="0">
                <a:latin typeface="+mn-ea"/>
                <a:sym typeface="+mn-ea"/>
              </a:rPr>
              <a:t>功能测试</a:t>
            </a:r>
            <a:endParaRPr lang="zh-CN" altLang="en-US" strike="noStrike" noProof="1"/>
          </a:p>
        </p:txBody>
      </p:sp>
      <p:graphicFrame>
        <p:nvGraphicFramePr>
          <p:cNvPr id="2" name="表格 1"/>
          <p:cNvGraphicFramePr>
            <a:graphicFrameLocks noGrp="1"/>
          </p:cNvGraphicFramePr>
          <p:nvPr>
            <p:extLst>
              <p:ext uri="{D42A27DB-BD31-4B8C-83A1-F6EECF244321}">
                <p14:modId xmlns:p14="http://schemas.microsoft.com/office/powerpoint/2010/main" val="2343370995"/>
              </p:ext>
            </p:extLst>
          </p:nvPr>
        </p:nvGraphicFramePr>
        <p:xfrm>
          <a:off x="755575" y="1556791"/>
          <a:ext cx="7776866" cy="3960440"/>
        </p:xfrm>
        <a:graphic>
          <a:graphicData uri="http://schemas.openxmlformats.org/drawingml/2006/table">
            <a:tbl>
              <a:tblPr>
                <a:tableStyleId>{5C22544A-7EE6-4342-B048-85BDC9FD1C3A}</a:tableStyleId>
              </a:tblPr>
              <a:tblGrid>
                <a:gridCol w="1712268">
                  <a:extLst>
                    <a:ext uri="{9D8B030D-6E8A-4147-A177-3AD203B41FA5}">
                      <a16:colId xmlns:a16="http://schemas.microsoft.com/office/drawing/2014/main" val="1094840989"/>
                    </a:ext>
                  </a:extLst>
                </a:gridCol>
                <a:gridCol w="1924228">
                  <a:extLst>
                    <a:ext uri="{9D8B030D-6E8A-4147-A177-3AD203B41FA5}">
                      <a16:colId xmlns:a16="http://schemas.microsoft.com/office/drawing/2014/main" val="278703107"/>
                    </a:ext>
                  </a:extLst>
                </a:gridCol>
                <a:gridCol w="1924228">
                  <a:extLst>
                    <a:ext uri="{9D8B030D-6E8A-4147-A177-3AD203B41FA5}">
                      <a16:colId xmlns:a16="http://schemas.microsoft.com/office/drawing/2014/main" val="3908123193"/>
                    </a:ext>
                  </a:extLst>
                </a:gridCol>
                <a:gridCol w="1568069">
                  <a:extLst>
                    <a:ext uri="{9D8B030D-6E8A-4147-A177-3AD203B41FA5}">
                      <a16:colId xmlns:a16="http://schemas.microsoft.com/office/drawing/2014/main" val="4072536497"/>
                    </a:ext>
                  </a:extLst>
                </a:gridCol>
                <a:gridCol w="648073">
                  <a:extLst>
                    <a:ext uri="{9D8B030D-6E8A-4147-A177-3AD203B41FA5}">
                      <a16:colId xmlns:a16="http://schemas.microsoft.com/office/drawing/2014/main" val="1842688504"/>
                    </a:ext>
                  </a:extLst>
                </a:gridCol>
              </a:tblGrid>
              <a:tr h="495055">
                <a:tc rowSpan="8">
                  <a:txBody>
                    <a:bodyPr/>
                    <a:lstStyle/>
                    <a:p>
                      <a:pPr indent="127000" algn="just">
                        <a:lnSpc>
                          <a:spcPct val="120000"/>
                        </a:lnSpc>
                        <a:spcAft>
                          <a:spcPts val="0"/>
                        </a:spcAft>
                      </a:pPr>
                      <a:r>
                        <a:rPr lang="zh-CN" sz="900" kern="100">
                          <a:effectLst/>
                        </a:rPr>
                        <a:t>学习资源</a:t>
                      </a:r>
                      <a:endParaRPr lang="zh-CN" sz="1200" kern="100">
                        <a:effectLst/>
                      </a:endParaRPr>
                    </a:p>
                    <a:p>
                      <a:pPr indent="171450" algn="just">
                        <a:lnSpc>
                          <a:spcPct val="120000"/>
                        </a:lnSpc>
                        <a:spcAft>
                          <a:spcPts val="0"/>
                        </a:spcAft>
                      </a:pPr>
                      <a:r>
                        <a:rPr lang="zh-CN" sz="900" kern="100">
                          <a:effectLst/>
                        </a:rPr>
                        <a:t>与</a:t>
                      </a:r>
                      <a:endParaRPr lang="zh-CN" sz="1200" kern="100">
                        <a:effectLst/>
                      </a:endParaRPr>
                    </a:p>
                    <a:p>
                      <a:pPr indent="127000" algn="just">
                        <a:lnSpc>
                          <a:spcPct val="120000"/>
                        </a:lnSpc>
                        <a:spcAft>
                          <a:spcPts val="0"/>
                        </a:spcAft>
                      </a:pPr>
                      <a:r>
                        <a:rPr lang="zh-CN" sz="900" kern="100">
                          <a:effectLst/>
                        </a:rPr>
                        <a:t>参与课堂</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选择段位寻找学校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20000"/>
                        </a:lnSpc>
                        <a:spcAft>
                          <a:spcPts val="0"/>
                        </a:spcAft>
                        <a:tabLst>
                          <a:tab pos="239395" algn="l"/>
                        </a:tabLst>
                      </a:pPr>
                      <a:r>
                        <a:rPr lang="zh-CN" sz="900" kern="100">
                          <a:effectLst/>
                        </a:rPr>
                        <a:t>根据段位选择学校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20000"/>
                        </a:lnSpc>
                        <a:spcAft>
                          <a:spcPts val="0"/>
                        </a:spcAft>
                        <a:tabLst>
                          <a:tab pos="239395" algn="l"/>
                        </a:tabLst>
                      </a:pPr>
                      <a:r>
                        <a:rPr lang="zh-CN" sz="900" kern="100">
                          <a:effectLst/>
                        </a:rPr>
                        <a:t>根据段位选择学校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通过</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92135054"/>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查看学校信息和课程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返回学校基本信息和课程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返回学校基本信息和课程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通过</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3932109"/>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参与课程验证</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有无参与课程权限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有无参与课程权限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91434274"/>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购买课程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购买课程成功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购买课程成功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2348875"/>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收看课程直播</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可以观看直播</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可以观看直播</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23288794"/>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参与聊天互动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可以实时聊天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可以实时聊天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25957283"/>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上传作业</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上传作业成功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上传作业成功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656961"/>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下载课件</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下载课件成功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下载课件成功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通过</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21646627"/>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3" y="500063"/>
            <a:ext cx="7483475" cy="617538"/>
          </a:xfrm>
        </p:spPr>
        <p:txBody>
          <a:bodyPr/>
          <a:lstStyle/>
          <a:p>
            <a:pPr fontAlgn="base"/>
            <a:r>
              <a:rPr lang="zh-CN" altLang="en-US" dirty="0" smtClean="0">
                <a:latin typeface="+mn-ea"/>
                <a:sym typeface="+mn-ea"/>
              </a:rPr>
              <a:t>非功能测试 </a:t>
            </a:r>
            <a:r>
              <a:rPr lang="en-US" altLang="zh-CN" dirty="0" smtClean="0">
                <a:latin typeface="+mn-ea"/>
                <a:sym typeface="+mn-ea"/>
              </a:rPr>
              <a:t>–</a:t>
            </a:r>
            <a:r>
              <a:rPr lang="zh-CN" altLang="en-US" dirty="0" smtClean="0">
                <a:latin typeface="+mn-ea"/>
                <a:sym typeface="+mn-ea"/>
              </a:rPr>
              <a:t>直播时延</a:t>
            </a:r>
            <a:endParaRPr lang="zh-CN" altLang="en-US" strike="noStrike" noProof="1"/>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75797"/>
            <a:ext cx="8568952" cy="4961515"/>
          </a:xfrm>
          <a:prstGeom prst="rect">
            <a:avLst/>
          </a:prstGeom>
        </p:spPr>
      </p:pic>
    </p:spTree>
    <p:extLst>
      <p:ext uri="{BB962C8B-B14F-4D97-AF65-F5344CB8AC3E}">
        <p14:creationId xmlns:p14="http://schemas.microsoft.com/office/powerpoint/2010/main" val="91788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FF0000"/>
                </a:solidFill>
                <a:effectLst/>
                <a:uLnTx/>
                <a:uFillTx/>
                <a:latin typeface="+mn-ea"/>
                <a:ea typeface="+mn-ea"/>
                <a:cs typeface="+mn-cs"/>
              </a:rPr>
              <a:t>主要研究内容</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3" y="500063"/>
            <a:ext cx="7483475" cy="617538"/>
          </a:xfrm>
        </p:spPr>
        <p:txBody>
          <a:bodyPr/>
          <a:lstStyle/>
          <a:p>
            <a:pPr fontAlgn="base"/>
            <a:r>
              <a:rPr lang="zh-CN" altLang="en-US" dirty="0" smtClean="0">
                <a:latin typeface="+mn-ea"/>
                <a:sym typeface="+mn-ea"/>
              </a:rPr>
              <a:t>非功能测试 </a:t>
            </a:r>
            <a:r>
              <a:rPr lang="en-US" altLang="zh-CN" dirty="0" smtClean="0">
                <a:latin typeface="+mn-ea"/>
                <a:sym typeface="+mn-ea"/>
              </a:rPr>
              <a:t>–-</a:t>
            </a:r>
            <a:r>
              <a:rPr lang="zh-CN" altLang="en-US" dirty="0" smtClean="0">
                <a:latin typeface="+mn-ea"/>
                <a:sym typeface="+mn-ea"/>
              </a:rPr>
              <a:t>直播压力测试</a:t>
            </a:r>
            <a:endParaRPr lang="zh-CN" altLang="en-US" strike="noStrike" noProof="1"/>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78428"/>
            <a:ext cx="7920880" cy="4082820"/>
          </a:xfrm>
          <a:prstGeom prst="rect">
            <a:avLst/>
          </a:prstGeom>
        </p:spPr>
      </p:pic>
    </p:spTree>
    <p:extLst>
      <p:ext uri="{BB962C8B-B14F-4D97-AF65-F5344CB8AC3E}">
        <p14:creationId xmlns:p14="http://schemas.microsoft.com/office/powerpoint/2010/main" val="12123944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C00000"/>
                </a:solidFill>
                <a:effectLst/>
                <a:uLnTx/>
                <a:uFillTx/>
                <a:latin typeface="+mn-ea"/>
                <a:ea typeface="+mn-ea"/>
                <a:cs typeface="+mn-cs"/>
              </a:rPr>
              <a:t>总结与展望</a:t>
            </a: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sz="2800" b="0" i="0" u="none" strike="noStrike" kern="0" cap="none" spc="0" normalizeH="0" baseline="0" noProof="0" dirty="0">
                <a:ln>
                  <a:noFill/>
                </a:ln>
                <a:solidFill>
                  <a:srgbClr val="C00000"/>
                </a:solidFill>
                <a:effectLst/>
                <a:uLnTx/>
                <a:uFillTx/>
                <a:latin typeface="+mj-lt"/>
                <a:ea typeface="+mj-ea"/>
                <a:cs typeface="+mj-cs"/>
              </a:rPr>
              <a:t>总结与展望</a:t>
            </a:r>
            <a:endParaRPr kumimoji="0" lang="zh-CN" sz="2800" b="0" i="0" u="none" strike="noStrike" kern="0" cap="none" spc="0" normalizeH="0" baseline="0" noProof="0" dirty="0">
              <a:ln>
                <a:noFill/>
              </a:ln>
              <a:solidFill>
                <a:srgbClr val="C00000"/>
              </a:solidFill>
              <a:effectLst/>
              <a:uLnTx/>
              <a:uFillTx/>
              <a:latin typeface="+mn-ea"/>
              <a:ea typeface="+mj-ea"/>
              <a:cs typeface="+mj-cs"/>
            </a:endParaRPr>
          </a:p>
        </p:txBody>
      </p:sp>
      <p:sp>
        <p:nvSpPr>
          <p:cNvPr id="30722"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0723" name="文本框 1"/>
          <p:cNvSpPr txBox="1"/>
          <p:nvPr/>
        </p:nvSpPr>
        <p:spPr>
          <a:xfrm>
            <a:off x="539552" y="1181099"/>
            <a:ext cx="8062913" cy="4801314"/>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总结：</a:t>
            </a:r>
          </a:p>
          <a:p>
            <a:r>
              <a:rPr lang="en-US" altLang="zh-CN" dirty="0"/>
              <a:t>1</a:t>
            </a:r>
            <a:r>
              <a:rPr lang="zh-CN" altLang="zh-CN" dirty="0"/>
              <a:t>）具体分析了线上围棋教学系统的需求。结合围棋教学的现实，线上围棋教学系统应该将围棋教学做成面向多种段位选手，提供从入门到高级选手学习课程的立体化教育网站。线上围棋教学系统为围棋学生用户提供服务，同时，教师用户也可以在系统内较为方便的开展围棋教学。系统维护两类主要用户的基本信息、为用户参与的课堂提供管理功能，教师用户维护自己开设的学校和课堂，且系统提供了免费的视频观看和需付费的课堂教学。</a:t>
            </a:r>
          </a:p>
          <a:p>
            <a:r>
              <a:rPr lang="en-US" altLang="zh-CN" dirty="0"/>
              <a:t>2</a:t>
            </a:r>
            <a:r>
              <a:rPr lang="zh-CN" altLang="zh-CN" dirty="0"/>
              <a:t>）系统在需求分析的基础上完成了对系统的详细设计。通过较为宏观的系统软件体系结构和系统的功能模块划分，清楚了系统的内部组织和各模块面向用户提供了什么具体的服务。在各模块的详细设计阶段，通过类图和时序图分析了功能模块内部的结构以及用户接受服务需要通过的类间信息通路。数据的设计保障了系统基本数据的高校操作，避免了数据冗余，也是为系统业务逻辑层的服务提供了底层的数据支持，支撑了系统功能的展开。</a:t>
            </a:r>
          </a:p>
          <a:p>
            <a:r>
              <a:rPr lang="en-US" altLang="zh-CN" dirty="0" smtClean="0"/>
              <a:t>3</a:t>
            </a:r>
            <a:r>
              <a:rPr lang="zh-CN" altLang="zh-CN" dirty="0"/>
              <a:t>）系统在详细设计的基础上完成了系统实现与系统测试。通过对系统的开发环境、开发服务器配置以及系统内四个模块代码实现的说明，清晰展示了系统的搭建开发情况，展示了系统的运行过程。测试环节说明了系统的测试环境，以及各测试用例的通过情况，说明了系统功能的完整性。</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sz="2800" b="0" i="0" u="none" strike="noStrike" kern="0" cap="none" spc="0" normalizeH="0" baseline="0" noProof="0" dirty="0">
                <a:ln>
                  <a:noFill/>
                </a:ln>
                <a:solidFill>
                  <a:srgbClr val="C00000"/>
                </a:solidFill>
                <a:effectLst/>
                <a:uLnTx/>
                <a:uFillTx/>
                <a:latin typeface="+mj-lt"/>
                <a:ea typeface="+mj-ea"/>
                <a:cs typeface="+mj-cs"/>
              </a:rPr>
              <a:t>总结与展望</a:t>
            </a:r>
            <a:endParaRPr kumimoji="0" lang="zh-CN" sz="2800" b="0" i="0" u="none" strike="noStrike" kern="0" cap="none" spc="0" normalizeH="0" baseline="0" noProof="0" dirty="0">
              <a:ln>
                <a:noFill/>
              </a:ln>
              <a:solidFill>
                <a:srgbClr val="C00000"/>
              </a:solidFill>
              <a:effectLst/>
              <a:uLnTx/>
              <a:uFillTx/>
              <a:latin typeface="+mn-ea"/>
              <a:ea typeface="+mj-ea"/>
              <a:cs typeface="+mj-cs"/>
            </a:endParaRPr>
          </a:p>
        </p:txBody>
      </p:sp>
      <p:sp>
        <p:nvSpPr>
          <p:cNvPr id="30722"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0723" name="文本框 1"/>
          <p:cNvSpPr txBox="1"/>
          <p:nvPr/>
        </p:nvSpPr>
        <p:spPr>
          <a:xfrm>
            <a:off x="539552" y="1181099"/>
            <a:ext cx="8062913" cy="3970318"/>
          </a:xfrm>
          <a:prstGeom prst="rect">
            <a:avLst/>
          </a:prstGeom>
          <a:noFill/>
          <a:ln w="9525">
            <a:noFill/>
          </a:ln>
        </p:spPr>
        <p:txBody>
          <a:bodyPr wrap="square" anchor="t">
            <a:spAutoFit/>
          </a:bodyPr>
          <a:lstStyle/>
          <a:p>
            <a:r>
              <a:rPr lang="zh-CN" altLang="en-US" b="1" dirty="0"/>
              <a:t>展望</a:t>
            </a:r>
            <a:r>
              <a:rPr lang="zh-CN" altLang="en-US" b="1" dirty="0" smtClean="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a:p>
            <a:r>
              <a:rPr lang="en-US" altLang="zh-CN" dirty="0"/>
              <a:t>1</a:t>
            </a:r>
            <a:r>
              <a:rPr lang="zh-CN" altLang="zh-CN" dirty="0"/>
              <a:t>）加入双人对弈功能：本文只提供了在线课堂的学习形式，围棋学习的重点在于课下的实践，通过本系统的课件学习无法达到要求，在以后的工作中，应该加入在线的围棋对弈功能，使教师与学生或学生与学生之间加强可惜啊的围棋实践学习。</a:t>
            </a:r>
          </a:p>
          <a:p>
            <a:r>
              <a:rPr lang="en-US" altLang="zh-CN" dirty="0"/>
              <a:t>2</a:t>
            </a:r>
            <a:r>
              <a:rPr lang="zh-CN" altLang="zh-CN" dirty="0"/>
              <a:t>）加入人机对弈功能：学生通过本系统的自学方式只有观看视频，这一点十分具有局限性。以后的工作中，应加入人机对弈功能，对于课堂的学习学习可以在课后通过人机对弈进行消化吸收。</a:t>
            </a:r>
          </a:p>
          <a:p>
            <a:r>
              <a:rPr lang="en-US" altLang="zh-CN" dirty="0"/>
              <a:t>3</a:t>
            </a:r>
            <a:r>
              <a:rPr lang="zh-CN" altLang="zh-CN" dirty="0"/>
              <a:t>）加入人工智能参与对弈：本系统由于面向围棋学生和围棋教师，开展的功能以教学为主，缺乏对高端选手的围棋提升训练。以后的工作中，通过加入类似</a:t>
            </a:r>
            <a:r>
              <a:rPr lang="en-US" altLang="zh-CN" dirty="0" err="1"/>
              <a:t>AlphaGo</a:t>
            </a:r>
            <a:r>
              <a:rPr lang="zh-CN" altLang="zh-CN" dirty="0"/>
              <a:t>等人工智能的算法，开展高端选手与人工智能的对弈，将大幅提高人类的围棋水平。</a:t>
            </a:r>
          </a:p>
          <a:p>
            <a:r>
              <a:rPr lang="en-US" altLang="zh-CN" dirty="0"/>
              <a:t/>
            </a:r>
            <a:br>
              <a:rPr lang="en-US" altLang="zh-CN" dirty="0"/>
            </a:br>
            <a:endParaRPr lang="zh-CN" altLang="zh-CN" dirty="0"/>
          </a:p>
        </p:txBody>
      </p:sp>
    </p:spTree>
    <p:extLst>
      <p:ext uri="{BB962C8B-B14F-4D97-AF65-F5344CB8AC3E}">
        <p14:creationId xmlns:p14="http://schemas.microsoft.com/office/powerpoint/2010/main" val="1976528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dirty="0" smtClean="0"/>
              <a:t>质询问题回答</a:t>
            </a:r>
            <a:endParaRPr kumimoji="0" lang="zh-CN" sz="2800" b="0" i="0" u="none" strike="noStrike" kern="0" cap="none" spc="0" normalizeH="0" baseline="0" noProof="0" dirty="0">
              <a:ln>
                <a:noFill/>
              </a:ln>
              <a:solidFill>
                <a:srgbClr val="C00000"/>
              </a:solidFill>
              <a:effectLst/>
              <a:uLnTx/>
              <a:uFillTx/>
              <a:latin typeface="+mn-ea"/>
              <a:ea typeface="+mj-ea"/>
              <a:cs typeface="+mj-cs"/>
            </a:endParaRPr>
          </a:p>
        </p:txBody>
      </p:sp>
      <p:sp>
        <p:nvSpPr>
          <p:cNvPr id="30722"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0723" name="文本框 1"/>
          <p:cNvSpPr txBox="1"/>
          <p:nvPr/>
        </p:nvSpPr>
        <p:spPr>
          <a:xfrm>
            <a:off x="611560" y="808832"/>
            <a:ext cx="8062913" cy="6463308"/>
          </a:xfrm>
          <a:prstGeom prst="rect">
            <a:avLst/>
          </a:prstGeom>
          <a:noFill/>
          <a:ln w="9525">
            <a:noFill/>
          </a:ln>
        </p:spPr>
        <p:txBody>
          <a:bodyPr wrap="square" anchor="t">
            <a:spAutoFit/>
          </a:bodyPr>
          <a:lstStyle/>
          <a:p>
            <a:endParaRPr lang="zh-CN" altLang="en-US" b="1" dirty="0">
              <a:latin typeface="Arial" panose="020B0604020202020204" pitchFamily="34" charset="0"/>
              <a:ea typeface="宋体" panose="02010600030101010101" pitchFamily="2" charset="-122"/>
            </a:endParaRPr>
          </a:p>
          <a:p>
            <a:r>
              <a:rPr lang="en-US" altLang="zh-CN" dirty="0"/>
              <a:t>1</a:t>
            </a:r>
            <a:r>
              <a:rPr lang="zh-CN" altLang="zh-CN" dirty="0" smtClean="0"/>
              <a:t>）</a:t>
            </a:r>
            <a:r>
              <a:rPr lang="zh-CN" altLang="en-US" dirty="0"/>
              <a:t>作者所设计的直播课堂在有多少个直播课堂，每个课堂最多有多少位同学同时观看的情况下，还能保证其观看的流畅性</a:t>
            </a:r>
            <a:r>
              <a:rPr lang="zh-CN" altLang="en-US" dirty="0" smtClean="0"/>
              <a:t>？</a:t>
            </a:r>
            <a:endParaRPr lang="en-US" altLang="zh-CN" dirty="0" smtClean="0"/>
          </a:p>
          <a:p>
            <a:r>
              <a:rPr lang="zh-CN" altLang="en-US" sz="2800" b="1" dirty="0" smtClean="0"/>
              <a:t>    </a:t>
            </a:r>
            <a:r>
              <a:rPr lang="zh-CN" altLang="en-US" sz="2400" b="1" dirty="0" smtClean="0"/>
              <a:t> </a:t>
            </a:r>
            <a:r>
              <a:rPr lang="zh-CN" altLang="en-US" sz="2400" b="1" dirty="0"/>
              <a:t>答</a:t>
            </a:r>
            <a:r>
              <a:rPr lang="zh-CN" altLang="en-US" sz="2400" b="1" dirty="0" smtClean="0"/>
              <a:t>：</a:t>
            </a:r>
            <a:r>
              <a:rPr lang="zh-CN" altLang="en-US" sz="2000" b="1" dirty="0" smtClean="0"/>
              <a:t>由于目前系统架设在一台物理机上，存储和效率有限。经</a:t>
            </a:r>
            <a:r>
              <a:rPr lang="zh-CN" altLang="en-US" sz="2000" b="1" dirty="0"/>
              <a:t>测试，围棋直播教学系统的直播课堂在同时</a:t>
            </a:r>
            <a:r>
              <a:rPr lang="zh-CN" altLang="en-US" sz="2000" b="1" dirty="0" smtClean="0"/>
              <a:t>开设</a:t>
            </a:r>
            <a:r>
              <a:rPr lang="en-US" altLang="zh-CN" sz="2000" b="1" dirty="0" smtClean="0"/>
              <a:t>10</a:t>
            </a:r>
            <a:r>
              <a:rPr lang="zh-CN" altLang="en-US" sz="2000" b="1" dirty="0"/>
              <a:t>节课，每个课堂内有</a:t>
            </a:r>
            <a:r>
              <a:rPr lang="en-US" altLang="zh-CN" sz="2000" b="1" dirty="0"/>
              <a:t>100</a:t>
            </a:r>
            <a:r>
              <a:rPr lang="zh-CN" altLang="en-US" sz="2000" b="1" dirty="0"/>
              <a:t>位同学同时观看的情况下，依然可以保证观看的流畅性</a:t>
            </a:r>
            <a:r>
              <a:rPr lang="zh-CN" altLang="en-US" sz="2000" b="1" dirty="0" smtClean="0"/>
              <a:t>。</a:t>
            </a:r>
            <a:endParaRPr lang="en-US" altLang="zh-CN" sz="2000" b="1" dirty="0" smtClean="0"/>
          </a:p>
          <a:p>
            <a:endParaRPr lang="en-US" altLang="zh-CN" dirty="0" smtClean="0"/>
          </a:p>
          <a:p>
            <a:r>
              <a:rPr lang="en-US" altLang="zh-CN" dirty="0" smtClean="0"/>
              <a:t>2</a:t>
            </a:r>
            <a:r>
              <a:rPr lang="zh-CN" altLang="zh-CN" dirty="0" smtClean="0"/>
              <a:t>）</a:t>
            </a:r>
            <a:r>
              <a:rPr lang="zh-CN" altLang="en-US" dirty="0"/>
              <a:t>请说明直播课堂每个</a:t>
            </a:r>
            <a:r>
              <a:rPr lang="en-US" altLang="zh-CN" dirty="0"/>
              <a:t>RTMP</a:t>
            </a:r>
            <a:r>
              <a:rPr lang="zh-CN" altLang="en-US" dirty="0"/>
              <a:t>地址为何是一个推送流若干个拉送</a:t>
            </a:r>
            <a:r>
              <a:rPr lang="zh-CN" altLang="en-US" dirty="0" smtClean="0"/>
              <a:t>流。</a:t>
            </a:r>
            <a:endParaRPr lang="en-US" altLang="zh-CN" dirty="0" smtClean="0"/>
          </a:p>
          <a:p>
            <a:r>
              <a:rPr lang="zh-CN" altLang="en-US" b="1" dirty="0"/>
              <a:t> </a:t>
            </a:r>
            <a:r>
              <a:rPr lang="zh-CN" altLang="en-US" b="1" dirty="0" smtClean="0"/>
              <a:t>      </a:t>
            </a:r>
            <a:r>
              <a:rPr lang="zh-CN" altLang="en-US" sz="2400" b="1" dirty="0"/>
              <a:t>答：</a:t>
            </a:r>
            <a:r>
              <a:rPr lang="zh-CN" altLang="en-US" sz="2000" b="1" dirty="0"/>
              <a:t>每个</a:t>
            </a:r>
            <a:r>
              <a:rPr lang="en-US" altLang="zh-CN" sz="2000" b="1" dirty="0"/>
              <a:t>RTMP</a:t>
            </a:r>
            <a:r>
              <a:rPr lang="zh-CN" altLang="en-US" sz="2000" b="1" dirty="0"/>
              <a:t>地址对应一节直播课堂，课堂中只需要一个教师用户进行推流，从而进行</a:t>
            </a:r>
            <a:r>
              <a:rPr lang="zh-CN" altLang="en-US" sz="2000" b="1" dirty="0" smtClean="0"/>
              <a:t>直播，却必须支持多名同学拉流观看。同一各</a:t>
            </a:r>
            <a:r>
              <a:rPr lang="en-US" altLang="zh-CN" sz="2000" b="1" dirty="0" smtClean="0"/>
              <a:t>RTMP</a:t>
            </a:r>
            <a:r>
              <a:rPr lang="zh-CN" altLang="en-US" sz="2000" b="1" dirty="0" smtClean="0"/>
              <a:t>地址若有多个推流过程，会造成课堂混乱。若干个拉送流可以使多名同学观看同一门课程。</a:t>
            </a:r>
            <a:endParaRPr lang="en-US" altLang="zh-CN" sz="2000" b="1" dirty="0"/>
          </a:p>
          <a:p>
            <a:endParaRPr lang="en-US" altLang="zh-CN" dirty="0" smtClean="0"/>
          </a:p>
          <a:p>
            <a:r>
              <a:rPr lang="en-US" altLang="zh-CN" dirty="0" smtClean="0"/>
              <a:t>3</a:t>
            </a:r>
            <a:r>
              <a:rPr lang="zh-CN" altLang="zh-CN" dirty="0" smtClean="0"/>
              <a:t>）</a:t>
            </a:r>
            <a:r>
              <a:rPr lang="zh-CN" altLang="en-US" dirty="0"/>
              <a:t>设计实现的系统是否考虑过诸如证件的合法性、版权等一系列管理上的问题</a:t>
            </a:r>
            <a:r>
              <a:rPr lang="zh-CN" altLang="en-US" dirty="0" smtClean="0"/>
              <a:t>？</a:t>
            </a:r>
            <a:endParaRPr lang="en-US" altLang="zh-CN" dirty="0" smtClean="0"/>
          </a:p>
          <a:p>
            <a:r>
              <a:rPr lang="zh-CN" altLang="en-US" b="1" dirty="0"/>
              <a:t> </a:t>
            </a:r>
            <a:r>
              <a:rPr lang="zh-CN" altLang="en-US" b="1" dirty="0" smtClean="0"/>
              <a:t>  </a:t>
            </a:r>
            <a:r>
              <a:rPr lang="en-US" altLang="zh-CN" b="1" dirty="0"/>
              <a:t> </a:t>
            </a:r>
            <a:r>
              <a:rPr lang="en-US" altLang="zh-CN" b="1" dirty="0" smtClean="0"/>
              <a:t>   </a:t>
            </a:r>
            <a:r>
              <a:rPr lang="zh-CN" altLang="en-US" sz="2400" b="1" dirty="0"/>
              <a:t>答：</a:t>
            </a:r>
            <a:r>
              <a:rPr lang="zh-CN" altLang="en-US" sz="2000" b="1" dirty="0"/>
              <a:t>由于系统现阶段未考虑投入互联网进行广泛使用，因而目前未考虑网站的证件以及版权相关的问题。在之后的更加完善的围棋直播教学系统中，应加入对系统的版权声明。</a:t>
            </a:r>
            <a:endParaRPr lang="en-US" altLang="zh-CN" sz="2000" b="1" dirty="0"/>
          </a:p>
          <a:p>
            <a:endParaRPr lang="en-US" altLang="zh-CN" dirty="0" smtClean="0"/>
          </a:p>
          <a:p>
            <a:r>
              <a:rPr lang="en-US" altLang="zh-CN" dirty="0"/>
              <a:t/>
            </a:r>
            <a:br>
              <a:rPr lang="en-US" altLang="zh-CN" dirty="0"/>
            </a:br>
            <a:endParaRPr lang="zh-CN" altLang="zh-CN" dirty="0"/>
          </a:p>
        </p:txBody>
      </p:sp>
    </p:spTree>
    <p:extLst>
      <p:ext uri="{BB962C8B-B14F-4D97-AF65-F5344CB8AC3E}">
        <p14:creationId xmlns:p14="http://schemas.microsoft.com/office/powerpoint/2010/main" val="1869811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质询问题回答</a:t>
            </a:r>
          </a:p>
        </p:txBody>
      </p:sp>
      <p:sp>
        <p:nvSpPr>
          <p:cNvPr id="3" name="内容占位符 2"/>
          <p:cNvSpPr>
            <a:spLocks noGrp="1"/>
          </p:cNvSpPr>
          <p:nvPr>
            <p:ph idx="1"/>
          </p:nvPr>
        </p:nvSpPr>
        <p:spPr/>
        <p:txBody>
          <a:bodyPr/>
          <a:lstStyle/>
          <a:p>
            <a:r>
              <a:rPr lang="en-US" altLang="zh-CN" dirty="0"/>
              <a:t>4</a:t>
            </a:r>
            <a:r>
              <a:rPr lang="zh-CN" altLang="en-US" dirty="0"/>
              <a:t>）第</a:t>
            </a:r>
            <a:r>
              <a:rPr lang="en-US" altLang="zh-CN" dirty="0"/>
              <a:t>3.2.1</a:t>
            </a:r>
            <a:r>
              <a:rPr lang="zh-CN" altLang="en-US" dirty="0"/>
              <a:t>小节中有多幅用例图。请问，各子用例应如何与参与者进行关联？换言之，子用例能否与参与者直接关联？请详述理由。</a:t>
            </a:r>
            <a:endParaRPr lang="en-US" altLang="zh-CN" dirty="0"/>
          </a:p>
          <a:p>
            <a:r>
              <a:rPr lang="zh-CN" altLang="en-US" b="1" dirty="0"/>
              <a:t>       </a:t>
            </a:r>
            <a:r>
              <a:rPr lang="zh-CN" altLang="en-US" sz="3200" b="1" dirty="0"/>
              <a:t>答</a:t>
            </a:r>
            <a:r>
              <a:rPr lang="zh-CN" altLang="en-US" sz="3200" b="1" dirty="0" smtClean="0"/>
              <a:t>：</a:t>
            </a:r>
            <a:r>
              <a:rPr lang="zh-CN" altLang="en-US" sz="1800" b="1" dirty="0" smtClean="0"/>
              <a:t>子用例不能与</a:t>
            </a:r>
            <a:r>
              <a:rPr lang="zh-CN" altLang="en-US" sz="1800" b="1" dirty="0"/>
              <a:t>参与者直接</a:t>
            </a:r>
            <a:r>
              <a:rPr lang="zh-CN" altLang="en-US" sz="1800" b="1" dirty="0" smtClean="0"/>
              <a:t>关联。</a:t>
            </a:r>
            <a:endParaRPr lang="en-US" altLang="zh-CN" sz="1800" b="1" dirty="0" smtClean="0"/>
          </a:p>
          <a:p>
            <a:r>
              <a:rPr lang="zh-CN" altLang="en-US" sz="1800" b="1" dirty="0" smtClean="0"/>
              <a:t>       包含</a:t>
            </a:r>
            <a:r>
              <a:rPr lang="zh-CN" altLang="en-US" sz="1800" b="1" dirty="0"/>
              <a:t>关系：使用包含（</a:t>
            </a:r>
            <a:r>
              <a:rPr lang="en-US" altLang="zh-CN" sz="1800" b="1" dirty="0"/>
              <a:t>Inclusion </a:t>
            </a:r>
            <a:r>
              <a:rPr lang="zh-CN" altLang="en-US" sz="1800" b="1" dirty="0"/>
              <a:t>）用例来封装一组跨越多个用例的相似动作（行为片断），以便多个基（</a:t>
            </a:r>
            <a:r>
              <a:rPr lang="en-US" altLang="zh-CN" sz="1800" b="1" dirty="0"/>
              <a:t>Base </a:t>
            </a:r>
            <a:r>
              <a:rPr lang="zh-CN" altLang="en-US" sz="1800" b="1" dirty="0"/>
              <a:t>）用例复用。基用例控制与包含用例的 关系，以及被包含用例的事件流是否会插入到基用例的事件流中。基用例可以依赖包含用例执行的结果，但是双方都不能访问对方的属性。 </a:t>
            </a:r>
            <a:endParaRPr lang="en-US" altLang="zh-CN" sz="1800" b="1" dirty="0" smtClean="0"/>
          </a:p>
          <a:p>
            <a:r>
              <a:rPr lang="zh-CN" altLang="en-US" sz="1800" b="1" dirty="0" smtClean="0"/>
              <a:t>      用例</a:t>
            </a:r>
            <a:r>
              <a:rPr lang="zh-CN" altLang="en-US" sz="1800" b="1" dirty="0"/>
              <a:t>的存在是为</a:t>
            </a:r>
            <a:r>
              <a:rPr lang="en-US" altLang="zh-CN" sz="1800" b="1" dirty="0"/>
              <a:t>Actor </a:t>
            </a:r>
            <a:r>
              <a:rPr lang="zh-CN" altLang="en-US" sz="1800" b="1" dirty="0"/>
              <a:t>提供服 务，但用例提供服务的方式可分为间接和直接两种，依据于此</a:t>
            </a:r>
            <a:r>
              <a:rPr lang="zh-CN" altLang="en-US" sz="1800" b="1" dirty="0" smtClean="0"/>
              <a:t>，</a:t>
            </a:r>
            <a:r>
              <a:rPr lang="zh-CN" altLang="en-US" sz="1800" b="1" dirty="0"/>
              <a:t>包含中的被包含用例提供的是间接服务</a:t>
            </a:r>
            <a:r>
              <a:rPr lang="zh-CN" altLang="en-US" sz="1800" b="1" dirty="0" smtClean="0"/>
              <a:t>。</a:t>
            </a:r>
            <a:endParaRPr lang="en-US" altLang="zh-CN" sz="1800" b="1" dirty="0" smtClean="0"/>
          </a:p>
          <a:p>
            <a:r>
              <a:rPr lang="zh-CN" altLang="en-US" sz="1800" b="1" dirty="0" smtClean="0"/>
              <a:t>       泛化</a:t>
            </a:r>
            <a:r>
              <a:rPr lang="zh-CN" altLang="en-US" sz="1800" b="1" dirty="0"/>
              <a:t>侧重表示子用例间的互斥性；</a:t>
            </a:r>
            <a:endParaRPr lang="en-US" altLang="zh-CN" sz="1800" b="1" dirty="0"/>
          </a:p>
          <a:p>
            <a:r>
              <a:rPr lang="zh-CN" altLang="en-US" sz="1800" b="1" dirty="0" smtClean="0"/>
              <a:t>       包含</a:t>
            </a:r>
            <a:r>
              <a:rPr lang="zh-CN" altLang="en-US" sz="1800" b="1" dirty="0"/>
              <a:t>侧重表示被包含用例对</a:t>
            </a:r>
            <a:r>
              <a:rPr lang="en-US" altLang="zh-CN" sz="1800" b="1" dirty="0"/>
              <a:t>Actor </a:t>
            </a:r>
            <a:r>
              <a:rPr lang="zh-CN" altLang="en-US" sz="1800" b="1" dirty="0"/>
              <a:t>提供服务的间接性；</a:t>
            </a:r>
            <a:endParaRPr lang="en-US" altLang="zh-CN" sz="1800" b="1" dirty="0"/>
          </a:p>
          <a:p>
            <a:r>
              <a:rPr lang="zh-CN" altLang="en-US" sz="1800" b="1" dirty="0"/>
              <a:t> </a:t>
            </a:r>
            <a:r>
              <a:rPr lang="zh-CN" altLang="en-US" sz="1800" b="1" dirty="0" smtClean="0"/>
              <a:t>      扩展</a:t>
            </a:r>
            <a:r>
              <a:rPr lang="zh-CN" altLang="en-US" sz="1800" b="1" dirty="0"/>
              <a:t>侧重表示扩展用例的触发不定性；</a:t>
            </a:r>
            <a:endParaRPr lang="en-US" altLang="zh-CN" sz="1800" b="1" dirty="0"/>
          </a:p>
          <a:p>
            <a:endParaRPr lang="zh-CN" altLang="en-US" sz="1800" dirty="0"/>
          </a:p>
        </p:txBody>
      </p:sp>
    </p:spTree>
    <p:extLst>
      <p:ext uri="{BB962C8B-B14F-4D97-AF65-F5344CB8AC3E}">
        <p14:creationId xmlns:p14="http://schemas.microsoft.com/office/powerpoint/2010/main" val="170140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质询问题回答</a:t>
            </a:r>
          </a:p>
        </p:txBody>
      </p:sp>
      <p:sp>
        <p:nvSpPr>
          <p:cNvPr id="3" name="内容占位符 2"/>
          <p:cNvSpPr>
            <a:spLocks noGrp="1"/>
          </p:cNvSpPr>
          <p:nvPr>
            <p:ph idx="1"/>
          </p:nvPr>
        </p:nvSpPr>
        <p:spPr>
          <a:xfrm>
            <a:off x="457200" y="1117599"/>
            <a:ext cx="8229600" cy="4883170"/>
          </a:xfrm>
        </p:spPr>
        <p:txBody>
          <a:bodyPr/>
          <a:lstStyle/>
          <a:p>
            <a:r>
              <a:rPr lang="en-US" altLang="zh-CN" dirty="0"/>
              <a:t>5</a:t>
            </a:r>
            <a:r>
              <a:rPr lang="zh-CN" altLang="en-US" dirty="0"/>
              <a:t>）图</a:t>
            </a:r>
            <a:r>
              <a:rPr lang="en-US" altLang="zh-CN" dirty="0"/>
              <a:t>4-1</a:t>
            </a:r>
            <a:r>
              <a:rPr lang="zh-CN" altLang="en-US" dirty="0"/>
              <a:t>中某些箭头是单项的。请问，这些单向箭头是否意味着软件体系结构相应构件之间的交互是单向的？如果不是单向交互，应如何修改？进一步地，如何区分对称交互与非对称交互。</a:t>
            </a:r>
            <a:endParaRPr lang="en-US" altLang="zh-CN" dirty="0"/>
          </a:p>
          <a:p>
            <a:r>
              <a:rPr lang="zh-CN" altLang="en-US" b="1" dirty="0"/>
              <a:t>       </a:t>
            </a:r>
            <a:r>
              <a:rPr lang="zh-CN" altLang="en-US" sz="3200" b="1" dirty="0"/>
              <a:t>答：</a:t>
            </a:r>
            <a:endParaRPr lang="en-US" altLang="zh-CN" sz="3200" b="1" dirty="0"/>
          </a:p>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8984970"/>
              </p:ext>
            </p:extLst>
          </p:nvPr>
        </p:nvGraphicFramePr>
        <p:xfrm>
          <a:off x="2339752" y="2636912"/>
          <a:ext cx="6096000" cy="3549650"/>
        </p:xfrm>
        <a:graphic>
          <a:graphicData uri="http://schemas.openxmlformats.org/presentationml/2006/ole">
            <mc:AlternateContent xmlns:mc="http://schemas.openxmlformats.org/markup-compatibility/2006">
              <mc:Choice xmlns:v="urn:schemas-microsoft-com:vml" Requires="v">
                <p:oleObj spid="_x0000_s34822" name="Visio" r:id="rId3" imgW="10414207" imgH="6064135" progId="Visio.Drawing.15">
                  <p:embed/>
                </p:oleObj>
              </mc:Choice>
              <mc:Fallback>
                <p:oleObj name="Visio" r:id="rId3" imgW="10414207" imgH="6064135" progId="Visio.Drawing.15">
                  <p:embed/>
                  <p:pic>
                    <p:nvPicPr>
                      <p:cNvPr id="0" name=""/>
                      <p:cNvPicPr/>
                      <p:nvPr/>
                    </p:nvPicPr>
                    <p:blipFill>
                      <a:blip r:embed="rId4"/>
                      <a:stretch>
                        <a:fillRect/>
                      </a:stretch>
                    </p:blipFill>
                    <p:spPr>
                      <a:xfrm>
                        <a:off x="2339752" y="2636912"/>
                        <a:ext cx="6096000" cy="3549650"/>
                      </a:xfrm>
                      <a:prstGeom prst="rect">
                        <a:avLst/>
                      </a:prstGeom>
                    </p:spPr>
                  </p:pic>
                </p:oleObj>
              </mc:Fallback>
            </mc:AlternateContent>
          </a:graphicData>
        </a:graphic>
      </p:graphicFrame>
    </p:spTree>
    <p:extLst>
      <p:ext uri="{BB962C8B-B14F-4D97-AF65-F5344CB8AC3E}">
        <p14:creationId xmlns:p14="http://schemas.microsoft.com/office/powerpoint/2010/main" val="315331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质询问题回答</a:t>
            </a:r>
          </a:p>
        </p:txBody>
      </p:sp>
      <p:sp>
        <p:nvSpPr>
          <p:cNvPr id="3" name="内容占位符 2"/>
          <p:cNvSpPr>
            <a:spLocks noGrp="1"/>
          </p:cNvSpPr>
          <p:nvPr>
            <p:ph idx="1"/>
          </p:nvPr>
        </p:nvSpPr>
        <p:spPr>
          <a:xfrm>
            <a:off x="457200" y="1117599"/>
            <a:ext cx="8229600" cy="4883170"/>
          </a:xfrm>
        </p:spPr>
        <p:txBody>
          <a:bodyPr/>
          <a:lstStyle/>
          <a:p>
            <a:r>
              <a:rPr lang="en-US" altLang="zh-CN" dirty="0"/>
              <a:t>5</a:t>
            </a:r>
            <a:r>
              <a:rPr lang="zh-CN" altLang="en-US" dirty="0"/>
              <a:t>）图</a:t>
            </a:r>
            <a:r>
              <a:rPr lang="en-US" altLang="zh-CN" dirty="0"/>
              <a:t>4-1</a:t>
            </a:r>
            <a:r>
              <a:rPr lang="zh-CN" altLang="en-US" dirty="0"/>
              <a:t>中某些箭头是单项的。请问，这些单向箭头是否意味着软件体系结构相应构件之间的交互是单向的？如果不是单向交互，应如何修改？进一步地，如何区分对称交互与非对称交互。</a:t>
            </a:r>
            <a:endParaRPr lang="en-US" altLang="zh-CN" dirty="0"/>
          </a:p>
          <a:p>
            <a:r>
              <a:rPr lang="zh-CN" altLang="en-US" b="1" dirty="0"/>
              <a:t>       </a:t>
            </a:r>
            <a:r>
              <a:rPr lang="zh-CN" altLang="en-US" sz="3200" b="1" dirty="0"/>
              <a:t>答</a:t>
            </a:r>
            <a:r>
              <a:rPr lang="zh-CN" altLang="en-US" sz="3200" b="1" dirty="0" smtClean="0"/>
              <a:t>：</a:t>
            </a:r>
            <a:r>
              <a:rPr lang="zh-CN" altLang="en-US" sz="2000" b="1" dirty="0" smtClean="0"/>
              <a:t>对称交互的交互双方会互相发送信息，请求信息会得到对方的反馈。非对称交互是单向的。图中，</a:t>
            </a:r>
            <a:r>
              <a:rPr lang="en-US" altLang="zh-CN" sz="2000" b="1" dirty="0" smtClean="0"/>
              <a:t>http</a:t>
            </a:r>
            <a:r>
              <a:rPr lang="zh-CN" altLang="en-US" sz="2000" b="1" dirty="0" smtClean="0"/>
              <a:t>请求和后台数据的交互都是双向的，而</a:t>
            </a:r>
            <a:r>
              <a:rPr lang="en-US" altLang="zh-CN" sz="2000" b="1" dirty="0" err="1" smtClean="0"/>
              <a:t>rtmp</a:t>
            </a:r>
            <a:r>
              <a:rPr lang="zh-CN" altLang="en-US" sz="2000" b="1" dirty="0" smtClean="0"/>
              <a:t>的推流和拉流是单向交互。</a:t>
            </a:r>
            <a:endParaRPr lang="en-US" altLang="zh-CN" sz="2000" b="1" dirty="0"/>
          </a:p>
          <a:p>
            <a:endParaRPr lang="zh-CN" altLang="en-US" dirty="0"/>
          </a:p>
        </p:txBody>
      </p:sp>
    </p:spTree>
    <p:extLst>
      <p:ext uri="{BB962C8B-B14F-4D97-AF65-F5344CB8AC3E}">
        <p14:creationId xmlns:p14="http://schemas.microsoft.com/office/powerpoint/2010/main" val="2531004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72715" y="2304098"/>
            <a:ext cx="4505325" cy="1662113"/>
          </a:xfrm>
        </p:spPr>
        <p:txBody>
          <a:bodyPr/>
          <a:lstStyle/>
          <a:p>
            <a:pPr marL="0" indent="0" algn="ctr" fontAlgn="base">
              <a:buNone/>
            </a:pPr>
            <a:r>
              <a:rPr lang="zh-CN" sz="4400" b="1" strike="noStrike" noProof="1" smtClean="0">
                <a:solidFill>
                  <a:srgbClr val="1325AD"/>
                </a:solidFill>
                <a:latin typeface="造字工房力黑（非商用）常规体" pitchFamily="2" charset="-122"/>
                <a:ea typeface="造字工房力黑（非商用）常规体" pitchFamily="2" charset="-122"/>
                <a:cs typeface="+mn-ea"/>
                <a:sym typeface="+mn-ea"/>
              </a:rPr>
              <a:t>谢谢！</a:t>
            </a:r>
          </a:p>
          <a:p>
            <a:pPr marL="0" indent="0" algn="l" fontAlgn="base">
              <a:buNone/>
            </a:pPr>
            <a:endParaRPr lang="zh-CN" b="1" strike="noStrike" noProof="1" smtClean="0">
              <a:solidFill>
                <a:srgbClr val="1325AD"/>
              </a:solidFill>
              <a:latin typeface="造字工房力黑（非商用）常规体" pitchFamily="2" charset="-122"/>
              <a:ea typeface="造字工房力黑（非商用）常规体" pitchFamily="2" charset="-122"/>
              <a:cs typeface="+mn-ea"/>
              <a:sym typeface="+mn-ea"/>
            </a:endParaRPr>
          </a:p>
          <a:p>
            <a:pPr marL="0" indent="0" algn="ctr" fontAlgn="base">
              <a:buNone/>
            </a:pPr>
            <a:r>
              <a:rPr lang="zh-CN" b="1" strike="noStrike" noProof="1" smtClean="0">
                <a:solidFill>
                  <a:srgbClr val="1325AD"/>
                </a:solidFill>
                <a:latin typeface="造字工房力黑（非商用）常规体" pitchFamily="2" charset="-122"/>
                <a:ea typeface="造字工房力黑（非商用）常规体" pitchFamily="2" charset="-122"/>
                <a:cs typeface="+mn-ea"/>
                <a:sym typeface="+mn-ea"/>
              </a:rPr>
              <a:t>欢迎各位老师批评指正！</a:t>
            </a:r>
          </a:p>
          <a:p>
            <a:pPr marL="0" indent="0" algn="l" fontAlgn="base">
              <a:buNone/>
            </a:pPr>
            <a:endParaRPr lang="zh-CN" altLang="en-US" b="1" strike="noStrike" noProof="1" smtClean="0">
              <a:solidFill>
                <a:srgbClr val="1325AD"/>
              </a:solidFill>
              <a:latin typeface="造字工房力黑（非商用）常规体" pitchFamily="2" charset="-122"/>
              <a:ea typeface="造字工房力黑（非商用）常规体" pitchFamily="2" charset="-122"/>
              <a:cs typeface="+mn-ea"/>
              <a:sym typeface="+mn-ea"/>
            </a:endParaRPr>
          </a:p>
          <a:p>
            <a:pPr fontAlgn="base"/>
            <a:endParaRPr lang="zh-CN" altLang="en-US" strike="noStrike" noProof="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a:sym typeface="+mn-ea"/>
              </a:rPr>
              <a:t>主要研究内容</a:t>
            </a:r>
            <a:endParaRPr kumimoji="0" lang="zh-CN" altLang="en-US" sz="2800" b="0" i="0" u="none" strike="noStrike" kern="0" cap="none" spc="0" normalizeH="0" baseline="0" noProof="0" dirty="0">
              <a:ln>
                <a:noFill/>
              </a:ln>
              <a:solidFill>
                <a:srgbClr val="C00000"/>
              </a:solidFill>
              <a:effectLst/>
              <a:uLnTx/>
              <a:uFillTx/>
              <a:latin typeface="+mj-lt"/>
              <a:ea typeface="+mj-ea"/>
              <a:cs typeface="+mj-cs"/>
            </a:endParaRPr>
          </a:p>
        </p:txBody>
      </p:sp>
      <p:sp>
        <p:nvSpPr>
          <p:cNvPr id="2" name="内容占位符 2"/>
          <p:cNvSpPr>
            <a:spLocks noGrp="1"/>
          </p:cNvSpPr>
          <p:nvPr>
            <p:ph idx="1"/>
          </p:nvPr>
        </p:nvSpPr>
        <p:spPr>
          <a:xfrm>
            <a:off x="909320" y="1844824"/>
            <a:ext cx="6461760" cy="2723515"/>
          </a:xfrm>
        </p:spPr>
        <p:txBody>
          <a:bodyPr wrap="square" lIns="91440" tIns="45720" rIns="91440" bIns="45720" anchor="t"/>
          <a:lstStyle/>
          <a:p>
            <a:r>
              <a:rPr lang="zh-CN" altLang="zh-CN" dirty="0"/>
              <a:t>用户身份信息维护</a:t>
            </a:r>
            <a:endParaRPr lang="zh-CN" altLang="en-US" sz="1800" dirty="0">
              <a:latin typeface="+mn-lt"/>
              <a:ea typeface="+mn-ea"/>
              <a:cs typeface="+mn-cs"/>
            </a:endParaRPr>
          </a:p>
          <a:p>
            <a:r>
              <a:rPr lang="zh-CN" altLang="zh-CN" dirty="0"/>
              <a:t>虚拟账户管理</a:t>
            </a:r>
            <a:endParaRPr lang="zh-CN" altLang="en-US" sz="1800" dirty="0">
              <a:latin typeface="+mn-lt"/>
              <a:ea typeface="+mn-ea"/>
              <a:cs typeface="+mn-cs"/>
            </a:endParaRPr>
          </a:p>
          <a:p>
            <a:r>
              <a:rPr lang="zh-CN" altLang="zh-CN" dirty="0"/>
              <a:t>创办学校与开设</a:t>
            </a:r>
            <a:r>
              <a:rPr lang="zh-CN" altLang="zh-CN" dirty="0" smtClean="0"/>
              <a:t>课堂</a:t>
            </a:r>
            <a:endParaRPr lang="en-US" altLang="zh-CN" dirty="0" smtClean="0"/>
          </a:p>
          <a:p>
            <a:r>
              <a:rPr lang="zh-CN" altLang="en-US" dirty="0"/>
              <a:t>围棋</a:t>
            </a:r>
            <a:r>
              <a:rPr lang="zh-CN" altLang="zh-CN" dirty="0" smtClean="0"/>
              <a:t>资源</a:t>
            </a:r>
            <a:r>
              <a:rPr lang="zh-CN" altLang="zh-CN" dirty="0"/>
              <a:t>与参与</a:t>
            </a:r>
            <a:r>
              <a:rPr lang="zh-CN" altLang="zh-CN" dirty="0" smtClean="0"/>
              <a:t>课堂</a:t>
            </a:r>
            <a:endParaRPr lang="en-US" altLang="zh-CN" dirty="0" smtClean="0"/>
          </a:p>
          <a:p>
            <a:r>
              <a:rPr lang="zh-CN" altLang="zh-CN" dirty="0"/>
              <a:t>校园管理与课程管理</a:t>
            </a:r>
            <a:endParaRPr lang="en-US" altLang="zh-CN" dirty="0">
              <a:latin typeface="+mn-lt"/>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用户身份信息维护</a:t>
            </a:r>
            <a:endParaRPr lang="zh-CN" altLang="en-US" sz="2000" dirty="0"/>
          </a:p>
        </p:txBody>
      </p:sp>
      <p:sp>
        <p:nvSpPr>
          <p:cNvPr id="11267" name="文本框 3"/>
          <p:cNvSpPr txBox="1"/>
          <p:nvPr/>
        </p:nvSpPr>
        <p:spPr>
          <a:xfrm>
            <a:off x="1219835" y="1511935"/>
            <a:ext cx="6478905" cy="3046988"/>
          </a:xfrm>
          <a:prstGeom prst="rect">
            <a:avLst/>
          </a:prstGeom>
          <a:noFill/>
          <a:ln w="9525">
            <a:noFill/>
          </a:ln>
        </p:spPr>
        <p:txBody>
          <a:bodyPr wrap="square" anchor="t">
            <a:spAutoFit/>
          </a:bodyPr>
          <a:lstStyle/>
          <a:p>
            <a:r>
              <a:rPr lang="zh-CN" altLang="zh-CN" sz="2400" dirty="0"/>
              <a:t>线上围棋教学系统应区分两类用户，学生和教师。学生用户通过系统学习围棋知识，教师用户通过系统推广围棋教学。为保证教学系统的围棋教学高效的展开，教师身份需系统审核。系统为两类用户均提供注册、登陆、基本信息查看与修改的等功能。其中，教师用户不可直接注册，须有学生用户通过身份转换模块进行升级转变。</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虚拟账户管理</a:t>
            </a:r>
            <a:endParaRPr lang="zh-CN" altLang="en-US" sz="2000" dirty="0"/>
          </a:p>
        </p:txBody>
      </p:sp>
      <p:sp>
        <p:nvSpPr>
          <p:cNvPr id="11267" name="文本框 3"/>
          <p:cNvSpPr txBox="1"/>
          <p:nvPr/>
        </p:nvSpPr>
        <p:spPr>
          <a:xfrm>
            <a:off x="1219835" y="1511935"/>
            <a:ext cx="6478905" cy="1938992"/>
          </a:xfrm>
          <a:prstGeom prst="rect">
            <a:avLst/>
          </a:prstGeom>
          <a:noFill/>
          <a:ln w="9525">
            <a:noFill/>
          </a:ln>
        </p:spPr>
        <p:txBody>
          <a:bodyPr wrap="square" anchor="t">
            <a:spAutoFit/>
          </a:bodyPr>
          <a:lstStyle/>
          <a:p>
            <a:r>
              <a:rPr lang="zh-CN" altLang="zh-CN" sz="2400" dirty="0"/>
              <a:t>线上围棋教学系统内为每个用户维护了虚拟的账户，用户可对虚拟货币“棋子”进行充值可提现。虚拟货币支撑了线上围棋教学系统的购买支付功能，学生用户参与课堂，教师用户开设学校和课堂均需要进行购买花费。</a:t>
            </a:r>
          </a:p>
        </p:txBody>
      </p:sp>
    </p:spTree>
    <p:extLst>
      <p:ext uri="{BB962C8B-B14F-4D97-AF65-F5344CB8AC3E}">
        <p14:creationId xmlns:p14="http://schemas.microsoft.com/office/powerpoint/2010/main" val="1637185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创办学校与开设课堂</a:t>
            </a:r>
            <a:endParaRPr lang="zh-CN" altLang="en-US" sz="2000" dirty="0"/>
          </a:p>
        </p:txBody>
      </p:sp>
      <p:sp>
        <p:nvSpPr>
          <p:cNvPr id="11267" name="文本框 3"/>
          <p:cNvSpPr txBox="1"/>
          <p:nvPr/>
        </p:nvSpPr>
        <p:spPr>
          <a:xfrm>
            <a:off x="1219835" y="1511935"/>
            <a:ext cx="6478905" cy="2308324"/>
          </a:xfrm>
          <a:prstGeom prst="rect">
            <a:avLst/>
          </a:prstGeom>
          <a:noFill/>
          <a:ln w="9525">
            <a:noFill/>
          </a:ln>
        </p:spPr>
        <p:txBody>
          <a:bodyPr wrap="square" anchor="t">
            <a:spAutoFit/>
          </a:bodyPr>
          <a:lstStyle/>
          <a:p>
            <a:r>
              <a:rPr lang="zh-CN" altLang="zh-CN" sz="2400" dirty="0" smtClean="0"/>
              <a:t>由于</a:t>
            </a:r>
            <a:r>
              <a:rPr lang="zh-CN" altLang="zh-CN" sz="2400" dirty="0"/>
              <a:t>只有教师用户拥有建校和开课权限，普通学生用户需通过升级标签转为教师用户。创办学校与课堂可使同一个围棋教师拥有多个直播课堂，课堂之间互相分离，同一学校内部又可以管理所有课堂统一的资源，更加高效的服务于围棋教学活动。</a:t>
            </a:r>
          </a:p>
        </p:txBody>
      </p:sp>
    </p:spTree>
    <p:extLst>
      <p:ext uri="{BB962C8B-B14F-4D97-AF65-F5344CB8AC3E}">
        <p14:creationId xmlns:p14="http://schemas.microsoft.com/office/powerpoint/2010/main" val="1129356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学习资源与参与课堂</a:t>
            </a:r>
            <a:endParaRPr lang="zh-CN" altLang="en-US" sz="2000" dirty="0"/>
          </a:p>
        </p:txBody>
      </p:sp>
      <p:sp>
        <p:nvSpPr>
          <p:cNvPr id="11267" name="文本框 3"/>
          <p:cNvSpPr txBox="1"/>
          <p:nvPr/>
        </p:nvSpPr>
        <p:spPr>
          <a:xfrm>
            <a:off x="1219835" y="1511935"/>
            <a:ext cx="6478905" cy="2123658"/>
          </a:xfrm>
          <a:prstGeom prst="rect">
            <a:avLst/>
          </a:prstGeom>
          <a:noFill/>
          <a:ln w="9525">
            <a:noFill/>
          </a:ln>
        </p:spPr>
        <p:txBody>
          <a:bodyPr wrap="square" anchor="t">
            <a:spAutoFit/>
          </a:bodyPr>
          <a:lstStyle/>
          <a:p>
            <a:r>
              <a:rPr lang="zh-CN" altLang="zh-CN" dirty="0" smtClean="0"/>
              <a:t>学习</a:t>
            </a:r>
            <a:r>
              <a:rPr lang="zh-CN" altLang="zh-CN" dirty="0"/>
              <a:t>资源与参与课堂模块包含自学与加入课程学习两种方式。系统提供各段位的免费视频，用户可自主选择观看，学生用户对学校和课堂内分享的课件等学习资源也拥有查阅权限。学生用户参与课堂过程中，教师用户采用直播形式分享围棋知识，学生用户可实时观看围棋教师的围棋走势和讲解，观看过程中，系统为教师用户和学生用户还提供了实时交流模块，方便教学活动展开。</a:t>
            </a:r>
            <a:endParaRPr lang="zh-CN" altLang="zh-CN" sz="2400" dirty="0"/>
          </a:p>
        </p:txBody>
      </p:sp>
    </p:spTree>
    <p:extLst>
      <p:ext uri="{BB962C8B-B14F-4D97-AF65-F5344CB8AC3E}">
        <p14:creationId xmlns:p14="http://schemas.microsoft.com/office/powerpoint/2010/main" val="11232936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交大答辩">
  <a:themeElements>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交大答辩">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交大答辩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交大答辩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交大答辩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交大答辩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交大答辩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交大答辩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交大答辩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交大答辩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交大答辩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交大答辩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交大答辩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交大答辩">
  <a:themeElements>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交大答辩">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交大答辩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交大答辩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交大答辩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交大答辩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交大答辩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交大答辩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交大答辩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交大答辩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交大答辩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交大答辩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交大答辩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280</TotalTime>
  <Words>3345</Words>
  <Application>Microsoft Office PowerPoint</Application>
  <PresentationFormat>全屏显示(4:3)</PresentationFormat>
  <Paragraphs>230</Paragraphs>
  <Slides>48</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48</vt:i4>
      </vt:variant>
    </vt:vector>
  </HeadingPairs>
  <TitlesOfParts>
    <vt:vector size="60" baseType="lpstr">
      <vt:lpstr>等线</vt:lpstr>
      <vt:lpstr>黑体</vt:lpstr>
      <vt:lpstr>宋体</vt:lpstr>
      <vt:lpstr>微软雅黑</vt:lpstr>
      <vt:lpstr>造字工房力黑（非商用）常规体</vt:lpstr>
      <vt:lpstr>Arial</vt:lpstr>
      <vt:lpstr>Times New Roman</vt:lpstr>
      <vt:lpstr>Wingdings</vt:lpstr>
      <vt:lpstr>交大答辩</vt:lpstr>
      <vt:lpstr>1_交大答辩</vt:lpstr>
      <vt:lpstr>Visio</vt:lpstr>
      <vt:lpstr>Microsoft Visio 绘图</vt:lpstr>
      <vt:lpstr>基于RTMP流媒体技术的围棋直播教学系统的设计与实现</vt:lpstr>
      <vt:lpstr>目录</vt:lpstr>
      <vt:lpstr>研究背景和意义</vt:lpstr>
      <vt:lpstr>目录</vt:lpstr>
      <vt:lpstr>主要研究内容</vt:lpstr>
      <vt:lpstr>用户身份信息维护</vt:lpstr>
      <vt:lpstr>虚拟账户管理</vt:lpstr>
      <vt:lpstr>创办学校与开设课堂</vt:lpstr>
      <vt:lpstr>学习资源与参与课堂</vt:lpstr>
      <vt:lpstr>校园管理与课程管理</vt:lpstr>
      <vt:lpstr>目录</vt:lpstr>
      <vt:lpstr>系统需求分析</vt:lpstr>
      <vt:lpstr>基本信息与虚拟账户</vt:lpstr>
      <vt:lpstr>基本信息与虚拟账户</vt:lpstr>
      <vt:lpstr>创建学校与开设课堂</vt:lpstr>
      <vt:lpstr>创建学校与开设课堂</vt:lpstr>
      <vt:lpstr>创建学校与开设课堂</vt:lpstr>
      <vt:lpstr>学习资源与参与课堂</vt:lpstr>
      <vt:lpstr>学习资源与参与课堂</vt:lpstr>
      <vt:lpstr>校园管理与课程管理</vt:lpstr>
      <vt:lpstr>校园管理与课程管理</vt:lpstr>
      <vt:lpstr>校园管理与课程管理</vt:lpstr>
      <vt:lpstr>目录</vt:lpstr>
      <vt:lpstr>系统架构设计</vt:lpstr>
      <vt:lpstr>系统功能结构设计</vt:lpstr>
      <vt:lpstr>基本信息与虚拟账户</vt:lpstr>
      <vt:lpstr>基本信息与虚拟账户</vt:lpstr>
      <vt:lpstr>创建学校与开设课堂</vt:lpstr>
      <vt:lpstr>创建学校与开设课堂</vt:lpstr>
      <vt:lpstr>学习资源与参与课堂</vt:lpstr>
      <vt:lpstr>学习资源与参与课堂</vt:lpstr>
      <vt:lpstr>校园管理与课程管理</vt:lpstr>
      <vt:lpstr>校园管理与课程管理</vt:lpstr>
      <vt:lpstr>校园管理与课程管理</vt:lpstr>
      <vt:lpstr>目录</vt:lpstr>
      <vt:lpstr>RTMP配置</vt:lpstr>
      <vt:lpstr>业务逻辑配置</vt:lpstr>
      <vt:lpstr>功能测试</vt:lpstr>
      <vt:lpstr>非功能测试 –直播时延</vt:lpstr>
      <vt:lpstr>非功能测试 –-直播压力测试</vt:lpstr>
      <vt:lpstr>目录</vt:lpstr>
      <vt:lpstr>总结与展望</vt:lpstr>
      <vt:lpstr>总结与展望</vt:lpstr>
      <vt:lpstr>质询问题回答</vt:lpstr>
      <vt:lpstr>质询问题回答</vt:lpstr>
      <vt:lpstr>质询问题回答</vt:lpstr>
      <vt:lpstr>质询问题回答</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slhan</dc:creator>
  <cp:lastModifiedBy>loading_21th@outlook.com</cp:lastModifiedBy>
  <cp:revision>1578</cp:revision>
  <dcterms:created xsi:type="dcterms:W3CDTF">2010-01-17T13:31:00Z</dcterms:created>
  <dcterms:modified xsi:type="dcterms:W3CDTF">2018-05-09T16:30:17Z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y fmtid="{D5CDD505-2E9C-101B-9397-08002B2CF9AE}" pid="4" name="KSORubyTemplateID">
    <vt:lpwstr>2</vt:lpwstr>
  </property>
</Properties>
</file>