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4" r:id="rId3"/>
    <p:sldId id="265" r:id="rId4"/>
    <p:sldId id="275" r:id="rId5"/>
    <p:sldId id="280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58" r:id="rId15"/>
    <p:sldId id="259" r:id="rId16"/>
    <p:sldId id="260" r:id="rId17"/>
    <p:sldId id="261" r:id="rId18"/>
    <p:sldId id="262" r:id="rId19"/>
    <p:sldId id="263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E474-8AB2-4E74-AC1F-949ADA7921BA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DE59-DD60-40E8-9D98-0AFD4BA65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E474-8AB2-4E74-AC1F-949ADA7921BA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DE59-DD60-40E8-9D98-0AFD4BA65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E474-8AB2-4E74-AC1F-949ADA7921BA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DE59-DD60-40E8-9D98-0AFD4BA65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0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E474-8AB2-4E74-AC1F-949ADA7921BA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DE59-DD60-40E8-9D98-0AFD4BA65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2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E474-8AB2-4E74-AC1F-949ADA7921BA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DE59-DD60-40E8-9D98-0AFD4BA65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4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E474-8AB2-4E74-AC1F-949ADA7921BA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DE59-DD60-40E8-9D98-0AFD4BA65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1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E474-8AB2-4E74-AC1F-949ADA7921BA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DE59-DD60-40E8-9D98-0AFD4BA65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E474-8AB2-4E74-AC1F-949ADA7921BA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DE59-DD60-40E8-9D98-0AFD4BA65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9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E474-8AB2-4E74-AC1F-949ADA7921BA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DE59-DD60-40E8-9D98-0AFD4BA65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E474-8AB2-4E74-AC1F-949ADA7921BA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DE59-DD60-40E8-9D98-0AFD4BA65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E474-8AB2-4E74-AC1F-949ADA7921BA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DE59-DD60-40E8-9D98-0AFD4BA65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BE474-8AB2-4E74-AC1F-949ADA7921BA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4DE59-DD60-40E8-9D98-0AFD4BA65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2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868362"/>
          </a:xfrm>
        </p:spPr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Data </a:t>
            </a:r>
            <a:r>
              <a:rPr lang="en-US" sz="2800" dirty="0" smtClean="0"/>
              <a:t>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Variable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Access </a:t>
            </a:r>
            <a:r>
              <a:rPr lang="en-US" sz="2800" dirty="0" smtClean="0"/>
              <a:t>Modifiers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Operators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Control </a:t>
            </a:r>
            <a:r>
              <a:rPr lang="en-US" sz="2800" dirty="0" smtClean="0"/>
              <a:t>Statements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4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Switch </a:t>
            </a:r>
            <a:r>
              <a:rPr lang="en-US" sz="3000" dirty="0"/>
              <a:t>Statement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Java </a:t>
            </a:r>
            <a:r>
              <a:rPr lang="en-US" sz="2000" i="1" dirty="0" smtClean="0"/>
              <a:t>switch statement</a:t>
            </a:r>
            <a:r>
              <a:rPr lang="en-US" sz="2000" dirty="0" smtClean="0"/>
              <a:t> executes one statement from multiple conditions. It is like if-else-if ladder statement.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public</a:t>
            </a:r>
            <a:r>
              <a:rPr lang="en-US" sz="1600" dirty="0"/>
              <a:t> </a:t>
            </a:r>
            <a:r>
              <a:rPr lang="en-US" sz="1600" b="1" dirty="0"/>
              <a:t>class</a:t>
            </a:r>
            <a:r>
              <a:rPr lang="en-US" sz="1600" dirty="0"/>
              <a:t> </a:t>
            </a:r>
            <a:r>
              <a:rPr lang="en-US" sz="1600" dirty="0" smtClean="0"/>
              <a:t>Switch</a:t>
            </a:r>
            <a:r>
              <a:rPr lang="en-US" sz="1600" dirty="0"/>
              <a:t> {  </a:t>
            </a:r>
          </a:p>
          <a:p>
            <a:pPr marL="0" indent="0">
              <a:buNone/>
            </a:pPr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static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main(String[] </a:t>
            </a:r>
            <a:r>
              <a:rPr lang="en-US" sz="1600" dirty="0" err="1"/>
              <a:t>args</a:t>
            </a:r>
            <a:r>
              <a:rPr lang="en-US" sz="1600" dirty="0"/>
              <a:t>) {  </a:t>
            </a:r>
          </a:p>
          <a:p>
            <a:pPr marL="0" indent="0">
              <a:buNone/>
            </a:pPr>
            <a:r>
              <a:rPr lang="en-US" sz="1600" dirty="0"/>
              <a:t>    </a:t>
            </a:r>
            <a:r>
              <a:rPr lang="en-US" sz="1600" b="1" dirty="0" err="1"/>
              <a:t>int</a:t>
            </a:r>
            <a:r>
              <a:rPr lang="en-US" sz="1600" dirty="0"/>
              <a:t> number=20;  </a:t>
            </a:r>
          </a:p>
          <a:p>
            <a:pPr marL="0" indent="0">
              <a:buNone/>
            </a:pPr>
            <a:r>
              <a:rPr lang="en-US" sz="1600" dirty="0"/>
              <a:t>    </a:t>
            </a:r>
            <a:r>
              <a:rPr lang="en-US" sz="1600" b="1" dirty="0"/>
              <a:t>switch</a:t>
            </a:r>
            <a:r>
              <a:rPr lang="en-US" sz="1600" dirty="0"/>
              <a:t>(number){  </a:t>
            </a:r>
          </a:p>
          <a:p>
            <a:pPr marL="0" indent="0">
              <a:buNone/>
            </a:pPr>
            <a:r>
              <a:rPr lang="en-US" sz="1600" dirty="0"/>
              <a:t>    </a:t>
            </a:r>
            <a:r>
              <a:rPr lang="en-US" sz="1600" b="1" dirty="0"/>
              <a:t>case</a:t>
            </a:r>
            <a:r>
              <a:rPr lang="en-US" sz="1600" dirty="0"/>
              <a:t> 10: </a:t>
            </a:r>
            <a:r>
              <a:rPr lang="en-US" sz="1600" dirty="0" err="1"/>
              <a:t>System.out.println</a:t>
            </a:r>
            <a:r>
              <a:rPr lang="en-US" sz="1600" dirty="0"/>
              <a:t>("10");</a:t>
            </a:r>
            <a:r>
              <a:rPr lang="en-US" sz="1600" b="1" dirty="0"/>
              <a:t>break</a:t>
            </a:r>
            <a:r>
              <a:rPr lang="en-US" sz="1600" dirty="0"/>
              <a:t>;  </a:t>
            </a:r>
          </a:p>
          <a:p>
            <a:pPr marL="0" indent="0">
              <a:buNone/>
            </a:pPr>
            <a:r>
              <a:rPr lang="en-US" sz="1600" dirty="0"/>
              <a:t>    </a:t>
            </a:r>
            <a:r>
              <a:rPr lang="en-US" sz="1600" b="1" dirty="0"/>
              <a:t>case</a:t>
            </a:r>
            <a:r>
              <a:rPr lang="en-US" sz="1600" dirty="0"/>
              <a:t> 20: </a:t>
            </a:r>
            <a:r>
              <a:rPr lang="en-US" sz="1600" dirty="0" err="1"/>
              <a:t>System.out.println</a:t>
            </a:r>
            <a:r>
              <a:rPr lang="en-US" sz="1600" dirty="0"/>
              <a:t>("20");</a:t>
            </a:r>
            <a:r>
              <a:rPr lang="en-US" sz="1600" b="1" dirty="0"/>
              <a:t>break</a:t>
            </a:r>
            <a:r>
              <a:rPr lang="en-US" sz="1600" dirty="0"/>
              <a:t>;  </a:t>
            </a:r>
          </a:p>
          <a:p>
            <a:pPr marL="0" indent="0">
              <a:buNone/>
            </a:pPr>
            <a:r>
              <a:rPr lang="en-US" sz="1600" dirty="0"/>
              <a:t>    </a:t>
            </a:r>
            <a:r>
              <a:rPr lang="en-US" sz="1600" b="1" dirty="0"/>
              <a:t>case</a:t>
            </a:r>
            <a:r>
              <a:rPr lang="en-US" sz="1600" dirty="0"/>
              <a:t> 30: </a:t>
            </a:r>
            <a:r>
              <a:rPr lang="en-US" sz="1600" dirty="0" err="1"/>
              <a:t>System.out.println</a:t>
            </a:r>
            <a:r>
              <a:rPr lang="en-US" sz="1600" dirty="0"/>
              <a:t>("30");</a:t>
            </a:r>
            <a:r>
              <a:rPr lang="en-US" sz="1600" b="1" dirty="0"/>
              <a:t>break</a:t>
            </a:r>
            <a:r>
              <a:rPr lang="en-US" sz="1600" dirty="0"/>
              <a:t>;  </a:t>
            </a:r>
          </a:p>
          <a:p>
            <a:pPr marL="0" indent="0">
              <a:buNone/>
            </a:pPr>
            <a:r>
              <a:rPr lang="en-US" sz="1600" dirty="0"/>
              <a:t>    </a:t>
            </a:r>
            <a:r>
              <a:rPr lang="en-US" sz="1600" b="1" dirty="0" err="1"/>
              <a:t>default</a:t>
            </a:r>
            <a:r>
              <a:rPr lang="en-US" sz="1600" dirty="0" err="1"/>
              <a:t>:System.out.println</a:t>
            </a:r>
            <a:r>
              <a:rPr lang="en-US" sz="1600" dirty="0"/>
              <a:t>("Not in 10, 20 or 30");  </a:t>
            </a:r>
          </a:p>
          <a:p>
            <a:pPr marL="0" indent="0">
              <a:buNone/>
            </a:pPr>
            <a:r>
              <a:rPr lang="en-US" sz="1600" dirty="0"/>
              <a:t>    }  </a:t>
            </a:r>
          </a:p>
          <a:p>
            <a:pPr marL="0" indent="0">
              <a:buNone/>
            </a:pPr>
            <a:r>
              <a:rPr lang="en-US" sz="1600" dirty="0"/>
              <a:t>}  </a:t>
            </a:r>
          </a:p>
          <a:p>
            <a:pPr marL="0" indent="0">
              <a:buNone/>
            </a:pPr>
            <a:r>
              <a:rPr lang="en-US" sz="1600" dirty="0"/>
              <a:t>}  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570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While </a:t>
            </a:r>
            <a:r>
              <a:rPr lang="en-US" sz="3000" dirty="0"/>
              <a:t>Loop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r>
              <a:rPr lang="en-US" sz="2000" dirty="0"/>
              <a:t>The Java </a:t>
            </a:r>
            <a:r>
              <a:rPr lang="en-US" sz="2000" i="1" dirty="0"/>
              <a:t>while loop</a:t>
            </a:r>
            <a:r>
              <a:rPr lang="en-US" sz="2000" dirty="0"/>
              <a:t> is used to </a:t>
            </a:r>
            <a:r>
              <a:rPr lang="en-US" sz="2000" dirty="0"/>
              <a:t>iterate(repeatedly</a:t>
            </a:r>
            <a:r>
              <a:rPr lang="en-US" sz="2000" dirty="0" smtClean="0"/>
              <a:t>). a </a:t>
            </a:r>
            <a:r>
              <a:rPr lang="en-US" sz="2000" dirty="0"/>
              <a:t>part of the program several times. If the number of iteration is not fixed, it is recommended to use while loop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public class While {  </a:t>
            </a:r>
          </a:p>
          <a:p>
            <a:pPr marL="0" indent="0">
              <a:buNone/>
            </a:pPr>
            <a:r>
              <a:rPr lang="en-US" sz="2000" dirty="0" smtClean="0"/>
              <a:t>public</a:t>
            </a:r>
            <a:r>
              <a:rPr lang="en-US" sz="2000" dirty="0"/>
              <a:t> static void main(String[] </a:t>
            </a:r>
            <a:r>
              <a:rPr lang="en-US" sz="2000" dirty="0" err="1"/>
              <a:t>args</a:t>
            </a:r>
            <a:r>
              <a:rPr lang="en-US" sz="2000" dirty="0"/>
              <a:t>) {  </a:t>
            </a:r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dirty="0" err="1"/>
              <a:t>int</a:t>
            </a:r>
            <a:r>
              <a:rPr lang="en-US" sz="2000" dirty="0"/>
              <a:t> </a:t>
            </a:r>
            <a:r>
              <a:rPr lang="en-US" sz="2000" dirty="0" err="1"/>
              <a:t>i</a:t>
            </a:r>
            <a:r>
              <a:rPr lang="en-US" sz="2000" dirty="0"/>
              <a:t>=1;  </a:t>
            </a:r>
          </a:p>
          <a:p>
            <a:pPr marL="0" indent="0">
              <a:buNone/>
            </a:pPr>
            <a:r>
              <a:rPr lang="en-US" sz="2000" dirty="0"/>
              <a:t>    while(</a:t>
            </a:r>
            <a:r>
              <a:rPr lang="en-US" sz="2000" dirty="0" err="1"/>
              <a:t>i</a:t>
            </a:r>
            <a:r>
              <a:rPr lang="en-US" sz="2000" dirty="0"/>
              <a:t>&lt;=10){  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);  </a:t>
            </a:r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dirty="0" err="1"/>
              <a:t>i</a:t>
            </a:r>
            <a:r>
              <a:rPr lang="en-US" sz="2000" dirty="0"/>
              <a:t>++;  </a:t>
            </a:r>
          </a:p>
          <a:p>
            <a:pPr marL="0" indent="0">
              <a:buNone/>
            </a:pPr>
            <a:r>
              <a:rPr lang="en-US" sz="2000" dirty="0"/>
              <a:t>    }  </a:t>
            </a:r>
          </a:p>
          <a:p>
            <a:pPr marL="0" indent="0">
              <a:buNone/>
            </a:pPr>
            <a:r>
              <a:rPr lang="en-US" sz="2000" dirty="0"/>
              <a:t>}  </a:t>
            </a:r>
          </a:p>
          <a:p>
            <a:pPr marL="0" indent="0">
              <a:buNone/>
            </a:pPr>
            <a:r>
              <a:rPr lang="en-US" sz="2000" dirty="0"/>
              <a:t>}  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5544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Break </a:t>
            </a:r>
            <a:r>
              <a:rPr lang="en-US" sz="3200" dirty="0"/>
              <a:t>Statement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/>
              <a:t>The Java </a:t>
            </a:r>
            <a:r>
              <a:rPr lang="en-US" sz="2000" i="1" dirty="0"/>
              <a:t>break</a:t>
            </a:r>
            <a:r>
              <a:rPr lang="en-US" sz="2000" dirty="0"/>
              <a:t> is used to break loop or switch statement. It breaks the current flow of the program at specified condition. In case of inner loop, it breaks only inner </a:t>
            </a:r>
            <a:r>
              <a:rPr lang="en-US" sz="2000" dirty="0" smtClean="0"/>
              <a:t>loop.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public class </a:t>
            </a:r>
            <a:r>
              <a:rPr lang="en-US" sz="2000" dirty="0" smtClean="0"/>
              <a:t>Break</a:t>
            </a:r>
            <a:r>
              <a:rPr lang="en-US" sz="2000" dirty="0"/>
              <a:t> {  </a:t>
            </a:r>
          </a:p>
          <a:p>
            <a:pPr marL="0" indent="0">
              <a:buNone/>
            </a:pPr>
            <a:r>
              <a:rPr lang="en-US" sz="2000" dirty="0"/>
              <a:t>public static void main(String[] </a:t>
            </a:r>
            <a:r>
              <a:rPr lang="en-US" sz="2000" dirty="0" err="1"/>
              <a:t>args</a:t>
            </a:r>
            <a:r>
              <a:rPr lang="en-US" sz="2000" dirty="0"/>
              <a:t>) {  </a:t>
            </a:r>
          </a:p>
          <a:p>
            <a:pPr marL="0" indent="0">
              <a:buNone/>
            </a:pPr>
            <a:r>
              <a:rPr lang="en-US" sz="2000" dirty="0"/>
              <a:t>    for(</a:t>
            </a:r>
            <a:r>
              <a:rPr lang="en-US" sz="2000" dirty="0" err="1"/>
              <a:t>int</a:t>
            </a:r>
            <a:r>
              <a:rPr lang="en-US" sz="2000" dirty="0"/>
              <a:t> </a:t>
            </a:r>
            <a:r>
              <a:rPr lang="en-US" sz="2000" dirty="0" err="1"/>
              <a:t>i</a:t>
            </a:r>
            <a:r>
              <a:rPr lang="en-US" sz="2000" dirty="0"/>
              <a:t>=1;i&lt;=10;i++){  </a:t>
            </a:r>
          </a:p>
          <a:p>
            <a:pPr marL="0" indent="0">
              <a:buNone/>
            </a:pPr>
            <a:r>
              <a:rPr lang="en-US" sz="2000" dirty="0"/>
              <a:t>        if(</a:t>
            </a:r>
            <a:r>
              <a:rPr lang="en-US" sz="2000" dirty="0" err="1"/>
              <a:t>i</a:t>
            </a:r>
            <a:r>
              <a:rPr lang="en-US" sz="2000" dirty="0"/>
              <a:t>==5){  </a:t>
            </a:r>
          </a:p>
          <a:p>
            <a:pPr marL="0" indent="0">
              <a:buNone/>
            </a:pPr>
            <a:r>
              <a:rPr lang="en-US" sz="2000" dirty="0"/>
              <a:t>            break;  </a:t>
            </a:r>
          </a:p>
          <a:p>
            <a:pPr marL="0" indent="0">
              <a:buNone/>
            </a:pPr>
            <a:r>
              <a:rPr lang="en-US" sz="2000" dirty="0"/>
              <a:t>        }  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);  </a:t>
            </a:r>
          </a:p>
          <a:p>
            <a:pPr marL="0" indent="0">
              <a:buNone/>
            </a:pPr>
            <a:r>
              <a:rPr lang="en-US" sz="2000" dirty="0"/>
              <a:t>    }  </a:t>
            </a:r>
          </a:p>
          <a:p>
            <a:pPr marL="0" indent="0">
              <a:buNone/>
            </a:pPr>
            <a:r>
              <a:rPr lang="en-US" sz="2000" dirty="0"/>
              <a:t>}  </a:t>
            </a:r>
          </a:p>
          <a:p>
            <a:pPr marL="0" indent="0">
              <a:buNone/>
            </a:pPr>
            <a:r>
              <a:rPr lang="en-US" sz="2000" dirty="0"/>
              <a:t>}  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8955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Continue </a:t>
            </a:r>
            <a:r>
              <a:rPr lang="en-US" sz="2800" dirty="0"/>
              <a:t>Statement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r>
              <a:rPr lang="en-US" sz="2000" dirty="0"/>
              <a:t>The Java </a:t>
            </a:r>
            <a:r>
              <a:rPr lang="en-US" sz="2000" i="1" dirty="0"/>
              <a:t>continue statement</a:t>
            </a:r>
            <a:r>
              <a:rPr lang="en-US" sz="2000" dirty="0"/>
              <a:t> is used to continue loop. It continues the current flow of the program and skips the remaining code at specified </a:t>
            </a:r>
            <a:r>
              <a:rPr lang="en-US" sz="2000" dirty="0" err="1" smtClean="0"/>
              <a:t>conditi</a:t>
            </a:r>
            <a:r>
              <a:rPr lang="en-US" sz="2000" b="1" dirty="0"/>
              <a:t> public</a:t>
            </a:r>
            <a:r>
              <a:rPr lang="en-US" sz="2000" dirty="0"/>
              <a:t> </a:t>
            </a:r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/>
              <a:t>ContinueExample</a:t>
            </a:r>
            <a:r>
              <a:rPr lang="en-US" sz="2000" dirty="0"/>
              <a:t> {  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public</a:t>
            </a:r>
            <a:r>
              <a:rPr lang="en-US" sz="2000" dirty="0"/>
              <a:t> static void main(String[] </a:t>
            </a:r>
            <a:r>
              <a:rPr lang="en-US" sz="2000" dirty="0" err="1"/>
              <a:t>args</a:t>
            </a:r>
            <a:r>
              <a:rPr lang="en-US" sz="2000" dirty="0"/>
              <a:t>) {  </a:t>
            </a:r>
          </a:p>
          <a:p>
            <a:pPr marL="0" indent="0">
              <a:buNone/>
            </a:pPr>
            <a:r>
              <a:rPr lang="en-US" sz="2000" dirty="0"/>
              <a:t>    for(</a:t>
            </a:r>
            <a:r>
              <a:rPr lang="en-US" sz="2000" dirty="0" err="1"/>
              <a:t>int</a:t>
            </a:r>
            <a:r>
              <a:rPr lang="en-US" sz="2000" dirty="0"/>
              <a:t> </a:t>
            </a:r>
            <a:r>
              <a:rPr lang="en-US" sz="2000" dirty="0" err="1"/>
              <a:t>i</a:t>
            </a:r>
            <a:r>
              <a:rPr lang="en-US" sz="2000" dirty="0"/>
              <a:t>=1;i&lt;=10;i++){  </a:t>
            </a:r>
          </a:p>
          <a:p>
            <a:pPr marL="0" indent="0">
              <a:buNone/>
            </a:pPr>
            <a:r>
              <a:rPr lang="en-US" sz="2000" dirty="0"/>
              <a:t>        if(</a:t>
            </a:r>
            <a:r>
              <a:rPr lang="en-US" sz="2000" dirty="0" err="1"/>
              <a:t>i</a:t>
            </a:r>
            <a:r>
              <a:rPr lang="en-US" sz="2000" dirty="0"/>
              <a:t>==5){  </a:t>
            </a:r>
          </a:p>
          <a:p>
            <a:pPr marL="0" indent="0">
              <a:buNone/>
            </a:pPr>
            <a:r>
              <a:rPr lang="en-US" sz="2000" dirty="0"/>
              <a:t>            continue;  </a:t>
            </a:r>
          </a:p>
          <a:p>
            <a:pPr marL="0" indent="0">
              <a:buNone/>
            </a:pPr>
            <a:r>
              <a:rPr lang="en-US" sz="2000" dirty="0"/>
              <a:t>        }  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);  </a:t>
            </a:r>
          </a:p>
          <a:p>
            <a:pPr marL="0" indent="0">
              <a:buNone/>
            </a:pPr>
            <a:r>
              <a:rPr lang="en-US" sz="2000" dirty="0"/>
              <a:t>    }  </a:t>
            </a:r>
          </a:p>
          <a:p>
            <a:pPr marL="0" indent="0">
              <a:buNone/>
            </a:pPr>
            <a:r>
              <a:rPr lang="en-US" sz="2000" dirty="0"/>
              <a:t>}  </a:t>
            </a:r>
          </a:p>
          <a:p>
            <a:pPr marL="0" indent="0">
              <a:buNone/>
            </a:pPr>
            <a:r>
              <a:rPr lang="en-US" sz="2000" dirty="0"/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995257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OOPS concepts in java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Objects</a:t>
            </a:r>
          </a:p>
          <a:p>
            <a:r>
              <a:rPr lang="en-US" sz="2500" dirty="0" smtClean="0"/>
              <a:t>Class</a:t>
            </a:r>
            <a:endParaRPr lang="en-US" sz="2500" dirty="0" smtClean="0"/>
          </a:p>
          <a:p>
            <a:r>
              <a:rPr lang="en-US" sz="2500" dirty="0" smtClean="0"/>
              <a:t>Polymorphism</a:t>
            </a:r>
          </a:p>
          <a:p>
            <a:r>
              <a:rPr lang="en-US" sz="2500" dirty="0" smtClean="0"/>
              <a:t>Overloading</a:t>
            </a:r>
          </a:p>
          <a:p>
            <a:r>
              <a:rPr lang="en-US" sz="2500" dirty="0" smtClean="0"/>
              <a:t>Overriding </a:t>
            </a:r>
          </a:p>
          <a:p>
            <a:r>
              <a:rPr lang="en-US" sz="2500" dirty="0" smtClean="0"/>
              <a:t>Encapsulation</a:t>
            </a:r>
          </a:p>
          <a:p>
            <a:r>
              <a:rPr lang="en-US" sz="2800" dirty="0" smtClean="0"/>
              <a:t>Inheritance</a:t>
            </a:r>
          </a:p>
          <a:p>
            <a:r>
              <a:rPr lang="en-US" sz="2800" dirty="0" smtClean="0"/>
              <a:t>Interface</a:t>
            </a:r>
          </a:p>
          <a:p>
            <a:r>
              <a:rPr lang="en-US" sz="2800" dirty="0" smtClean="0"/>
              <a:t>Arrays</a:t>
            </a:r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0852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Objects</a:t>
            </a:r>
            <a:br>
              <a:rPr lang="en-US" sz="3000" dirty="0" smtClean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r>
              <a:rPr lang="en-US" sz="2100" dirty="0" smtClean="0"/>
              <a:t>It is</a:t>
            </a:r>
            <a:r>
              <a:rPr lang="en-US" sz="2100" dirty="0"/>
              <a:t>  refers to a particular instance of a class where the object can be a combination of variables, functions, and data structures</a:t>
            </a:r>
            <a:r>
              <a:rPr lang="en-US" sz="2100" dirty="0" smtClean="0"/>
              <a:t>.</a:t>
            </a:r>
          </a:p>
          <a:p>
            <a:r>
              <a:rPr lang="en-US" sz="2100" dirty="0"/>
              <a:t>Any entity that has state and behavior is known as an object. For example: chair, pen, table, keyboard, bike etc. It can be physical and logical.</a:t>
            </a:r>
            <a:endParaRPr lang="en-US" sz="2100" dirty="0" smtClean="0"/>
          </a:p>
          <a:p>
            <a:endParaRPr lang="en-US" sz="2100" dirty="0"/>
          </a:p>
          <a:p>
            <a:pPr marL="0" indent="0">
              <a:buNone/>
            </a:pPr>
            <a:r>
              <a:rPr lang="en-US" sz="2100" b="1" dirty="0"/>
              <a:t>public class </a:t>
            </a:r>
            <a:r>
              <a:rPr lang="en-US" sz="2100" b="1" dirty="0" err="1"/>
              <a:t>ObjectClass</a:t>
            </a:r>
            <a:r>
              <a:rPr lang="en-US" sz="2100" b="1" dirty="0"/>
              <a:t> {</a:t>
            </a:r>
          </a:p>
          <a:p>
            <a:pPr marL="0" indent="0">
              <a:buNone/>
            </a:pPr>
            <a:r>
              <a:rPr lang="en-US" sz="2100" b="1" dirty="0" err="1"/>
              <a:t>int</a:t>
            </a:r>
            <a:r>
              <a:rPr lang="en-US" sz="2100" b="1" dirty="0"/>
              <a:t> id = 20;</a:t>
            </a:r>
          </a:p>
          <a:p>
            <a:pPr marL="0" indent="0">
              <a:buNone/>
            </a:pPr>
            <a:r>
              <a:rPr lang="en-US" sz="2100" b="1" dirty="0"/>
              <a:t>String name;</a:t>
            </a:r>
          </a:p>
          <a:p>
            <a:pPr marL="0" indent="0">
              <a:buNone/>
            </a:pPr>
            <a:endParaRPr lang="en-US" sz="2100" b="1" dirty="0"/>
          </a:p>
          <a:p>
            <a:pPr marL="0" indent="0">
              <a:buNone/>
            </a:pPr>
            <a:r>
              <a:rPr lang="en-US" sz="2100" b="1" dirty="0"/>
              <a:t>public static void main(String[] </a:t>
            </a:r>
            <a:r>
              <a:rPr lang="en-US" sz="2100" b="1" dirty="0" err="1"/>
              <a:t>args</a:t>
            </a:r>
            <a:r>
              <a:rPr lang="en-US" sz="2100" b="1" dirty="0"/>
              <a:t>) {</a:t>
            </a:r>
          </a:p>
          <a:p>
            <a:pPr marL="0" indent="0">
              <a:buNone/>
            </a:pPr>
            <a:endParaRPr lang="en-US" sz="2100" b="1" dirty="0"/>
          </a:p>
          <a:p>
            <a:pPr marL="0" indent="0">
              <a:buNone/>
            </a:pPr>
            <a:r>
              <a:rPr lang="en-US" sz="2100" b="1" dirty="0" err="1"/>
              <a:t>ObjectClass</a:t>
            </a:r>
            <a:r>
              <a:rPr lang="en-US" sz="2100" b="1" dirty="0"/>
              <a:t> s1 = new </a:t>
            </a:r>
            <a:r>
              <a:rPr lang="en-US" sz="2100" b="1" dirty="0" err="1"/>
              <a:t>ObjectClass</a:t>
            </a:r>
            <a:r>
              <a:rPr lang="en-US" sz="2100" b="1" dirty="0"/>
              <a:t>();</a:t>
            </a:r>
          </a:p>
          <a:p>
            <a:pPr marL="0" indent="0">
              <a:buNone/>
            </a:pPr>
            <a:r>
              <a:rPr lang="en-US" sz="2100" b="1" dirty="0"/>
              <a:t>s1.id =20;</a:t>
            </a:r>
          </a:p>
          <a:p>
            <a:pPr marL="0" indent="0">
              <a:buNone/>
            </a:pPr>
            <a:r>
              <a:rPr lang="en-US" sz="2100" b="1" dirty="0"/>
              <a:t>s1.name = </a:t>
            </a:r>
            <a:r>
              <a:rPr lang="en-US" sz="2100" b="1" dirty="0" smtClean="0"/>
              <a:t>“Ravi";</a:t>
            </a:r>
            <a:endParaRPr lang="en-US" sz="2100" b="1" dirty="0"/>
          </a:p>
          <a:p>
            <a:pPr marL="0" indent="0">
              <a:buNone/>
            </a:pPr>
            <a:r>
              <a:rPr lang="en-US" sz="2100" b="1" dirty="0" err="1"/>
              <a:t>System.</a:t>
            </a:r>
            <a:r>
              <a:rPr lang="en-US" sz="2100" b="1" i="1" dirty="0" err="1"/>
              <a:t>out.println</a:t>
            </a:r>
            <a:r>
              <a:rPr lang="en-US" sz="2100" b="1" i="1" dirty="0"/>
              <a:t>(" id = "  +s1.id);</a:t>
            </a:r>
          </a:p>
          <a:p>
            <a:pPr marL="0" indent="0">
              <a:buNone/>
            </a:pPr>
            <a:r>
              <a:rPr lang="en-US" sz="2100" b="1" dirty="0" err="1"/>
              <a:t>System.</a:t>
            </a:r>
            <a:r>
              <a:rPr lang="en-US" sz="2100" b="1" i="1" dirty="0" err="1"/>
              <a:t>out.println</a:t>
            </a:r>
            <a:r>
              <a:rPr lang="en-US" sz="2100" b="1" i="1" dirty="0"/>
              <a:t>(" name = "  +s1.name);</a:t>
            </a:r>
          </a:p>
          <a:p>
            <a:pPr marL="0" indent="0">
              <a:buNone/>
            </a:pPr>
            <a:endParaRPr lang="en-US" sz="2100" b="1" dirty="0"/>
          </a:p>
          <a:p>
            <a:pPr marL="0" indent="0">
              <a:buNone/>
            </a:pPr>
            <a:r>
              <a:rPr lang="en-US" sz="2100" b="1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4170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Class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 class is defined as a template that describes that the behavior/state that the object of its type support.(collection of objects).</a:t>
            </a:r>
          </a:p>
          <a:p>
            <a:pPr marL="0" indent="0" algn="ctr">
              <a:buNone/>
            </a:pPr>
            <a:r>
              <a:rPr lang="en-US" sz="3000" dirty="0" smtClean="0"/>
              <a:t>Polymorphism</a:t>
            </a:r>
          </a:p>
          <a:p>
            <a:pPr marL="0" indent="0" algn="ctr">
              <a:buNone/>
            </a:pPr>
            <a:endParaRPr lang="en-US" sz="2800" dirty="0" smtClean="0"/>
          </a:p>
          <a:p>
            <a:r>
              <a:rPr lang="en-US" sz="1600" dirty="0"/>
              <a:t>When </a:t>
            </a:r>
            <a:r>
              <a:rPr lang="en-US" sz="1600" b="1" dirty="0"/>
              <a:t>one task is performed by different ways</a:t>
            </a:r>
            <a:r>
              <a:rPr lang="en-US" sz="1600" dirty="0"/>
              <a:t> i.e. known as polymorphism. For example: to convince the customer </a:t>
            </a:r>
            <a:r>
              <a:rPr lang="en-US" sz="1600" dirty="0" smtClean="0"/>
              <a:t>differently</a:t>
            </a:r>
            <a:r>
              <a:rPr lang="en-US" sz="1600" dirty="0"/>
              <a:t>, to draw something e.g. shape or rectangle etc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/>
              <a:t>In java, we use method overloading and method overriding to achieve </a:t>
            </a:r>
            <a:r>
              <a:rPr lang="en-US" sz="1400" dirty="0" smtClean="0"/>
              <a:t>polymorphism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107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3000" b="1" dirty="0" smtClean="0"/>
              <a:t>overloading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458200" cy="6019800"/>
          </a:xfrm>
        </p:spPr>
        <p:txBody>
          <a:bodyPr>
            <a:no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Overloading</a:t>
            </a:r>
            <a:r>
              <a:rPr lang="en-US" sz="1600" dirty="0"/>
              <a:t> is a feature that allows a class to have two or more methods having same name, if their argument lists are different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b="1" dirty="0" smtClean="0"/>
              <a:t>class </a:t>
            </a:r>
            <a:r>
              <a:rPr lang="en-US" sz="1600" b="1" dirty="0"/>
              <a:t>Overloading1 {</a:t>
            </a:r>
          </a:p>
          <a:p>
            <a:pPr marL="0" indent="0">
              <a:buNone/>
            </a:pPr>
            <a:r>
              <a:rPr lang="en-US" sz="1600" b="1" dirty="0"/>
              <a:t>static </a:t>
            </a:r>
            <a:r>
              <a:rPr lang="en-US" sz="1600" b="1" dirty="0" err="1"/>
              <a:t>int</a:t>
            </a:r>
            <a:r>
              <a:rPr lang="en-US" sz="1600" b="1" dirty="0"/>
              <a:t> add(</a:t>
            </a:r>
            <a:r>
              <a:rPr lang="en-US" sz="1600" b="1" dirty="0" err="1"/>
              <a:t>int</a:t>
            </a:r>
            <a:r>
              <a:rPr lang="en-US" sz="1600" b="1" dirty="0"/>
              <a:t> a, </a:t>
            </a:r>
            <a:r>
              <a:rPr lang="en-US" sz="1600" b="1" dirty="0" err="1"/>
              <a:t>int</a:t>
            </a:r>
            <a:r>
              <a:rPr lang="en-US" sz="1600" b="1" dirty="0"/>
              <a:t> b) {</a:t>
            </a:r>
          </a:p>
          <a:p>
            <a:pPr marL="0" indent="0">
              <a:buNone/>
            </a:pPr>
            <a:r>
              <a:rPr lang="en-US" sz="1600" b="1" dirty="0"/>
              <a:t>return a + b;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b="1" dirty="0" smtClean="0"/>
              <a:t>static </a:t>
            </a:r>
            <a:r>
              <a:rPr lang="en-US" sz="1600" b="1" dirty="0"/>
              <a:t>double add(double a, double b) {</a:t>
            </a:r>
          </a:p>
          <a:p>
            <a:pPr marL="0" indent="0">
              <a:buNone/>
            </a:pPr>
            <a:r>
              <a:rPr lang="en-US" sz="1600" b="1" dirty="0"/>
              <a:t>return a + b;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b="1" dirty="0" smtClean="0"/>
              <a:t>public </a:t>
            </a:r>
            <a:r>
              <a:rPr lang="en-US" sz="1600" b="1" dirty="0"/>
              <a:t>class Overloading {</a:t>
            </a:r>
          </a:p>
          <a:p>
            <a:pPr marL="0" indent="0">
              <a:buNone/>
            </a:pPr>
            <a:r>
              <a:rPr lang="en-US" sz="1600" b="1" dirty="0" smtClean="0"/>
              <a:t>public </a:t>
            </a:r>
            <a:r>
              <a:rPr lang="en-US" sz="1600" b="1" dirty="0"/>
              <a:t>static void main(String[] </a:t>
            </a:r>
            <a:r>
              <a:rPr lang="en-US" sz="1600" b="1" dirty="0" err="1"/>
              <a:t>args</a:t>
            </a:r>
            <a:r>
              <a:rPr lang="en-US" sz="1600" b="1" dirty="0"/>
              <a:t>) {</a:t>
            </a:r>
          </a:p>
          <a:p>
            <a:pPr marL="0" indent="0">
              <a:buNone/>
            </a:pPr>
            <a:r>
              <a:rPr lang="en-US" sz="1600" dirty="0"/>
              <a:t>Overloading1 </a:t>
            </a:r>
            <a:r>
              <a:rPr lang="en-US" sz="1600" dirty="0" err="1"/>
              <a:t>ovg</a:t>
            </a:r>
            <a:r>
              <a:rPr lang="en-US" sz="1600" dirty="0"/>
              <a:t>=</a:t>
            </a:r>
            <a:r>
              <a:rPr lang="en-US" sz="1600" b="1" dirty="0"/>
              <a:t>new Overloading1();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a=</a:t>
            </a:r>
            <a:r>
              <a:rPr lang="en-US" sz="1600" b="1" u="sng" dirty="0" err="1"/>
              <a:t>ovg.</a:t>
            </a:r>
            <a:r>
              <a:rPr lang="en-US" sz="1600" b="1" i="1" u="sng" dirty="0" err="1"/>
              <a:t>add</a:t>
            </a:r>
            <a:r>
              <a:rPr lang="en-US" sz="1600" b="1" i="1" u="sng" dirty="0"/>
              <a:t>(11, 11);</a:t>
            </a:r>
          </a:p>
          <a:p>
            <a:pPr marL="0" indent="0">
              <a:buNone/>
            </a:pPr>
            <a:r>
              <a:rPr lang="en-US" sz="1600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(a);</a:t>
            </a:r>
          </a:p>
          <a:p>
            <a:pPr marL="0" indent="0">
              <a:buNone/>
            </a:pPr>
            <a:r>
              <a:rPr lang="en-US" sz="1600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</a:t>
            </a:r>
            <a:r>
              <a:rPr lang="en-US" sz="1600" b="1" i="1" u="sng" dirty="0" err="1"/>
              <a:t>ovg.add</a:t>
            </a:r>
            <a:r>
              <a:rPr lang="en-US" sz="1600" b="1" i="1" u="sng" dirty="0"/>
              <a:t>(1263, 1253));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6093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Overriding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ppearance is same but behavior is different.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cquiring the features from one class to</a:t>
            </a:r>
            <a:r>
              <a:rPr lang="en-US" sz="2000" dirty="0"/>
              <a:t> </a:t>
            </a:r>
            <a:r>
              <a:rPr lang="en-US" sz="2000" dirty="0" smtClean="0"/>
              <a:t>another.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class Vehicle{  </a:t>
            </a:r>
          </a:p>
          <a:p>
            <a:pPr marL="0" indent="0">
              <a:buNone/>
            </a:pPr>
            <a:r>
              <a:rPr lang="en-US" sz="2000" b="1" dirty="0" smtClean="0"/>
              <a:t>void run(){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("Vehicle is running");}  </a:t>
            </a:r>
          </a:p>
          <a:p>
            <a:pPr marL="0" indent="0">
              <a:buNone/>
            </a:pPr>
            <a:r>
              <a:rPr lang="en-US" sz="2000" b="1" dirty="0" smtClean="0"/>
              <a:t>}  </a:t>
            </a:r>
          </a:p>
          <a:p>
            <a:pPr marL="0" indent="0">
              <a:buNone/>
            </a:pPr>
            <a:r>
              <a:rPr lang="en-US" sz="2000" b="1" dirty="0" smtClean="0"/>
              <a:t>class Bike2 extends Vehicle{  </a:t>
            </a:r>
          </a:p>
          <a:p>
            <a:pPr marL="0" indent="0">
              <a:buNone/>
            </a:pPr>
            <a:r>
              <a:rPr lang="en-US" sz="2000" b="1" dirty="0" smtClean="0"/>
              <a:t>void run(){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("Bike is running safely");} </a:t>
            </a:r>
          </a:p>
          <a:p>
            <a:pPr marL="0" indent="0">
              <a:buNone/>
            </a:pPr>
            <a:r>
              <a:rPr lang="en-US" sz="2000" b="1" dirty="0" smtClean="0"/>
              <a:t>} </a:t>
            </a:r>
          </a:p>
          <a:p>
            <a:pPr marL="0" indent="0">
              <a:buNone/>
            </a:pPr>
            <a:r>
              <a:rPr lang="en-US" sz="2000" b="1" dirty="0" smtClean="0"/>
              <a:t>class </a:t>
            </a:r>
            <a:r>
              <a:rPr lang="en-US" sz="2000" b="1" dirty="0" err="1" smtClean="0"/>
              <a:t>TestOverriding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{</a:t>
            </a:r>
          </a:p>
          <a:p>
            <a:pPr marL="0" indent="0">
              <a:buNone/>
            </a:pPr>
            <a:r>
              <a:rPr lang="en-US" sz="2000" b="1" dirty="0" smtClean="0"/>
              <a:t>public static void main(String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[]){  </a:t>
            </a:r>
          </a:p>
          <a:p>
            <a:pPr marL="0" indent="0">
              <a:buNone/>
            </a:pPr>
            <a:r>
              <a:rPr lang="en-US" sz="2000" b="1" dirty="0" smtClean="0"/>
              <a:t>Bike2 </a:t>
            </a:r>
            <a:r>
              <a:rPr lang="en-US" sz="2000" b="1" dirty="0" err="1" smtClean="0"/>
              <a:t>obj</a:t>
            </a:r>
            <a:r>
              <a:rPr lang="en-US" sz="2000" b="1" dirty="0" smtClean="0"/>
              <a:t> = new Bike2();  </a:t>
            </a:r>
          </a:p>
          <a:p>
            <a:pPr marL="0" indent="0">
              <a:buNone/>
            </a:pPr>
            <a:r>
              <a:rPr lang="en-US" sz="2000" b="1" dirty="0" err="1" smtClean="0"/>
              <a:t>obj.run</a:t>
            </a:r>
            <a:r>
              <a:rPr lang="en-US" sz="2000" b="1" dirty="0" smtClean="0"/>
              <a:t>();  </a:t>
            </a:r>
          </a:p>
          <a:p>
            <a:pPr marL="0" indent="0">
              <a:buNone/>
            </a:pPr>
            <a:r>
              <a:rPr lang="en-US" sz="2000" b="1" dirty="0" smtClean="0"/>
              <a:t>}  </a:t>
            </a:r>
          </a:p>
          <a:p>
            <a:pPr marL="0" indent="0">
              <a:buNone/>
            </a:pPr>
            <a:r>
              <a:rPr lang="en-US" sz="2000" b="1" dirty="0" smtClean="0"/>
              <a:t>}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2894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Encapsulation</a:t>
            </a:r>
            <a:br>
              <a:rPr lang="en-US" sz="3000" dirty="0" smtClean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>
            <a:normAutofit/>
          </a:bodyPr>
          <a:lstStyle/>
          <a:p>
            <a:r>
              <a:rPr lang="en-US" sz="2000" dirty="0"/>
              <a:t>Encapsulation in Java is a mechanism of wrapping the data (variables) and code acting on the data (methods) together as a single unit. In encapsulation, the variables of a class will be hidden from other classes, and can be accessed only through the methods of their current class. </a:t>
            </a:r>
            <a:r>
              <a:rPr lang="en-US" sz="2000" dirty="0" smtClean="0"/>
              <a:t>Therefore, </a:t>
            </a:r>
            <a:r>
              <a:rPr lang="en-US" sz="2000" dirty="0"/>
              <a:t>it is also </a:t>
            </a:r>
            <a:r>
              <a:rPr lang="en-US" sz="2000" dirty="0" smtClean="0"/>
              <a:t>known </a:t>
            </a:r>
            <a:r>
              <a:rPr lang="en-US" sz="2000" dirty="0"/>
              <a:t>as </a:t>
            </a:r>
            <a:r>
              <a:rPr lang="en-US" sz="2000" b="1" dirty="0"/>
              <a:t>data hiding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607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Data Types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000" dirty="0"/>
              <a:t>Data types represent </a:t>
            </a:r>
            <a:r>
              <a:rPr lang="en-US" sz="2000" dirty="0" smtClean="0"/>
              <a:t>the </a:t>
            </a:r>
            <a:r>
              <a:rPr lang="en-US" sz="2000" dirty="0"/>
              <a:t>different values to be stored in the </a:t>
            </a:r>
            <a:r>
              <a:rPr lang="en-US" sz="2000" dirty="0" smtClean="0"/>
              <a:t>variable.</a:t>
            </a: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25224"/>
              </p:ext>
            </p:extLst>
          </p:nvPr>
        </p:nvGraphicFramePr>
        <p:xfrm>
          <a:off x="533400" y="1828800"/>
          <a:ext cx="8181975" cy="3927122"/>
        </p:xfrm>
        <a:graphic>
          <a:graphicData uri="http://schemas.openxmlformats.org/drawingml/2006/table">
            <a:tbl>
              <a:tblPr/>
              <a:tblGrid>
                <a:gridCol w="2727325"/>
                <a:gridCol w="2727325"/>
                <a:gridCol w="2727325"/>
              </a:tblGrid>
              <a:tr h="444694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Data Type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021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21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21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Default Value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021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21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21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Default size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021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21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21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44694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boolean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false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 bit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694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char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'\u0000'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 byte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44694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byte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 byte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694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short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 byte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13873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int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 byte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694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long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 byte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44694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float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0.0f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 byte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694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double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0.0d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 byte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288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581891"/>
          </a:xfrm>
        </p:spPr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Inheritance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r>
              <a:rPr lang="en-US" sz="2000" dirty="0" smtClean="0"/>
              <a:t>It is </a:t>
            </a:r>
            <a:r>
              <a:rPr lang="en-US" sz="2000" dirty="0"/>
              <a:t>a mechanism in which one object acquires all the properties and behaviors of parent object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200" dirty="0" smtClean="0"/>
              <a:t>class</a:t>
            </a:r>
            <a:r>
              <a:rPr lang="en-US" sz="2200" dirty="0"/>
              <a:t> Employee{  </a:t>
            </a:r>
          </a:p>
          <a:p>
            <a:pPr marL="0" indent="0">
              <a:buNone/>
            </a:pPr>
            <a:r>
              <a:rPr lang="en-US" sz="2200" dirty="0"/>
              <a:t> float salary=40000;  </a:t>
            </a:r>
          </a:p>
          <a:p>
            <a:pPr marL="0" indent="0">
              <a:buNone/>
            </a:pPr>
            <a:r>
              <a:rPr lang="en-US" sz="2200" dirty="0"/>
              <a:t>}  </a:t>
            </a:r>
          </a:p>
          <a:p>
            <a:pPr marL="0" indent="0">
              <a:buNone/>
            </a:pPr>
            <a:r>
              <a:rPr lang="en-US" sz="2200" dirty="0"/>
              <a:t>class Programmer extends Employee{  </a:t>
            </a:r>
          </a:p>
          <a:p>
            <a:pPr marL="0" indent="0">
              <a:buNone/>
            </a:pPr>
            <a:r>
              <a:rPr lang="en-US" sz="2200" dirty="0"/>
              <a:t> </a:t>
            </a:r>
            <a:r>
              <a:rPr lang="en-US" sz="2200" dirty="0" err="1"/>
              <a:t>int</a:t>
            </a:r>
            <a:r>
              <a:rPr lang="en-US" sz="2200" dirty="0"/>
              <a:t> bonus=10000;  </a:t>
            </a:r>
          </a:p>
          <a:p>
            <a:pPr marL="0" indent="0">
              <a:buNone/>
            </a:pPr>
            <a:r>
              <a:rPr lang="en-US" sz="2200" dirty="0"/>
              <a:t> public static void main(String </a:t>
            </a:r>
            <a:r>
              <a:rPr lang="en-US" sz="2200" dirty="0" err="1"/>
              <a:t>args</a:t>
            </a:r>
            <a:r>
              <a:rPr lang="en-US" sz="2200" dirty="0"/>
              <a:t>[]){  </a:t>
            </a:r>
          </a:p>
          <a:p>
            <a:pPr marL="0" indent="0">
              <a:buNone/>
            </a:pPr>
            <a:r>
              <a:rPr lang="en-US" sz="2200" dirty="0"/>
              <a:t>   Programmer p=new Programmer();  </a:t>
            </a:r>
          </a:p>
          <a:p>
            <a:pPr marL="0" indent="0">
              <a:buNone/>
            </a:pPr>
            <a:r>
              <a:rPr lang="en-US" sz="2200" dirty="0"/>
              <a:t>   </a:t>
            </a:r>
            <a:r>
              <a:rPr lang="en-US" sz="2200" dirty="0" err="1"/>
              <a:t>System.out.println</a:t>
            </a:r>
            <a:r>
              <a:rPr lang="en-US" sz="2200" dirty="0"/>
              <a:t>("Programmer salary is:"+</a:t>
            </a:r>
            <a:r>
              <a:rPr lang="en-US" sz="2200" dirty="0" err="1"/>
              <a:t>p.salary</a:t>
            </a:r>
            <a:r>
              <a:rPr lang="en-US" sz="2200" dirty="0"/>
              <a:t>);  </a:t>
            </a:r>
          </a:p>
          <a:p>
            <a:pPr marL="0" indent="0">
              <a:buNone/>
            </a:pPr>
            <a:r>
              <a:rPr lang="en-US" sz="2200" dirty="0"/>
              <a:t>   </a:t>
            </a:r>
            <a:r>
              <a:rPr lang="en-US" sz="2200" dirty="0" err="1"/>
              <a:t>System.out.println</a:t>
            </a:r>
            <a:r>
              <a:rPr lang="en-US" sz="2200" dirty="0"/>
              <a:t>("Bonus of Programmer is:"+</a:t>
            </a:r>
            <a:r>
              <a:rPr lang="en-US" sz="2200" dirty="0" err="1"/>
              <a:t>p.bonus</a:t>
            </a:r>
            <a:r>
              <a:rPr lang="en-US" sz="2200" dirty="0"/>
              <a:t>);  </a:t>
            </a:r>
          </a:p>
          <a:p>
            <a:pPr marL="0" indent="0">
              <a:buNone/>
            </a:pPr>
            <a:r>
              <a:rPr lang="en-US" sz="2200" dirty="0"/>
              <a:t>}  </a:t>
            </a:r>
          </a:p>
          <a:p>
            <a:pPr marL="0" indent="0">
              <a:buNone/>
            </a:pPr>
            <a:r>
              <a:rPr lang="en-US" sz="2200" dirty="0"/>
              <a:t>}  </a:t>
            </a:r>
          </a:p>
          <a:p>
            <a:pPr marL="0" indent="0">
              <a:buNone/>
            </a:pPr>
            <a:r>
              <a:rPr lang="en-US" sz="2200" dirty="0"/>
              <a:t>Programmer salary </a:t>
            </a:r>
            <a:r>
              <a:rPr lang="en-US" sz="2200" dirty="0" smtClean="0"/>
              <a:t>is:40000.0</a:t>
            </a:r>
          </a:p>
          <a:p>
            <a:pPr marL="0" indent="0">
              <a:buNone/>
            </a:pPr>
            <a:r>
              <a:rPr lang="en-US" sz="2200" dirty="0" smtClean="0"/>
              <a:t> </a:t>
            </a:r>
            <a:r>
              <a:rPr lang="en-US" sz="2200" dirty="0"/>
              <a:t>Bonus of programmer is:10000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731145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Interface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The interface in java is </a:t>
            </a:r>
            <a:r>
              <a:rPr lang="en-US" sz="2000" b="1" dirty="0"/>
              <a:t>a mechanism to achieve abstraction</a:t>
            </a:r>
            <a:r>
              <a:rPr lang="en-US" sz="2000" dirty="0"/>
              <a:t>. There can be only abstract methods in the java interface not method body. It is used to </a:t>
            </a:r>
            <a:r>
              <a:rPr lang="en-US" sz="2000" dirty="0" smtClean="0"/>
              <a:t>achi</a:t>
            </a:r>
            <a:r>
              <a:rPr lang="en-US" sz="2000" dirty="0"/>
              <a:t>eve abstraction and multiple inheritance in Java.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1900" dirty="0" smtClean="0"/>
              <a:t>interface</a:t>
            </a:r>
            <a:r>
              <a:rPr lang="en-US" sz="1900" dirty="0"/>
              <a:t> printable{  </a:t>
            </a:r>
          </a:p>
          <a:p>
            <a:pPr marL="0" indent="0">
              <a:buNone/>
            </a:pPr>
            <a:r>
              <a:rPr lang="en-US" sz="1900" dirty="0"/>
              <a:t>void print();  </a:t>
            </a:r>
          </a:p>
          <a:p>
            <a:pPr marL="0" indent="0">
              <a:buNone/>
            </a:pPr>
            <a:r>
              <a:rPr lang="en-US" sz="1900" dirty="0"/>
              <a:t>}  </a:t>
            </a:r>
          </a:p>
          <a:p>
            <a:pPr marL="0" indent="0">
              <a:buNone/>
            </a:pPr>
            <a:r>
              <a:rPr lang="en-US" sz="1900" dirty="0"/>
              <a:t>class A6 implements printable{  </a:t>
            </a:r>
          </a:p>
          <a:p>
            <a:pPr marL="0" indent="0">
              <a:buNone/>
            </a:pPr>
            <a:r>
              <a:rPr lang="en-US" sz="1900" dirty="0"/>
              <a:t>public void print(){</a:t>
            </a:r>
            <a:r>
              <a:rPr lang="en-US" sz="1900" dirty="0" err="1"/>
              <a:t>System.out.println</a:t>
            </a:r>
            <a:r>
              <a:rPr lang="en-US" sz="1900" dirty="0"/>
              <a:t>("Hello");}  </a:t>
            </a:r>
          </a:p>
          <a:p>
            <a:pPr marL="0" indent="0">
              <a:buNone/>
            </a:pPr>
            <a:r>
              <a:rPr lang="en-US" sz="1900" dirty="0"/>
              <a:t>  </a:t>
            </a:r>
          </a:p>
          <a:p>
            <a:pPr marL="0" indent="0">
              <a:buNone/>
            </a:pPr>
            <a:r>
              <a:rPr lang="en-US" sz="1900" dirty="0"/>
              <a:t>public static void main(String </a:t>
            </a:r>
            <a:r>
              <a:rPr lang="en-US" sz="1900" dirty="0" err="1"/>
              <a:t>args</a:t>
            </a:r>
            <a:r>
              <a:rPr lang="en-US" sz="1900" dirty="0"/>
              <a:t>[]){  </a:t>
            </a:r>
          </a:p>
          <a:p>
            <a:pPr marL="0" indent="0">
              <a:buNone/>
            </a:pPr>
            <a:r>
              <a:rPr lang="en-US" sz="1900" dirty="0"/>
              <a:t>A6 </a:t>
            </a:r>
            <a:r>
              <a:rPr lang="en-US" sz="1900" dirty="0" err="1"/>
              <a:t>obj</a:t>
            </a:r>
            <a:r>
              <a:rPr lang="en-US" sz="1900" dirty="0"/>
              <a:t> = new A6();  </a:t>
            </a:r>
          </a:p>
          <a:p>
            <a:pPr marL="0" indent="0">
              <a:buNone/>
            </a:pPr>
            <a:r>
              <a:rPr lang="en-US" sz="1900" dirty="0" err="1"/>
              <a:t>obj.print</a:t>
            </a:r>
            <a:r>
              <a:rPr lang="en-US" sz="1900" dirty="0"/>
              <a:t>();  </a:t>
            </a:r>
          </a:p>
          <a:p>
            <a:pPr marL="0" indent="0">
              <a:buNone/>
            </a:pPr>
            <a:r>
              <a:rPr lang="en-US" sz="1900" dirty="0"/>
              <a:t> }  </a:t>
            </a:r>
          </a:p>
          <a:p>
            <a:pPr marL="0" indent="0">
              <a:buNone/>
            </a:pPr>
            <a:r>
              <a:rPr lang="en-US" sz="1900" dirty="0"/>
              <a:t>}  </a:t>
            </a:r>
            <a:endParaRPr lang="en-US" sz="1900" dirty="0" smtClean="0"/>
          </a:p>
          <a:p>
            <a:pPr marL="0" indent="0">
              <a:buNone/>
            </a:pPr>
            <a:r>
              <a:rPr lang="en-US" sz="2000" dirty="0"/>
              <a:t>Output:</a:t>
            </a:r>
          </a:p>
          <a:p>
            <a:pPr marL="0" indent="0">
              <a:buNone/>
            </a:pPr>
            <a:r>
              <a:rPr lang="en-US" sz="2000" dirty="0"/>
              <a:t>Hello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062738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Arrays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000" dirty="0"/>
              <a:t>An </a:t>
            </a:r>
            <a:r>
              <a:rPr lang="en-US" sz="2000" b="1" dirty="0"/>
              <a:t>array</a:t>
            </a:r>
            <a:r>
              <a:rPr lang="en-US" sz="2000" dirty="0"/>
              <a:t> is a container object that holds a fixed number of values of a single type. The length of </a:t>
            </a:r>
            <a:r>
              <a:rPr lang="en-US" sz="2000" dirty="0" err="1"/>
              <a:t>an</a:t>
            </a:r>
            <a:r>
              <a:rPr lang="en-US" sz="2000" b="1" dirty="0" err="1"/>
              <a:t>array</a:t>
            </a:r>
            <a:r>
              <a:rPr lang="en-US" sz="2000" dirty="0"/>
              <a:t> is established when the </a:t>
            </a:r>
            <a:r>
              <a:rPr lang="en-US" sz="2000" b="1" dirty="0"/>
              <a:t>array</a:t>
            </a:r>
            <a:r>
              <a:rPr lang="en-US" sz="2000" dirty="0"/>
              <a:t> is created. After creation, its length is </a:t>
            </a:r>
            <a:r>
              <a:rPr lang="en-US" sz="2000" dirty="0" smtClean="0"/>
              <a:t>fixed.</a:t>
            </a:r>
          </a:p>
          <a:p>
            <a:pPr marL="0" indent="0">
              <a:buNone/>
            </a:pPr>
            <a:r>
              <a:rPr lang="en-US" sz="2000" dirty="0" smtClean="0"/>
              <a:t>Public </a:t>
            </a:r>
            <a:r>
              <a:rPr lang="en-US" sz="2000" dirty="0"/>
              <a:t>class</a:t>
            </a:r>
            <a:r>
              <a:rPr lang="en-US" sz="2000" dirty="0"/>
              <a:t> </a:t>
            </a:r>
            <a:r>
              <a:rPr lang="en-US" sz="2000" dirty="0" err="1"/>
              <a:t>TestArray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</a:p>
          <a:p>
            <a:pPr marL="457200" lvl="1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public</a:t>
            </a:r>
            <a:r>
              <a:rPr lang="en-US" sz="1600" dirty="0"/>
              <a:t> </a:t>
            </a:r>
            <a:r>
              <a:rPr lang="en-US" sz="1600" dirty="0"/>
              <a:t>static</a:t>
            </a:r>
            <a:r>
              <a:rPr lang="en-US" sz="1600" dirty="0"/>
              <a:t> </a:t>
            </a:r>
            <a:r>
              <a:rPr lang="en-US" sz="1600" dirty="0"/>
              <a:t>void</a:t>
            </a:r>
            <a:r>
              <a:rPr lang="en-US" sz="1600" dirty="0"/>
              <a:t> main</a:t>
            </a:r>
            <a:r>
              <a:rPr lang="en-US" sz="1600" dirty="0"/>
              <a:t>(String[]</a:t>
            </a:r>
            <a:r>
              <a:rPr lang="en-US" sz="1600" dirty="0"/>
              <a:t> 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  <a:r>
              <a:rPr lang="en-US" sz="1600" dirty="0"/>
              <a:t> </a:t>
            </a:r>
            <a:r>
              <a:rPr lang="en-US" sz="1600" dirty="0"/>
              <a:t>{</a:t>
            </a:r>
            <a:r>
              <a:rPr lang="en-US" sz="1600" dirty="0"/>
              <a:t> </a:t>
            </a:r>
            <a:endParaRPr lang="en-US" sz="1600" dirty="0" smtClean="0"/>
          </a:p>
          <a:p>
            <a:pPr marL="457200" lvl="1" indent="0">
              <a:buNone/>
            </a:pPr>
            <a:r>
              <a:rPr lang="en-US" sz="1600" dirty="0" smtClean="0"/>
              <a:t>double</a:t>
            </a:r>
            <a:r>
              <a:rPr lang="en-US" sz="1600" dirty="0"/>
              <a:t>[]</a:t>
            </a:r>
            <a:r>
              <a:rPr lang="en-US" sz="1600" dirty="0"/>
              <a:t> </a:t>
            </a:r>
            <a:r>
              <a:rPr lang="en-US" sz="1600" dirty="0" err="1"/>
              <a:t>myList</a:t>
            </a:r>
            <a:r>
              <a:rPr lang="en-US" sz="1600" dirty="0"/>
              <a:t> </a:t>
            </a:r>
            <a:r>
              <a:rPr lang="en-US" sz="1600" dirty="0"/>
              <a:t>=</a:t>
            </a:r>
            <a:r>
              <a:rPr lang="en-US" sz="1600" dirty="0"/>
              <a:t> </a:t>
            </a:r>
            <a:r>
              <a:rPr lang="en-US" sz="1600" dirty="0"/>
              <a:t>{1.9,</a:t>
            </a:r>
            <a:r>
              <a:rPr lang="en-US" sz="1600" dirty="0"/>
              <a:t> </a:t>
            </a:r>
            <a:r>
              <a:rPr lang="en-US" sz="1600" dirty="0"/>
              <a:t>2.9,</a:t>
            </a:r>
            <a:r>
              <a:rPr lang="en-US" sz="1600" dirty="0"/>
              <a:t> </a:t>
            </a:r>
            <a:r>
              <a:rPr lang="en-US" sz="1600" dirty="0"/>
              <a:t>3.4,</a:t>
            </a:r>
            <a:r>
              <a:rPr lang="en-US" sz="1600" dirty="0"/>
              <a:t> </a:t>
            </a:r>
            <a:r>
              <a:rPr lang="en-US" sz="1600" dirty="0"/>
              <a:t>3.5};</a:t>
            </a:r>
            <a:r>
              <a:rPr lang="en-US" sz="1600" dirty="0"/>
              <a:t> </a:t>
            </a:r>
            <a:endParaRPr lang="en-US" sz="1600" dirty="0" smtClean="0"/>
          </a:p>
          <a:p>
            <a:pPr marL="457200" lvl="1" indent="0">
              <a:buNone/>
            </a:pPr>
            <a:r>
              <a:rPr lang="en-US" sz="1600" dirty="0" smtClean="0"/>
              <a:t>// </a:t>
            </a:r>
            <a:r>
              <a:rPr lang="en-US" sz="1600" dirty="0"/>
              <a:t>Print all the array elements</a:t>
            </a:r>
            <a:r>
              <a:rPr lang="en-US" sz="1600" dirty="0"/>
              <a:t> </a:t>
            </a:r>
            <a:endParaRPr lang="en-US" sz="1600" dirty="0" smtClean="0"/>
          </a:p>
          <a:p>
            <a:pPr marL="457200" lvl="1" indent="0">
              <a:buNone/>
            </a:pPr>
            <a:r>
              <a:rPr lang="en-US" sz="1600" dirty="0" smtClean="0"/>
              <a:t>for </a:t>
            </a:r>
            <a:r>
              <a:rPr lang="en-US" sz="1600" dirty="0"/>
              <a:t>(double</a:t>
            </a:r>
            <a:r>
              <a:rPr lang="en-US" sz="1600" dirty="0"/>
              <a:t> element</a:t>
            </a:r>
            <a:r>
              <a:rPr lang="en-US" sz="1600" dirty="0"/>
              <a:t>:</a:t>
            </a:r>
            <a:r>
              <a:rPr lang="en-US" sz="1600" dirty="0"/>
              <a:t> </a:t>
            </a:r>
            <a:r>
              <a:rPr lang="en-US" sz="1600" dirty="0" err="1"/>
              <a:t>myList</a:t>
            </a:r>
            <a:r>
              <a:rPr lang="en-US" sz="1600" dirty="0"/>
              <a:t>)</a:t>
            </a:r>
            <a:r>
              <a:rPr lang="en-US" sz="1600" dirty="0"/>
              <a:t> </a:t>
            </a:r>
            <a:r>
              <a:rPr lang="en-US" sz="1600" dirty="0" smtClean="0"/>
              <a:t>{</a:t>
            </a:r>
          </a:p>
          <a:p>
            <a:pPr marL="457200" lvl="1" indent="0"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(element</a:t>
            </a:r>
            <a:r>
              <a:rPr lang="en-US" sz="1600" dirty="0"/>
              <a:t>);</a:t>
            </a:r>
            <a:r>
              <a:rPr lang="en-US" sz="1600" dirty="0"/>
              <a:t> </a:t>
            </a:r>
            <a:endParaRPr lang="en-US" sz="1600" dirty="0" smtClean="0"/>
          </a:p>
          <a:p>
            <a:pPr marL="457200" lvl="1" indent="0">
              <a:buNone/>
            </a:pPr>
            <a:r>
              <a:rPr lang="en-US" sz="1600" dirty="0" smtClean="0"/>
              <a:t>}</a:t>
            </a:r>
          </a:p>
          <a:p>
            <a:pPr marL="457200" lvl="1" indent="0">
              <a:buNone/>
            </a:pPr>
            <a:r>
              <a:rPr lang="en-US" sz="1600" dirty="0" smtClean="0"/>
              <a:t> }</a:t>
            </a:r>
          </a:p>
          <a:p>
            <a:pPr marL="457200" lvl="1" indent="0">
              <a:buNone/>
            </a:pPr>
            <a:r>
              <a:rPr lang="en-US" sz="1600" dirty="0" smtClean="0"/>
              <a:t> }</a:t>
            </a:r>
          </a:p>
          <a:p>
            <a:pPr marL="0" indent="0">
              <a:buNone/>
            </a:pPr>
            <a:r>
              <a:rPr lang="en-US" sz="1800" dirty="0"/>
              <a:t>Output</a:t>
            </a:r>
          </a:p>
          <a:p>
            <a:pPr marL="0" indent="0">
              <a:buNone/>
            </a:pPr>
            <a:r>
              <a:rPr lang="en-US" sz="1800" dirty="0"/>
              <a:t>1.9 2.9 3.4 3.5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2009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Autofit/>
          </a:bodyPr>
          <a:lstStyle/>
          <a:p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Variable</a:t>
            </a: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1600" b="1" dirty="0"/>
              <a:t>Variable</a:t>
            </a:r>
            <a:r>
              <a:rPr lang="en-US" sz="1600" dirty="0"/>
              <a:t> is name of </a:t>
            </a:r>
            <a:r>
              <a:rPr lang="en-US" sz="1600" i="1" dirty="0"/>
              <a:t>reserved area allocated in memory</a:t>
            </a:r>
            <a:r>
              <a:rPr lang="en-US" sz="1600" dirty="0"/>
              <a:t>. In other words, it is a </a:t>
            </a:r>
            <a:r>
              <a:rPr lang="en-US" sz="1600" i="1" dirty="0"/>
              <a:t>name of memory location</a:t>
            </a:r>
            <a:r>
              <a:rPr lang="en-US" sz="1600" dirty="0"/>
              <a:t>. It is a combination of "vary + able" that means its value can be changed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There are three types of variables in </a:t>
            </a:r>
            <a:r>
              <a:rPr lang="en-US" sz="1600" dirty="0" smtClean="0"/>
              <a:t>java</a:t>
            </a:r>
          </a:p>
          <a:p>
            <a:r>
              <a:rPr lang="en-US" sz="1600" b="1" dirty="0" smtClean="0"/>
              <a:t>local variable </a:t>
            </a:r>
            <a:r>
              <a:rPr lang="en-US" sz="1600" dirty="0" smtClean="0"/>
              <a:t>- </a:t>
            </a:r>
            <a:r>
              <a:rPr lang="en-US" sz="1600" dirty="0"/>
              <a:t>A variable which is declared inside the method is called local variable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b="1" dirty="0" smtClean="0"/>
              <a:t>instance variable - </a:t>
            </a:r>
            <a:r>
              <a:rPr lang="en-US" sz="1600" dirty="0"/>
              <a:t>A variable which is declared inside the class but outside the method, is called instance variable </a:t>
            </a:r>
            <a:endParaRPr lang="en-US" sz="1600" dirty="0" smtClean="0"/>
          </a:p>
          <a:p>
            <a:endParaRPr lang="en-US" sz="1600" b="1" dirty="0"/>
          </a:p>
          <a:p>
            <a:r>
              <a:rPr lang="en-US" sz="1600" b="1" dirty="0"/>
              <a:t>static </a:t>
            </a:r>
            <a:r>
              <a:rPr lang="en-US" sz="1600" b="1" dirty="0" smtClean="0"/>
              <a:t>variable - </a:t>
            </a:r>
            <a:r>
              <a:rPr lang="en-US" sz="1600" dirty="0"/>
              <a:t>A variable that is declared as static is called static variable</a:t>
            </a:r>
            <a:endParaRPr lang="en-US" sz="1600" b="1" dirty="0"/>
          </a:p>
          <a:p>
            <a:endParaRPr lang="en-US" sz="1600" b="1" dirty="0" smtClean="0"/>
          </a:p>
          <a:p>
            <a:r>
              <a:rPr lang="en-US" sz="1600" dirty="0" smtClean="0"/>
              <a:t>class</a:t>
            </a:r>
            <a:r>
              <a:rPr lang="en-US" sz="1600" dirty="0"/>
              <a:t> A{  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 data=50</a:t>
            </a:r>
            <a:r>
              <a:rPr lang="en-US" sz="1600" dirty="0" smtClean="0"/>
              <a:t>;             //</a:t>
            </a:r>
            <a:r>
              <a:rPr lang="en-US" sz="1600" dirty="0"/>
              <a:t>instance variable  </a:t>
            </a:r>
          </a:p>
          <a:p>
            <a:r>
              <a:rPr lang="en-US" sz="1600" dirty="0"/>
              <a:t>static </a:t>
            </a:r>
            <a:r>
              <a:rPr lang="en-US" sz="1600" dirty="0" err="1"/>
              <a:t>int</a:t>
            </a:r>
            <a:r>
              <a:rPr lang="en-US" sz="1600" dirty="0"/>
              <a:t> m=100</a:t>
            </a:r>
            <a:r>
              <a:rPr lang="en-US" sz="1600" dirty="0" smtClean="0"/>
              <a:t>;    //</a:t>
            </a:r>
            <a:r>
              <a:rPr lang="en-US" sz="1600" dirty="0"/>
              <a:t>static variable  </a:t>
            </a:r>
          </a:p>
          <a:p>
            <a:r>
              <a:rPr lang="en-US" sz="1600" dirty="0"/>
              <a:t>void method(){  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 n=90</a:t>
            </a:r>
            <a:r>
              <a:rPr lang="en-US" sz="1600" dirty="0" smtClean="0"/>
              <a:t>;                 //</a:t>
            </a:r>
            <a:r>
              <a:rPr lang="en-US" sz="1600" dirty="0"/>
              <a:t>local variable  </a:t>
            </a:r>
          </a:p>
          <a:p>
            <a:r>
              <a:rPr lang="en-US" sz="1600" dirty="0"/>
              <a:t>}  </a:t>
            </a:r>
          </a:p>
          <a:p>
            <a:r>
              <a:rPr lang="en-US" sz="1600" dirty="0"/>
              <a:t>}//end of class  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40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Methods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1800" dirty="0"/>
              <a:t>A Java method is a collection of statements that are grouped together to perform an operation. When you call the </a:t>
            </a:r>
            <a:r>
              <a:rPr lang="en-US" sz="1800" dirty="0" err="1"/>
              <a:t>System.out.</a:t>
            </a:r>
            <a:r>
              <a:rPr lang="en-US" sz="1800" b="1" dirty="0" err="1"/>
              <a:t>println</a:t>
            </a:r>
            <a:r>
              <a:rPr lang="en-US" sz="1800" b="1" dirty="0"/>
              <a:t>()</a:t>
            </a:r>
            <a:r>
              <a:rPr lang="en-US" sz="1800" dirty="0"/>
              <a:t> method, for example, the system actually executes several statements in order to display a message on the console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Syntax :-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public static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methodName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dirty="0" err="1"/>
              <a:t>int</a:t>
            </a:r>
            <a:r>
              <a:rPr lang="en-US" sz="1800" dirty="0"/>
              <a:t> b)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// </a:t>
            </a:r>
            <a:r>
              <a:rPr lang="en-US" sz="1800" dirty="0" smtClean="0"/>
              <a:t>body</a:t>
            </a:r>
          </a:p>
          <a:p>
            <a:pPr marL="0" indent="0">
              <a:buNone/>
            </a:pPr>
            <a:r>
              <a:rPr lang="en-US" sz="1800" dirty="0" smtClean="0"/>
              <a:t> }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public static</a:t>
            </a:r>
            <a:r>
              <a:rPr lang="en-US" sz="1800" dirty="0"/>
              <a:t> − modifier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err="1"/>
              <a:t>int</a:t>
            </a:r>
            <a:r>
              <a:rPr lang="en-US" sz="1800" dirty="0"/>
              <a:t> − return type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err="1"/>
              <a:t>methodName</a:t>
            </a:r>
            <a:r>
              <a:rPr lang="en-US" sz="1800" dirty="0"/>
              <a:t> − name of the method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a, b</a:t>
            </a:r>
            <a:r>
              <a:rPr lang="en-US" sz="1800" dirty="0"/>
              <a:t> − formal parameters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err="1"/>
              <a:t>int</a:t>
            </a:r>
            <a:r>
              <a:rPr lang="en-US" sz="1800" b="1" dirty="0"/>
              <a:t> a, </a:t>
            </a:r>
            <a:r>
              <a:rPr lang="en-US" sz="1800" b="1" dirty="0" err="1"/>
              <a:t>int</a:t>
            </a:r>
            <a:r>
              <a:rPr lang="en-US" sz="1800" b="1" dirty="0"/>
              <a:t> b</a:t>
            </a:r>
            <a:r>
              <a:rPr lang="en-US" sz="1800" dirty="0"/>
              <a:t> − list of parameters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64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Access Modifiers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access modifiers in java specifies accessibility (scope) of a data member, method, constructor or class.</a:t>
            </a:r>
          </a:p>
          <a:p>
            <a:r>
              <a:rPr lang="en-US" sz="1800" dirty="0"/>
              <a:t>There are 4 types of java access modifiers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u="sng" dirty="0" smtClean="0"/>
              <a:t>Public</a:t>
            </a:r>
            <a:r>
              <a:rPr lang="en-US" sz="1800" b="1" u="sng" dirty="0"/>
              <a:t>:-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verdana"/>
              </a:rPr>
              <a:t>The </a:t>
            </a:r>
            <a:r>
              <a:rPr lang="en-US" sz="1700" b="1" dirty="0">
                <a:solidFill>
                  <a:srgbClr val="000000"/>
                </a:solidFill>
                <a:latin typeface="verdana"/>
              </a:rPr>
              <a:t>public access modifier</a:t>
            </a:r>
            <a:r>
              <a:rPr lang="en-US" sz="1700" dirty="0">
                <a:solidFill>
                  <a:srgbClr val="000000"/>
                </a:solidFill>
                <a:latin typeface="verdana"/>
              </a:rPr>
              <a:t> is accessible everywhere. It has the widest scope among all other modifiers</a:t>
            </a:r>
            <a:r>
              <a:rPr lang="en-US" sz="1800" dirty="0">
                <a:solidFill>
                  <a:srgbClr val="000000"/>
                </a:solidFill>
                <a:latin typeface="verdana"/>
              </a:rPr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u="sng" dirty="0" smtClean="0"/>
              <a:t>Private:-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verdana"/>
              </a:rPr>
              <a:t>The </a:t>
            </a:r>
            <a:r>
              <a:rPr lang="en-US" sz="1800" dirty="0">
                <a:solidFill>
                  <a:srgbClr val="000000"/>
                </a:solidFill>
                <a:latin typeface="verdana"/>
              </a:rPr>
              <a:t>private access modifier is accessible only within class.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u="sng" dirty="0" smtClean="0"/>
              <a:t>Default:-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verdana"/>
              </a:rPr>
              <a:t>If </a:t>
            </a:r>
            <a:r>
              <a:rPr lang="en-US" sz="1600" dirty="0">
                <a:solidFill>
                  <a:srgbClr val="000000"/>
                </a:solidFill>
                <a:latin typeface="verdana"/>
              </a:rPr>
              <a:t>you don't use any modifier, it is treated as </a:t>
            </a:r>
            <a:r>
              <a:rPr lang="en-US" sz="1600" b="1" dirty="0">
                <a:solidFill>
                  <a:srgbClr val="000000"/>
                </a:solidFill>
                <a:latin typeface="verdana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verdana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verdana"/>
              </a:rPr>
              <a:t>bydefault</a:t>
            </a:r>
            <a:r>
              <a:rPr lang="en-US" sz="1600" dirty="0">
                <a:solidFill>
                  <a:srgbClr val="000000"/>
                </a:solidFill>
                <a:latin typeface="verdana"/>
              </a:rPr>
              <a:t>. The default modifier is accessible only within package.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u="sng" dirty="0" smtClean="0"/>
              <a:t>Protected:-</a:t>
            </a:r>
          </a:p>
          <a:p>
            <a:pPr marL="0" indent="0">
              <a:buNone/>
            </a:pPr>
            <a:r>
              <a:rPr lang="en-US" sz="1800" dirty="0" smtClean="0"/>
              <a:t>The</a:t>
            </a:r>
            <a:r>
              <a:rPr lang="en-US" sz="1800" dirty="0"/>
              <a:t> </a:t>
            </a:r>
            <a:r>
              <a:rPr lang="en-US" sz="1800" b="1" dirty="0"/>
              <a:t>protected access modifier</a:t>
            </a:r>
            <a:r>
              <a:rPr lang="en-US" sz="1800" dirty="0"/>
              <a:t> is accessible within package and outside the package but through inheritance only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3081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Operators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Operator</a:t>
            </a:r>
            <a:r>
              <a:rPr lang="en-US" sz="2000" dirty="0"/>
              <a:t> in java is a symbol that is used to perform operations. For example: +, -, *, / </a:t>
            </a:r>
            <a:r>
              <a:rPr lang="en-US" sz="2000" dirty="0" smtClean="0"/>
              <a:t>etc.</a:t>
            </a: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51692"/>
              </p:ext>
            </p:extLst>
          </p:nvPr>
        </p:nvGraphicFramePr>
        <p:xfrm>
          <a:off x="533400" y="2438400"/>
          <a:ext cx="8181975" cy="739140"/>
        </p:xfrm>
        <a:graphic>
          <a:graphicData uri="http://schemas.openxmlformats.org/drawingml/2006/table">
            <a:tbl>
              <a:tblPr/>
              <a:tblGrid>
                <a:gridCol w="2727325"/>
                <a:gridCol w="2727325"/>
                <a:gridCol w="2727325"/>
              </a:tblGrid>
              <a:tr h="0">
                <a:tc rowSpan="2"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Arithmetic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multiplicative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* / %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additive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+ -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1012" y="3493611"/>
          <a:ext cx="8181975" cy="739140"/>
        </p:xfrm>
        <a:graphic>
          <a:graphicData uri="http://schemas.openxmlformats.org/drawingml/2006/table">
            <a:tbl>
              <a:tblPr/>
              <a:tblGrid>
                <a:gridCol w="2727325"/>
                <a:gridCol w="2727325"/>
                <a:gridCol w="2727325"/>
              </a:tblGrid>
              <a:tr h="0">
                <a:tc rowSpan="2"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Relational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comparison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&lt; &gt; &lt;= &gt;= instanceof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equality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== !=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47352"/>
              </p:ext>
            </p:extLst>
          </p:nvPr>
        </p:nvGraphicFramePr>
        <p:xfrm>
          <a:off x="609600" y="4648200"/>
          <a:ext cx="8181975" cy="1847850"/>
        </p:xfrm>
        <a:graphic>
          <a:graphicData uri="http://schemas.openxmlformats.org/drawingml/2006/table">
            <a:tbl>
              <a:tblPr/>
              <a:tblGrid>
                <a:gridCol w="2727325"/>
                <a:gridCol w="2727325"/>
                <a:gridCol w="2727325"/>
              </a:tblGrid>
              <a:tr h="241141">
                <a:tc rowSpan="3"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Bitwise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bitwise AND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&amp;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241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bitwise exclusive OR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^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1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bitwise inclusive OR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|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241141">
                <a:tc rowSpan="2"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Logical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logical AND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&amp;&amp;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1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logical OR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||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69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Control Statements</a:t>
            </a:r>
            <a:r>
              <a:rPr lang="en-US" sz="3000" b="1" dirty="0"/>
              <a:t/>
            </a:r>
            <a:br>
              <a:rPr lang="en-US" sz="3000" b="1" dirty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The Java </a:t>
            </a:r>
            <a:r>
              <a:rPr lang="en-US" sz="2000" i="1" dirty="0"/>
              <a:t>if statement</a:t>
            </a:r>
            <a:r>
              <a:rPr lang="en-US" sz="2000" dirty="0"/>
              <a:t> is used to test the condition. It checks </a:t>
            </a:r>
            <a:r>
              <a:rPr lang="en-US" sz="2000" dirty="0" err="1"/>
              <a:t>boolean</a:t>
            </a:r>
            <a:r>
              <a:rPr lang="en-US" sz="2000" dirty="0"/>
              <a:t> condition: </a:t>
            </a:r>
            <a:r>
              <a:rPr lang="en-US" sz="2000" i="1" dirty="0"/>
              <a:t>true</a:t>
            </a:r>
            <a:r>
              <a:rPr lang="en-US" sz="2000" dirty="0"/>
              <a:t> or </a:t>
            </a:r>
            <a:r>
              <a:rPr lang="en-US" sz="2000" i="1" dirty="0"/>
              <a:t>false</a:t>
            </a:r>
            <a:r>
              <a:rPr lang="en-US" sz="2000" dirty="0"/>
              <a:t>. There are various types of if statement in java.</a:t>
            </a:r>
          </a:p>
          <a:p>
            <a:r>
              <a:rPr lang="en-US" sz="2000" dirty="0"/>
              <a:t>if statement</a:t>
            </a:r>
          </a:p>
          <a:p>
            <a:r>
              <a:rPr lang="en-US" sz="2000" dirty="0"/>
              <a:t>if-else statement</a:t>
            </a:r>
          </a:p>
          <a:p>
            <a:r>
              <a:rPr lang="en-US" sz="2000" dirty="0"/>
              <a:t>nested if statement</a:t>
            </a:r>
          </a:p>
          <a:p>
            <a:r>
              <a:rPr lang="en-US" sz="2000" dirty="0"/>
              <a:t>if-else-if ladder</a:t>
            </a:r>
          </a:p>
          <a:p>
            <a:pPr marL="0" indent="0">
              <a:buNone/>
            </a:pPr>
            <a:r>
              <a:rPr lang="en-US" sz="2500" b="1" u="sng" dirty="0"/>
              <a:t>IF </a:t>
            </a:r>
            <a:r>
              <a:rPr lang="en-US" sz="2500" b="1" u="sng" dirty="0" smtClean="0"/>
              <a:t>Statement :-</a:t>
            </a:r>
          </a:p>
          <a:p>
            <a:r>
              <a:rPr lang="en-US" sz="1600" dirty="0"/>
              <a:t>The Java if statement tests the condition. It executes the </a:t>
            </a:r>
            <a:r>
              <a:rPr lang="en-US" sz="1600" i="1" dirty="0"/>
              <a:t>if block</a:t>
            </a:r>
            <a:r>
              <a:rPr lang="en-US" sz="1600" dirty="0"/>
              <a:t> if condition is true.</a:t>
            </a:r>
            <a:endParaRPr lang="en-US" sz="1600" b="1" u="sng" dirty="0"/>
          </a:p>
          <a:p>
            <a:pPr marL="0" indent="0">
              <a:buNone/>
            </a:pP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 smtClean="0"/>
              <a:t>IfStatement</a:t>
            </a:r>
            <a:r>
              <a:rPr lang="en-US" sz="2000" dirty="0"/>
              <a:t> {  </a:t>
            </a:r>
          </a:p>
          <a:p>
            <a:pPr marL="0" indent="0">
              <a:buNone/>
            </a:pP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static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main(String[] </a:t>
            </a:r>
            <a:r>
              <a:rPr lang="en-US" sz="2000" dirty="0" err="1"/>
              <a:t>args</a:t>
            </a:r>
            <a:r>
              <a:rPr lang="en-US" sz="2000" dirty="0"/>
              <a:t>) {  </a:t>
            </a:r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b="1" dirty="0" err="1"/>
              <a:t>int</a:t>
            </a:r>
            <a:r>
              <a:rPr lang="en-US" sz="2000" dirty="0"/>
              <a:t> age=20;  </a:t>
            </a:r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b="1" dirty="0"/>
              <a:t>if</a:t>
            </a:r>
            <a:r>
              <a:rPr lang="en-US" sz="2000" dirty="0"/>
              <a:t>(age&gt;18){  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System.out.print</a:t>
            </a:r>
            <a:r>
              <a:rPr lang="en-US" sz="2000" dirty="0"/>
              <a:t>("Age is greater than 18");  </a:t>
            </a:r>
          </a:p>
          <a:p>
            <a:pPr marL="0" indent="0">
              <a:buNone/>
            </a:pPr>
            <a:r>
              <a:rPr lang="en-US" sz="2000" dirty="0"/>
              <a:t>    }  </a:t>
            </a:r>
          </a:p>
          <a:p>
            <a:pPr marL="0" indent="0">
              <a:buNone/>
            </a:pPr>
            <a:r>
              <a:rPr lang="en-US" sz="2000" dirty="0"/>
              <a:t>}  </a:t>
            </a:r>
          </a:p>
          <a:p>
            <a:pPr marL="0" indent="0">
              <a:buNone/>
            </a:pPr>
            <a:r>
              <a:rPr lang="en-US" sz="2000" dirty="0"/>
              <a:t>}  </a:t>
            </a:r>
          </a:p>
          <a:p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23568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u="sng" dirty="0" smtClean="0"/>
          </a:p>
          <a:p>
            <a:pPr marL="0" indent="0">
              <a:buNone/>
            </a:pPr>
            <a:r>
              <a:rPr lang="en-US" sz="2000" b="1" u="sng" dirty="0" smtClean="0"/>
              <a:t>IF-else Statement :-</a:t>
            </a:r>
          </a:p>
          <a:p>
            <a:r>
              <a:rPr lang="en-US" sz="2000" dirty="0"/>
              <a:t>The Java if-else statement also tests the condition. It executes the </a:t>
            </a:r>
            <a:r>
              <a:rPr lang="en-US" sz="2000" i="1" dirty="0"/>
              <a:t>if block</a:t>
            </a:r>
            <a:r>
              <a:rPr lang="en-US" sz="2000" dirty="0"/>
              <a:t> if condition is true otherwise </a:t>
            </a:r>
            <a:r>
              <a:rPr lang="en-US" sz="2000" i="1" dirty="0"/>
              <a:t>else block</a:t>
            </a:r>
            <a:r>
              <a:rPr lang="en-US" sz="2000" dirty="0"/>
              <a:t> is executed.</a:t>
            </a:r>
            <a:endParaRPr lang="en-US" sz="2000" b="1" u="sng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public</a:t>
            </a:r>
            <a:r>
              <a:rPr lang="en-US" sz="1600" dirty="0"/>
              <a:t> </a:t>
            </a:r>
            <a:r>
              <a:rPr lang="en-US" sz="1600" b="1" dirty="0"/>
              <a:t>class</a:t>
            </a:r>
            <a:r>
              <a:rPr lang="en-US" sz="1600" dirty="0"/>
              <a:t> </a:t>
            </a:r>
            <a:r>
              <a:rPr lang="en-US" sz="1600" dirty="0" err="1" smtClean="0"/>
              <a:t>IfElseStatment</a:t>
            </a:r>
            <a:r>
              <a:rPr lang="en-US" sz="1600" dirty="0"/>
              <a:t> {  </a:t>
            </a:r>
          </a:p>
          <a:p>
            <a:pPr marL="0" indent="0">
              <a:buNone/>
            </a:pPr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static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main(String[] </a:t>
            </a:r>
            <a:r>
              <a:rPr lang="en-US" sz="1600" dirty="0" err="1"/>
              <a:t>args</a:t>
            </a:r>
            <a:r>
              <a:rPr lang="en-US" sz="1600" dirty="0"/>
              <a:t>) {  </a:t>
            </a:r>
          </a:p>
          <a:p>
            <a:pPr marL="0" indent="0">
              <a:buNone/>
            </a:pPr>
            <a:r>
              <a:rPr lang="en-US" sz="1600" dirty="0"/>
              <a:t>    </a:t>
            </a:r>
            <a:r>
              <a:rPr lang="en-US" sz="1600" b="1" dirty="0" err="1"/>
              <a:t>int</a:t>
            </a:r>
            <a:r>
              <a:rPr lang="en-US" sz="1600" dirty="0"/>
              <a:t> number=13;  </a:t>
            </a:r>
          </a:p>
          <a:p>
            <a:pPr marL="0" indent="0">
              <a:buNone/>
            </a:pPr>
            <a:r>
              <a:rPr lang="en-US" sz="1600" dirty="0"/>
              <a:t>    </a:t>
            </a:r>
            <a:r>
              <a:rPr lang="en-US" sz="1600" b="1" dirty="0"/>
              <a:t>if</a:t>
            </a:r>
            <a:r>
              <a:rPr lang="en-US" sz="1600" dirty="0"/>
              <a:t>(number%2==0){  </a:t>
            </a:r>
          </a:p>
          <a:p>
            <a:pPr marL="0" indent="0">
              <a:buNone/>
            </a:pPr>
            <a:r>
              <a:rPr lang="en-US" sz="1600" dirty="0"/>
              <a:t>        </a:t>
            </a:r>
            <a:r>
              <a:rPr lang="en-US" sz="1600" dirty="0" err="1"/>
              <a:t>System.out.println</a:t>
            </a:r>
            <a:r>
              <a:rPr lang="en-US" sz="1600" dirty="0"/>
              <a:t>("even number");  </a:t>
            </a:r>
          </a:p>
          <a:p>
            <a:pPr marL="0" indent="0">
              <a:buNone/>
            </a:pPr>
            <a:r>
              <a:rPr lang="en-US" sz="1600" dirty="0"/>
              <a:t>    }</a:t>
            </a:r>
            <a:r>
              <a:rPr lang="en-US" sz="1600" b="1" dirty="0"/>
              <a:t>else</a:t>
            </a:r>
            <a:r>
              <a:rPr lang="en-US" sz="1600" dirty="0"/>
              <a:t>{  </a:t>
            </a:r>
          </a:p>
          <a:p>
            <a:pPr marL="0" indent="0">
              <a:buNone/>
            </a:pPr>
            <a:r>
              <a:rPr lang="en-US" sz="1600" dirty="0"/>
              <a:t>        </a:t>
            </a:r>
            <a:r>
              <a:rPr lang="en-US" sz="1600" dirty="0" err="1"/>
              <a:t>System.out.println</a:t>
            </a:r>
            <a:r>
              <a:rPr lang="en-US" sz="1600" dirty="0"/>
              <a:t>("odd number");  </a:t>
            </a:r>
          </a:p>
          <a:p>
            <a:pPr marL="0" indent="0">
              <a:buNone/>
            </a:pPr>
            <a:r>
              <a:rPr lang="en-US" sz="1600" dirty="0"/>
              <a:t>    }  </a:t>
            </a:r>
          </a:p>
          <a:p>
            <a:pPr marL="0" indent="0">
              <a:buNone/>
            </a:pPr>
            <a:r>
              <a:rPr lang="en-US" sz="1600" dirty="0"/>
              <a:t>}  </a:t>
            </a:r>
          </a:p>
          <a:p>
            <a:pPr marL="0" indent="0">
              <a:buNone/>
            </a:pPr>
            <a:r>
              <a:rPr lang="en-US" sz="1600" dirty="0"/>
              <a:t>}  </a:t>
            </a:r>
          </a:p>
          <a:p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286297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/>
              <a:t>IF-else-if ladder </a:t>
            </a:r>
            <a:r>
              <a:rPr lang="en-US" sz="2000" b="1" u="sng" dirty="0" smtClean="0"/>
              <a:t>Statement :-</a:t>
            </a:r>
          </a:p>
          <a:p>
            <a:pPr marL="0" indent="0">
              <a:buNone/>
            </a:pPr>
            <a:endParaRPr lang="en-US" sz="2000" b="1" u="sng" dirty="0"/>
          </a:p>
          <a:p>
            <a:r>
              <a:rPr lang="en-US" sz="2000" dirty="0"/>
              <a:t>The if-else-if ladder statement executes one condition from multiple statements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b="1" u="sng" dirty="0" smtClean="0"/>
          </a:p>
          <a:p>
            <a:pPr marL="0" indent="0">
              <a:buNone/>
            </a:pPr>
            <a:r>
              <a:rPr lang="en-US" sz="1600" b="1" dirty="0" smtClean="0"/>
              <a:t>if</a:t>
            </a:r>
            <a:r>
              <a:rPr lang="en-US" sz="1600" dirty="0" smtClean="0"/>
              <a:t>(condition1</a:t>
            </a:r>
            <a:r>
              <a:rPr lang="en-US" sz="1600" dirty="0"/>
              <a:t>){  </a:t>
            </a:r>
          </a:p>
          <a:p>
            <a:pPr marL="0" indent="0">
              <a:buNone/>
            </a:pPr>
            <a:r>
              <a:rPr lang="en-US" sz="1600" dirty="0"/>
              <a:t>//code to be executed if condition1 is true  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r>
              <a:rPr lang="en-US" sz="1600" b="1" dirty="0"/>
              <a:t>else</a:t>
            </a:r>
            <a:r>
              <a:rPr lang="en-US" sz="1600" dirty="0"/>
              <a:t> </a:t>
            </a:r>
            <a:r>
              <a:rPr lang="en-US" sz="1600" b="1" dirty="0"/>
              <a:t>if</a:t>
            </a:r>
            <a:r>
              <a:rPr lang="en-US" sz="1600" dirty="0"/>
              <a:t>(condition2){  </a:t>
            </a:r>
          </a:p>
          <a:p>
            <a:pPr marL="0" indent="0">
              <a:buNone/>
            </a:pPr>
            <a:r>
              <a:rPr lang="en-US" sz="1600" dirty="0"/>
              <a:t>//code to be executed if condition2 is true  </a:t>
            </a:r>
          </a:p>
          <a:p>
            <a:pPr marL="0" indent="0">
              <a:buNone/>
            </a:pPr>
            <a:r>
              <a:rPr lang="en-US" sz="1600" dirty="0"/>
              <a:t>}  </a:t>
            </a:r>
          </a:p>
          <a:p>
            <a:pPr marL="0" indent="0">
              <a:buNone/>
            </a:pPr>
            <a:r>
              <a:rPr lang="en-US" sz="1600" b="1" dirty="0"/>
              <a:t>else</a:t>
            </a:r>
            <a:r>
              <a:rPr lang="en-US" sz="1600" dirty="0"/>
              <a:t> </a:t>
            </a:r>
            <a:r>
              <a:rPr lang="en-US" sz="1600" b="1" dirty="0"/>
              <a:t>if</a:t>
            </a:r>
            <a:r>
              <a:rPr lang="en-US" sz="1600" dirty="0"/>
              <a:t>(condition3){  </a:t>
            </a:r>
          </a:p>
          <a:p>
            <a:pPr marL="0" indent="0">
              <a:buNone/>
            </a:pPr>
            <a:r>
              <a:rPr lang="en-US" sz="1600" dirty="0"/>
              <a:t>//code to be executed if condition3 is true  </a:t>
            </a:r>
          </a:p>
          <a:p>
            <a:pPr marL="0" indent="0">
              <a:buNone/>
            </a:pPr>
            <a:r>
              <a:rPr lang="en-US" sz="1600" dirty="0"/>
              <a:t>}  </a:t>
            </a:r>
          </a:p>
          <a:p>
            <a:pPr marL="0" indent="0">
              <a:buNone/>
            </a:pPr>
            <a:r>
              <a:rPr lang="en-US" sz="1600" dirty="0"/>
              <a:t>...  </a:t>
            </a:r>
          </a:p>
          <a:p>
            <a:pPr marL="0" indent="0">
              <a:buNone/>
            </a:pPr>
            <a:r>
              <a:rPr lang="en-US" sz="1600" b="1" dirty="0"/>
              <a:t>else</a:t>
            </a:r>
            <a:r>
              <a:rPr lang="en-US" sz="1600" dirty="0"/>
              <a:t>{  </a:t>
            </a:r>
          </a:p>
          <a:p>
            <a:pPr marL="0" indent="0">
              <a:buNone/>
            </a:pPr>
            <a:r>
              <a:rPr lang="en-US" sz="1600" dirty="0"/>
              <a:t>//code to be executed if all the conditions are false  </a:t>
            </a:r>
          </a:p>
          <a:p>
            <a:pPr marL="0" indent="0">
              <a:buNone/>
            </a:pPr>
            <a:r>
              <a:rPr lang="en-US" sz="1600" dirty="0"/>
              <a:t>}  </a:t>
            </a:r>
          </a:p>
          <a:p>
            <a:pPr marL="0" indent="0">
              <a:buNone/>
            </a:pPr>
            <a:endParaRPr lang="en-US" sz="2500" b="1" u="sng" dirty="0"/>
          </a:p>
        </p:txBody>
      </p:sp>
    </p:spTree>
    <p:extLst>
      <p:ext uri="{BB962C8B-B14F-4D97-AF65-F5344CB8AC3E}">
        <p14:creationId xmlns:p14="http://schemas.microsoft.com/office/powerpoint/2010/main" val="78521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403</Words>
  <Application>Microsoft Office PowerPoint</Application>
  <PresentationFormat>On-screen Show (4:3)</PresentationFormat>
  <Paragraphs>329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JAVA</vt:lpstr>
      <vt:lpstr>Data Types </vt:lpstr>
      <vt:lpstr> Variable </vt:lpstr>
      <vt:lpstr> Methods </vt:lpstr>
      <vt:lpstr> Access Modifiers </vt:lpstr>
      <vt:lpstr>Operators </vt:lpstr>
      <vt:lpstr> Control Statements </vt:lpstr>
      <vt:lpstr>PowerPoint Presentation</vt:lpstr>
      <vt:lpstr>PowerPoint Presentation</vt:lpstr>
      <vt:lpstr> Switch Statement </vt:lpstr>
      <vt:lpstr> While Loop </vt:lpstr>
      <vt:lpstr> Break Statement </vt:lpstr>
      <vt:lpstr> Continue Statement </vt:lpstr>
      <vt:lpstr>OOPS concepts in java</vt:lpstr>
      <vt:lpstr>Objects </vt:lpstr>
      <vt:lpstr>Class</vt:lpstr>
      <vt:lpstr>overloading</vt:lpstr>
      <vt:lpstr>Overriding</vt:lpstr>
      <vt:lpstr> Encapsulation </vt:lpstr>
      <vt:lpstr> Inheritance </vt:lpstr>
      <vt:lpstr>Interface</vt:lpstr>
      <vt:lpstr> Arrays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concepts in java</dc:title>
  <dc:creator>Lokesh S</dc:creator>
  <cp:lastModifiedBy>Lokesh S</cp:lastModifiedBy>
  <cp:revision>31</cp:revision>
  <dcterms:created xsi:type="dcterms:W3CDTF">2017-04-25T05:02:11Z</dcterms:created>
  <dcterms:modified xsi:type="dcterms:W3CDTF">2017-04-28T10:08:33Z</dcterms:modified>
</cp:coreProperties>
</file>