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376" r:id="rId3"/>
    <p:sldId id="315" r:id="rId4"/>
    <p:sldId id="377" r:id="rId5"/>
    <p:sldId id="365" r:id="rId6"/>
    <p:sldId id="320" r:id="rId7"/>
    <p:sldId id="323" r:id="rId8"/>
    <p:sldId id="371" r:id="rId9"/>
    <p:sldId id="335" r:id="rId10"/>
    <p:sldId id="352" r:id="rId11"/>
    <p:sldId id="373" r:id="rId12"/>
    <p:sldId id="370" r:id="rId13"/>
    <p:sldId id="358" r:id="rId14"/>
    <p:sldId id="287" r:id="rId15"/>
    <p:sldId id="29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15"/>
            <p14:sldId id="377"/>
            <p14:sldId id="365"/>
            <p14:sldId id="320"/>
            <p14:sldId id="323"/>
            <p14:sldId id="371"/>
            <p14:sldId id="335"/>
          </p14:sldIdLst>
        </p14:section>
        <p14:section name="설계단계" id="{079FB007-4044-4E60-AD09-4E9512A5438F}">
          <p14:sldIdLst>
            <p14:sldId id="352"/>
            <p14:sldId id="373"/>
            <p14:sldId id="370"/>
            <p14:sldId id="358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79" d="100"/>
          <a:sy n="79" d="100"/>
        </p:scale>
        <p:origin x="7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87355"/>
              </p:ext>
            </p:extLst>
          </p:nvPr>
        </p:nvGraphicFramePr>
        <p:xfrm>
          <a:off x="216987" y="2162332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로딩암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목업과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시뮬레이터 연계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2596064" y="4056660"/>
            <a:ext cx="1363955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시뮬레이터 동작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86"/>
          <p:cNvCxnSpPr>
            <a:cxnSpLocks/>
            <a:stCxn id="53" idx="1"/>
            <a:endCxn id="84" idx="0"/>
          </p:cNvCxnSpPr>
          <p:nvPr/>
        </p:nvCxnSpPr>
        <p:spPr>
          <a:xfrm flipH="1">
            <a:off x="3278042" y="3680003"/>
            <a:ext cx="681977" cy="37665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>
            <a:cxnSpLocks/>
            <a:endCxn id="60" idx="0"/>
          </p:cNvCxnSpPr>
          <p:nvPr/>
        </p:nvCxnSpPr>
        <p:spPr>
          <a:xfrm flipH="1">
            <a:off x="2879725" y="4386217"/>
            <a:ext cx="252115" cy="416791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72032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Loading arm simulater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로딩암 시뮬레이터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2020.08.06.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로딩암 시뮬레이터 및 목업을 로딩암 교육용으로 사용할 수 있도록 개발한다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나두민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5187687A-4CFD-45D6-ABF6-1D79F0B5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19" y="3505378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컨트롤러 조종 </a:t>
            </a:r>
          </a:p>
        </p:txBody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2B84BB38-5490-46E6-8570-72DCBF9A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803008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저장</a:t>
            </a:r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0BE1FA75-B345-4054-9004-551A7808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981" y="4069028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로딩암 목업 동작</a:t>
            </a:r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8CDE4681-5C54-4F50-B43E-A54CA006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18" y="2860182"/>
            <a:ext cx="12239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시뮬레이터 실행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389FB55-D018-4B95-BC70-80A44DB6BCDA}"/>
              </a:ext>
            </a:extLst>
          </p:cNvPr>
          <p:cNvCxnSpPr>
            <a:cxnSpLocks/>
          </p:cNvCxnSpPr>
          <p:nvPr/>
        </p:nvCxnSpPr>
        <p:spPr>
          <a:xfrm>
            <a:off x="4574620" y="3169197"/>
            <a:ext cx="0" cy="336181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3C686AB-389D-473C-8E67-8EDA5A563014}"/>
              </a:ext>
            </a:extLst>
          </p:cNvPr>
          <p:cNvCxnSpPr>
            <a:cxnSpLocks/>
          </p:cNvCxnSpPr>
          <p:nvPr/>
        </p:nvCxnSpPr>
        <p:spPr>
          <a:xfrm>
            <a:off x="5190164" y="3680003"/>
            <a:ext cx="614820" cy="378399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5" name="Rectangle 41">
            <a:extLst>
              <a:ext uri="{FF2B5EF4-FFF2-40B4-BE49-F238E27FC236}">
                <a16:creationId xmlns:a16="http://schemas.microsoft.com/office/drawing/2014/main" id="{BE428858-8584-41B2-9EBB-D8B22AD8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441" y="4786088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모터값을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저장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1D46CB3-7DF5-4057-9206-B6D42E54054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883136" y="4431932"/>
            <a:ext cx="609286" cy="354156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tangle 41">
            <a:extLst>
              <a:ext uri="{FF2B5EF4-FFF2-40B4-BE49-F238E27FC236}">
                <a16:creationId xmlns:a16="http://schemas.microsoft.com/office/drawing/2014/main" id="{9C695B6B-55C4-459D-94AA-E806206FA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392" y="4817406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물류 데이터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QR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코드 생성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E484837-1554-481B-9FD7-DDA6BD5F0BAE}"/>
              </a:ext>
            </a:extLst>
          </p:cNvPr>
          <p:cNvCxnSpPr>
            <a:cxnSpLocks/>
            <a:stCxn id="84" idx="2"/>
            <a:endCxn id="123" idx="0"/>
          </p:cNvCxnSpPr>
          <p:nvPr/>
        </p:nvCxnSpPr>
        <p:spPr>
          <a:xfrm>
            <a:off x="3278042" y="4366223"/>
            <a:ext cx="1363331" cy="451183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94419D8-E902-442E-8352-EEF8B3AE58C2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712212" y="4418278"/>
            <a:ext cx="1083750" cy="39111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6" name="Rectangle 41">
            <a:extLst>
              <a:ext uri="{FF2B5EF4-FFF2-40B4-BE49-F238E27FC236}">
                <a16:creationId xmlns:a16="http://schemas.microsoft.com/office/drawing/2014/main" id="{2A6CB0E4-696F-45BB-AF67-68C65D99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025" y="5581678"/>
            <a:ext cx="1334696" cy="391117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물류 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물류관리 프로그램 저장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04AD255-8B94-4877-B23D-340EB9DE8AB1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>
            <a:off x="4641373" y="5166656"/>
            <a:ext cx="0" cy="415022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268" y="731706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A56C2F-822A-4D90-8EAE-BAF79272C6C6}"/>
              </a:ext>
            </a:extLst>
          </p:cNvPr>
          <p:cNvCxnSpPr>
            <a:cxnSpLocks/>
          </p:cNvCxnSpPr>
          <p:nvPr/>
        </p:nvCxnSpPr>
        <p:spPr>
          <a:xfrm flipV="1">
            <a:off x="6192180" y="2997943"/>
            <a:ext cx="612068" cy="215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7802D2-9E2B-431F-AF70-C3E701AEBD97}"/>
              </a:ext>
            </a:extLst>
          </p:cNvPr>
          <p:cNvCxnSpPr>
            <a:cxnSpLocks/>
          </p:cNvCxnSpPr>
          <p:nvPr/>
        </p:nvCxnSpPr>
        <p:spPr>
          <a:xfrm flipH="1" flipV="1">
            <a:off x="3006336" y="2997194"/>
            <a:ext cx="3185844" cy="215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64D0190-E976-430C-972A-0BEBCA1E4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579931"/>
            <a:ext cx="5868144" cy="44011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86E6B8-39D7-4092-B949-812091BBA5AD}"/>
              </a:ext>
            </a:extLst>
          </p:cNvPr>
          <p:cNvSpPr/>
          <p:nvPr/>
        </p:nvSpPr>
        <p:spPr>
          <a:xfrm>
            <a:off x="4499992" y="2176745"/>
            <a:ext cx="666328" cy="4451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서보모터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(fs5106B)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E78F00-BEF9-4EFE-8872-9EC6EC7E9618}"/>
              </a:ext>
            </a:extLst>
          </p:cNvPr>
          <p:cNvSpPr/>
          <p:nvPr/>
        </p:nvSpPr>
        <p:spPr>
          <a:xfrm>
            <a:off x="6281936" y="3771783"/>
            <a:ext cx="666328" cy="4451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서보모터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(fs5106B)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423601-62C3-4E31-8FD2-772EB7B6AC88}"/>
              </a:ext>
            </a:extLst>
          </p:cNvPr>
          <p:cNvSpPr/>
          <p:nvPr/>
        </p:nvSpPr>
        <p:spPr>
          <a:xfrm>
            <a:off x="6772478" y="5416730"/>
            <a:ext cx="666328" cy="433159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서보모터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(fs5106B)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36676-C08F-4C0D-8E7E-1A359EC93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391888"/>
            <a:ext cx="7200800" cy="46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BC495-84B9-41D1-9650-B3E950AB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5" y="1466415"/>
            <a:ext cx="8740116" cy="47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5802"/>
              </p:ext>
            </p:extLst>
          </p:nvPr>
        </p:nvGraphicFramePr>
        <p:xfrm>
          <a:off x="450882" y="1268760"/>
          <a:ext cx="8242236" cy="5400592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3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01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SDK)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신호를 탐지하고 처리하기 위해 사용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PHP(7.3.17)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센서값을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끌어와서 웹 서버에 전달하는 역할을 하고 나아가 디지털 트윈 기술에 맞게 상호작용 통신이 되게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MySQL(8.0.18)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로딩암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목업과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시뮬레이터에서 오는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센서값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등의 데이터를 저장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Apache(2.4.43)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서버로 데이터를 처리한다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 10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Amazon</a:t>
                      </a: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cloud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서비스로 개발된 서버를 실행할 수 있다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0786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목업 움직임 제어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지속적으로 통신하는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공유기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웹서버와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통신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PHP(7.3.17)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시뮬레이터에서 움직이는 그대로의 모습을 목업에서도 움직이기 위해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센서값을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통해 디지털 트윈 기술을 이용하여 처리한다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64096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∙모바일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697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6" name="Picture 2" descr="5월 울산항 물동량.[사진=울산항만공사 제공]">
            <a:extLst>
              <a:ext uri="{FF2B5EF4-FFF2-40B4-BE49-F238E27FC236}">
                <a16:creationId xmlns:a16="http://schemas.microsoft.com/office/drawing/2014/main" id="{AC9B3A97-B2FB-4D36-A4AC-8B6AD2C1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42" y="1132409"/>
            <a:ext cx="7982282" cy="25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40350-E7FE-4441-918E-9116080FBAC4}"/>
              </a:ext>
            </a:extLst>
          </p:cNvPr>
          <p:cNvSpPr txBox="1"/>
          <p:nvPr/>
        </p:nvSpPr>
        <p:spPr>
          <a:xfrm>
            <a:off x="406142" y="4591634"/>
            <a:ext cx="8468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1DFF51-E915-41EC-81EA-84C7092AE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3901162"/>
            <a:ext cx="8064896" cy="25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D58090-290C-44CB-87CD-8EE787AE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32657"/>
            <a:ext cx="676875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65CA60B-7BC1-426A-85BE-E8991E3B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5"/>
            <a:ext cx="6264696" cy="271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1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64594"/>
              </p:ext>
            </p:extLst>
          </p:nvPr>
        </p:nvGraphicFramePr>
        <p:xfrm>
          <a:off x="251520" y="1268760"/>
          <a:ext cx="4320480" cy="49685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72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로딩암 조종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로딩암을 조종하여 배에 있는 호스와 연결함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가상환경 제공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항만을 표현하여 로딩암 작동을 연습할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물류관리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코드와 바코드를 이용하여 물류관리를 편리하게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로딩암 자동화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로딩암의 움직임을 빅데이터화 시킨 후 생긴 데이터를 이용하여 자동화를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로딩암 조종의 숙달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시뮬레이션으로 로딩암 조종하면서 숙련도를 쌓을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555552B-8F96-4329-829D-1BE710FF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7089"/>
              </p:ext>
            </p:extLst>
          </p:nvPr>
        </p:nvGraphicFramePr>
        <p:xfrm>
          <a:off x="4644008" y="1268760"/>
          <a:ext cx="4320480" cy="4976939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21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로딩암 조종기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로딩암 조종기를 실제 로딩암 조종기를 본떠 만들어서 교육용으로 사용한다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로딩암 모형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로딩암 모습을 소형화 하여 조종할 때 실제 로딩암 조종하는 느낌을 받는다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리더기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물류정보가 들어있는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코드를 인식하여 물류관리를 편리하게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시뮬레이션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</a:rPr>
              <a:t>오브젝트 스크립트 연동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>
                <a:solidFill>
                  <a:schemeClr val="tx1"/>
                </a:solidFill>
              </a:rPr>
              <a:t>오브젝트의 이동이            나 사용자에게 컨트롤을 할 수 있는 스크립트를 제공하고 받음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</a:rPr>
              <a:t>시뮬레이션 실행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>
                <a:solidFill>
                  <a:schemeClr val="tx1"/>
                </a:solidFill>
              </a:rPr>
              <a:t>유니티 </a:t>
            </a:r>
            <a:r>
              <a:rPr lang="ko-KR" altLang="en-US" sz="1500" dirty="0" err="1">
                <a:solidFill>
                  <a:schemeClr val="tx1"/>
                </a:solidFill>
              </a:rPr>
              <a:t>개발툴을</a:t>
            </a:r>
            <a:r>
              <a:rPr lang="ko-KR" altLang="en-US" sz="1500" dirty="0">
                <a:solidFill>
                  <a:schemeClr val="tx1"/>
                </a:solidFill>
              </a:rPr>
              <a:t> 이용하여 시뮬레이션 환경을 실행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>
                <a:solidFill>
                  <a:schemeClr val="tx1"/>
                </a:solidFill>
              </a:rPr>
              <a:t>VR </a:t>
            </a:r>
            <a:r>
              <a:rPr lang="ko-KR" altLang="en-US" sz="1500" dirty="0">
                <a:solidFill>
                  <a:schemeClr val="tx1"/>
                </a:solidFill>
              </a:rPr>
              <a:t>및 컨트롤러의 조종 값 전달</a:t>
            </a:r>
            <a:r>
              <a:rPr lang="en-US" altLang="ko-KR" sz="1500" dirty="0">
                <a:solidFill>
                  <a:schemeClr val="tx1"/>
                </a:solidFill>
              </a:rPr>
              <a:t>: VR</a:t>
            </a:r>
            <a:r>
              <a:rPr lang="ko-KR" altLang="en-US" sz="1500" dirty="0">
                <a:solidFill>
                  <a:schemeClr val="tx1"/>
                </a:solidFill>
              </a:rPr>
              <a:t>기기 또는 컨트롤러를 이용하여 시뮬레이션 내의 오브젝트와 연동하여 오브젝트 컨트롤을 담당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하드웨어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tx1"/>
                </a:solidFill>
              </a:rPr>
              <a:t>조종 값 입력 및 송신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tx1"/>
                </a:solidFill>
              </a:rPr>
              <a:t>조종 값 수신 및 실행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solidFill>
                  <a:schemeClr val="tx1"/>
                </a:solidFill>
              </a:rPr>
              <a:t>목업 데이터를 서버에 저장  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02CF80-92ED-4CF3-B92B-C2405350F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6" y="1547396"/>
            <a:ext cx="4201036" cy="21651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6691F6-AC9C-4348-A470-264BBB9C8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3933056"/>
            <a:ext cx="3952994" cy="1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5F8D80-17EA-4610-87E7-20402F8B5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38" y="1916832"/>
            <a:ext cx="3831495" cy="3214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97264A-B827-427E-9AD5-66268536A15F}"/>
              </a:ext>
            </a:extLst>
          </p:cNvPr>
          <p:cNvSpPr txBox="1"/>
          <p:nvPr/>
        </p:nvSpPr>
        <p:spPr>
          <a:xfrm>
            <a:off x="4644008" y="1628800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시뮬레이션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오브젝트 스크립트 연동</a:t>
            </a:r>
            <a:r>
              <a:rPr lang="en-US" altLang="ko-KR" sz="1500" dirty="0"/>
              <a:t>: </a:t>
            </a:r>
            <a:r>
              <a:rPr lang="ko-KR" altLang="en-US" sz="1500" dirty="0"/>
              <a:t>오브젝트의 이동이나 사용자에게 컨트롤을 할 수 있는 스크립트를 제공하고 받음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시뮬레이션 실행</a:t>
            </a:r>
            <a:r>
              <a:rPr lang="en-US" altLang="ko-KR" sz="1500" dirty="0"/>
              <a:t>: </a:t>
            </a:r>
            <a:r>
              <a:rPr lang="ko-KR" altLang="en-US" sz="1500" dirty="0"/>
              <a:t>유니티 </a:t>
            </a:r>
            <a:r>
              <a:rPr lang="ko-KR" altLang="en-US" sz="1500" dirty="0" err="1"/>
              <a:t>개발툴을</a:t>
            </a:r>
            <a:r>
              <a:rPr lang="ko-KR" altLang="en-US" sz="1500" dirty="0"/>
              <a:t> 이용하여 시뮬레이션 환경을 실행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VR </a:t>
            </a:r>
            <a:r>
              <a:rPr lang="ko-KR" altLang="en-US" sz="1500" dirty="0"/>
              <a:t>및 컨트롤러의 조종 값 전달</a:t>
            </a:r>
            <a:r>
              <a:rPr lang="en-US" altLang="ko-KR" sz="1500" dirty="0"/>
              <a:t>: VR</a:t>
            </a:r>
            <a:r>
              <a:rPr lang="ko-KR" altLang="en-US" sz="1500" dirty="0"/>
              <a:t>기기 또는 컨트롤러를 이용하여 시뮬레이션 내의 오브젝트와 연동하여 오브젝트 컨트롤을 담당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dirty="0"/>
              <a:t>하드웨어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조종 값 입력 및 송신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조종 값 수신 및 실행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목업 데이터를 서버에 저장   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입력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정보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7786AE-3F1B-44F0-8127-5E5454263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485925"/>
            <a:ext cx="2911304" cy="4448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E99A30-8F39-41FF-BAC7-E714016D49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1" t="6216" r="55586" b="234"/>
          <a:stretch/>
        </p:blipFill>
        <p:spPr>
          <a:xfrm>
            <a:off x="467544" y="1559080"/>
            <a:ext cx="2376264" cy="40828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DEF0EA-0306-42AC-B669-74E974A96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164" y="2304476"/>
            <a:ext cx="3003715" cy="2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89057"/>
              </p:ext>
            </p:extLst>
          </p:nvPr>
        </p:nvGraphicFramePr>
        <p:xfrm>
          <a:off x="5600837" y="863712"/>
          <a:ext cx="3185701" cy="4137781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3" y="1370222"/>
            <a:ext cx="5112568" cy="41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881</Words>
  <Application>Microsoft Office PowerPoint</Application>
  <PresentationFormat>화면 슬라이드 쇼(4:3)</PresentationFormat>
  <Paragraphs>319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임유빈</cp:lastModifiedBy>
  <cp:revision>277</cp:revision>
  <dcterms:created xsi:type="dcterms:W3CDTF">2014-04-16T00:55:54Z</dcterms:created>
  <dcterms:modified xsi:type="dcterms:W3CDTF">2020-08-06T06:46:20Z</dcterms:modified>
</cp:coreProperties>
</file>