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9"/>
  </p:notesMasterIdLst>
  <p:sldIdLst>
    <p:sldId id="257" r:id="rId3"/>
    <p:sldId id="29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6" r:id="rId12"/>
    <p:sldId id="271" r:id="rId13"/>
    <p:sldId id="272" r:id="rId14"/>
    <p:sldId id="273" r:id="rId15"/>
    <p:sldId id="274" r:id="rId16"/>
    <p:sldId id="282" r:id="rId17"/>
    <p:sldId id="287" r:id="rId18"/>
    <p:sldId id="283" r:id="rId19"/>
    <p:sldId id="285" r:id="rId20"/>
    <p:sldId id="275" r:id="rId21"/>
    <p:sldId id="276" r:id="rId22"/>
    <p:sldId id="288" r:id="rId23"/>
    <p:sldId id="277" r:id="rId24"/>
    <p:sldId id="279" r:id="rId25"/>
    <p:sldId id="280" r:id="rId26"/>
    <p:sldId id="28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6119-5A2D-40FB-9B00-B755D623608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C495-87C0-4164-A34F-00E3A656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5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76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52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663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8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9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7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9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05562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2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3393B-D136-0803-10C8-7A6C9765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r="15823"/>
          <a:stretch/>
        </p:blipFill>
        <p:spPr bwMode="auto">
          <a:xfrm>
            <a:off x="138224" y="1994563"/>
            <a:ext cx="4944140" cy="385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BE3EB-65EA-2774-F31C-FAAD1A8B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39536"/>
              </p:ext>
            </p:extLst>
          </p:nvPr>
        </p:nvGraphicFramePr>
        <p:xfrm>
          <a:off x="8226061" y="2046463"/>
          <a:ext cx="3286864" cy="217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93">
                  <a:extLst>
                    <a:ext uri="{9D8B030D-6E8A-4147-A177-3AD203B41FA5}">
                      <a16:colId xmlns:a16="http://schemas.microsoft.com/office/drawing/2014/main" val="2712024786"/>
                    </a:ext>
                  </a:extLst>
                </a:gridCol>
                <a:gridCol w="966611">
                  <a:extLst>
                    <a:ext uri="{9D8B030D-6E8A-4147-A177-3AD203B41FA5}">
                      <a16:colId xmlns:a16="http://schemas.microsoft.com/office/drawing/2014/main" val="3118382376"/>
                    </a:ext>
                  </a:extLst>
                </a:gridCol>
                <a:gridCol w="1328360">
                  <a:extLst>
                    <a:ext uri="{9D8B030D-6E8A-4147-A177-3AD203B41FA5}">
                      <a16:colId xmlns:a16="http://schemas.microsoft.com/office/drawing/2014/main" val="90009579"/>
                    </a:ext>
                  </a:extLst>
                </a:gridCol>
              </a:tblGrid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92143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9425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78857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3629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1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FEBBCF-E8A3-0816-D799-DB45DA06A48A}"/>
              </a:ext>
            </a:extLst>
          </p:cNvPr>
          <p:cNvSpPr txBox="1"/>
          <p:nvPr/>
        </p:nvSpPr>
        <p:spPr>
          <a:xfrm>
            <a:off x="1819053" y="439311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E7EA439A-5EA1-30E5-2517-B51B93C4F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9151" r="35863" b="33550"/>
          <a:stretch/>
        </p:blipFill>
        <p:spPr bwMode="auto">
          <a:xfrm>
            <a:off x="8358431" y="4577776"/>
            <a:ext cx="3022123" cy="2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3393B-D136-0803-10C8-7A6C9765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r="15823"/>
          <a:stretch/>
        </p:blipFill>
        <p:spPr bwMode="auto">
          <a:xfrm>
            <a:off x="138224" y="1994563"/>
            <a:ext cx="4944140" cy="385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BE3EB-65EA-2774-F31C-FAAD1A8B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586"/>
              </p:ext>
            </p:extLst>
          </p:nvPr>
        </p:nvGraphicFramePr>
        <p:xfrm>
          <a:off x="8226061" y="2046463"/>
          <a:ext cx="3286864" cy="217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93">
                  <a:extLst>
                    <a:ext uri="{9D8B030D-6E8A-4147-A177-3AD203B41FA5}">
                      <a16:colId xmlns:a16="http://schemas.microsoft.com/office/drawing/2014/main" val="2712024786"/>
                    </a:ext>
                  </a:extLst>
                </a:gridCol>
                <a:gridCol w="966611">
                  <a:extLst>
                    <a:ext uri="{9D8B030D-6E8A-4147-A177-3AD203B41FA5}">
                      <a16:colId xmlns:a16="http://schemas.microsoft.com/office/drawing/2014/main" val="3118382376"/>
                    </a:ext>
                  </a:extLst>
                </a:gridCol>
                <a:gridCol w="1328360">
                  <a:extLst>
                    <a:ext uri="{9D8B030D-6E8A-4147-A177-3AD203B41FA5}">
                      <a16:colId xmlns:a16="http://schemas.microsoft.com/office/drawing/2014/main" val="90009579"/>
                    </a:ext>
                  </a:extLst>
                </a:gridCol>
              </a:tblGrid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92143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9425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78857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3629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BC0FB4-FC2B-6620-A4B8-CAF9FE16A023}"/>
              </a:ext>
            </a:extLst>
          </p:cNvPr>
          <p:cNvSpPr txBox="1"/>
          <p:nvPr/>
        </p:nvSpPr>
        <p:spPr>
          <a:xfrm>
            <a:off x="295054" y="222360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A1AD-E10C-B787-F269-021284374490}"/>
              </a:ext>
            </a:extLst>
          </p:cNvPr>
          <p:cNvSpPr txBox="1"/>
          <p:nvPr/>
        </p:nvSpPr>
        <p:spPr>
          <a:xfrm>
            <a:off x="295053" y="272557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13CBC-D825-7E06-7B88-E36203ACCC59}"/>
              </a:ext>
            </a:extLst>
          </p:cNvPr>
          <p:cNvSpPr txBox="1"/>
          <p:nvPr/>
        </p:nvSpPr>
        <p:spPr>
          <a:xfrm>
            <a:off x="1819054" y="226082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52E0-061C-457D-2C8A-65969C414733}"/>
              </a:ext>
            </a:extLst>
          </p:cNvPr>
          <p:cNvSpPr txBox="1"/>
          <p:nvPr/>
        </p:nvSpPr>
        <p:spPr>
          <a:xfrm>
            <a:off x="1819054" y="273088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49AC-1926-9328-5929-D29D4BEE9BD5}"/>
              </a:ext>
            </a:extLst>
          </p:cNvPr>
          <p:cNvSpPr txBox="1"/>
          <p:nvPr/>
        </p:nvSpPr>
        <p:spPr>
          <a:xfrm>
            <a:off x="2993248" y="244548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EBBCF-E8A3-0816-D799-DB45DA06A48A}"/>
              </a:ext>
            </a:extLst>
          </p:cNvPr>
          <p:cNvSpPr txBox="1"/>
          <p:nvPr/>
        </p:nvSpPr>
        <p:spPr>
          <a:xfrm>
            <a:off x="1819053" y="439311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FF861-B2ED-8EFA-9CAB-461032D0E3B4}"/>
              </a:ext>
            </a:extLst>
          </p:cNvPr>
          <p:cNvSpPr txBox="1"/>
          <p:nvPr/>
        </p:nvSpPr>
        <p:spPr>
          <a:xfrm>
            <a:off x="1819053" y="493895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6FD57-756D-80DC-687A-DB222B37515A}"/>
              </a:ext>
            </a:extLst>
          </p:cNvPr>
          <p:cNvSpPr txBox="1"/>
          <p:nvPr/>
        </p:nvSpPr>
        <p:spPr>
          <a:xfrm>
            <a:off x="2993248" y="512361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67AC-4C6F-BFF8-2732-FDEF1E1C7D74}"/>
              </a:ext>
            </a:extLst>
          </p:cNvPr>
          <p:cNvSpPr txBox="1"/>
          <p:nvPr/>
        </p:nvSpPr>
        <p:spPr>
          <a:xfrm>
            <a:off x="5058623" y="373967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E7EA439A-5EA1-30E5-2517-B51B93C4F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9151" r="35863" b="33550"/>
          <a:stretch/>
        </p:blipFill>
        <p:spPr bwMode="auto">
          <a:xfrm>
            <a:off x="8358431" y="4577776"/>
            <a:ext cx="3022123" cy="2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3393B-D136-0803-10C8-7A6C9765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r="15823"/>
          <a:stretch/>
        </p:blipFill>
        <p:spPr bwMode="auto">
          <a:xfrm>
            <a:off x="138224" y="1994563"/>
            <a:ext cx="4944140" cy="385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BE3EB-65EA-2774-F31C-FAAD1A8B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22577"/>
              </p:ext>
            </p:extLst>
          </p:nvPr>
        </p:nvGraphicFramePr>
        <p:xfrm>
          <a:off x="8144541" y="1931940"/>
          <a:ext cx="3286864" cy="217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712024786"/>
                    </a:ext>
                  </a:extLst>
                </a:gridCol>
                <a:gridCol w="1074598">
                  <a:extLst>
                    <a:ext uri="{9D8B030D-6E8A-4147-A177-3AD203B41FA5}">
                      <a16:colId xmlns:a16="http://schemas.microsoft.com/office/drawing/2014/main" val="3118382376"/>
                    </a:ext>
                  </a:extLst>
                </a:gridCol>
                <a:gridCol w="1328360">
                  <a:extLst>
                    <a:ext uri="{9D8B030D-6E8A-4147-A177-3AD203B41FA5}">
                      <a16:colId xmlns:a16="http://schemas.microsoft.com/office/drawing/2014/main" val="90009579"/>
                    </a:ext>
                  </a:extLst>
                </a:gridCol>
              </a:tblGrid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92143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9425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78857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3629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BC0FB4-FC2B-6620-A4B8-CAF9FE16A023}"/>
              </a:ext>
            </a:extLst>
          </p:cNvPr>
          <p:cNvSpPr txBox="1"/>
          <p:nvPr/>
        </p:nvSpPr>
        <p:spPr>
          <a:xfrm>
            <a:off x="295054" y="222360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A1AD-E10C-B787-F269-021284374490}"/>
              </a:ext>
            </a:extLst>
          </p:cNvPr>
          <p:cNvSpPr txBox="1"/>
          <p:nvPr/>
        </p:nvSpPr>
        <p:spPr>
          <a:xfrm>
            <a:off x="295053" y="272557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13CBC-D825-7E06-7B88-E36203ACCC59}"/>
              </a:ext>
            </a:extLst>
          </p:cNvPr>
          <p:cNvSpPr txBox="1"/>
          <p:nvPr/>
        </p:nvSpPr>
        <p:spPr>
          <a:xfrm>
            <a:off x="1819054" y="226082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52E0-061C-457D-2C8A-65969C414733}"/>
              </a:ext>
            </a:extLst>
          </p:cNvPr>
          <p:cNvSpPr txBox="1"/>
          <p:nvPr/>
        </p:nvSpPr>
        <p:spPr>
          <a:xfrm>
            <a:off x="1819054" y="273088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49AC-1926-9328-5929-D29D4BEE9BD5}"/>
              </a:ext>
            </a:extLst>
          </p:cNvPr>
          <p:cNvSpPr txBox="1"/>
          <p:nvPr/>
        </p:nvSpPr>
        <p:spPr>
          <a:xfrm>
            <a:off x="2993248" y="244548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FF861-B2ED-8EFA-9CAB-461032D0E3B4}"/>
              </a:ext>
            </a:extLst>
          </p:cNvPr>
          <p:cNvSpPr txBox="1"/>
          <p:nvPr/>
        </p:nvSpPr>
        <p:spPr>
          <a:xfrm>
            <a:off x="1819053" y="493895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6FD57-756D-80DC-687A-DB222B37515A}"/>
              </a:ext>
            </a:extLst>
          </p:cNvPr>
          <p:cNvSpPr txBox="1"/>
          <p:nvPr/>
        </p:nvSpPr>
        <p:spPr>
          <a:xfrm>
            <a:off x="2993248" y="512361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67AC-4C6F-BFF8-2732-FDEF1E1C7D74}"/>
              </a:ext>
            </a:extLst>
          </p:cNvPr>
          <p:cNvSpPr txBox="1"/>
          <p:nvPr/>
        </p:nvSpPr>
        <p:spPr>
          <a:xfrm>
            <a:off x="5058623" y="373967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7323-E91D-EBB6-37BE-F9CFB7C93D18}"/>
              </a:ext>
            </a:extLst>
          </p:cNvPr>
          <p:cNvSpPr txBox="1"/>
          <p:nvPr/>
        </p:nvSpPr>
        <p:spPr>
          <a:xfrm>
            <a:off x="1819052" y="4376789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pic>
        <p:nvPicPr>
          <p:cNvPr id="16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0B33C3C2-4826-B1C1-BD96-891ED869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9151" r="35863" b="33550"/>
          <a:stretch/>
        </p:blipFill>
        <p:spPr bwMode="auto">
          <a:xfrm>
            <a:off x="8266278" y="4497660"/>
            <a:ext cx="3022123" cy="2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3393B-D136-0803-10C8-7A6C9765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r="15823"/>
          <a:stretch/>
        </p:blipFill>
        <p:spPr bwMode="auto">
          <a:xfrm>
            <a:off x="138224" y="1994563"/>
            <a:ext cx="4944140" cy="385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BE3EB-65EA-2774-F31C-FAAD1A8B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51916"/>
              </p:ext>
            </p:extLst>
          </p:nvPr>
        </p:nvGraphicFramePr>
        <p:xfrm>
          <a:off x="8276911" y="1821702"/>
          <a:ext cx="3286864" cy="217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712024786"/>
                    </a:ext>
                  </a:extLst>
                </a:gridCol>
                <a:gridCol w="1074598">
                  <a:extLst>
                    <a:ext uri="{9D8B030D-6E8A-4147-A177-3AD203B41FA5}">
                      <a16:colId xmlns:a16="http://schemas.microsoft.com/office/drawing/2014/main" val="3118382376"/>
                    </a:ext>
                  </a:extLst>
                </a:gridCol>
                <a:gridCol w="1328360">
                  <a:extLst>
                    <a:ext uri="{9D8B030D-6E8A-4147-A177-3AD203B41FA5}">
                      <a16:colId xmlns:a16="http://schemas.microsoft.com/office/drawing/2014/main" val="90009579"/>
                    </a:ext>
                  </a:extLst>
                </a:gridCol>
              </a:tblGrid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92143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9425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78857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3629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BC0FB4-FC2B-6620-A4B8-CAF9FE16A023}"/>
              </a:ext>
            </a:extLst>
          </p:cNvPr>
          <p:cNvSpPr txBox="1"/>
          <p:nvPr/>
        </p:nvSpPr>
        <p:spPr>
          <a:xfrm>
            <a:off x="295054" y="222360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A1AD-E10C-B787-F269-021284374490}"/>
              </a:ext>
            </a:extLst>
          </p:cNvPr>
          <p:cNvSpPr txBox="1"/>
          <p:nvPr/>
        </p:nvSpPr>
        <p:spPr>
          <a:xfrm>
            <a:off x="295053" y="272557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13CBC-D825-7E06-7B88-E36203ACCC59}"/>
              </a:ext>
            </a:extLst>
          </p:cNvPr>
          <p:cNvSpPr txBox="1"/>
          <p:nvPr/>
        </p:nvSpPr>
        <p:spPr>
          <a:xfrm>
            <a:off x="1819054" y="226082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52E0-061C-457D-2C8A-65969C414733}"/>
              </a:ext>
            </a:extLst>
          </p:cNvPr>
          <p:cNvSpPr txBox="1"/>
          <p:nvPr/>
        </p:nvSpPr>
        <p:spPr>
          <a:xfrm>
            <a:off x="1819054" y="273088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49AC-1926-9328-5929-D29D4BEE9BD5}"/>
              </a:ext>
            </a:extLst>
          </p:cNvPr>
          <p:cNvSpPr txBox="1"/>
          <p:nvPr/>
        </p:nvSpPr>
        <p:spPr>
          <a:xfrm>
            <a:off x="2993248" y="244548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FF861-B2ED-8EFA-9CAB-461032D0E3B4}"/>
              </a:ext>
            </a:extLst>
          </p:cNvPr>
          <p:cNvSpPr txBox="1"/>
          <p:nvPr/>
        </p:nvSpPr>
        <p:spPr>
          <a:xfrm>
            <a:off x="1819053" y="493895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6FD57-756D-80DC-687A-DB222B37515A}"/>
              </a:ext>
            </a:extLst>
          </p:cNvPr>
          <p:cNvSpPr txBox="1"/>
          <p:nvPr/>
        </p:nvSpPr>
        <p:spPr>
          <a:xfrm>
            <a:off x="2993248" y="512361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67AC-4C6F-BFF8-2732-FDEF1E1C7D74}"/>
              </a:ext>
            </a:extLst>
          </p:cNvPr>
          <p:cNvSpPr txBox="1"/>
          <p:nvPr/>
        </p:nvSpPr>
        <p:spPr>
          <a:xfrm>
            <a:off x="5058623" y="373967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7323-E91D-EBB6-37BE-F9CFB7C93D18}"/>
              </a:ext>
            </a:extLst>
          </p:cNvPr>
          <p:cNvSpPr txBox="1"/>
          <p:nvPr/>
        </p:nvSpPr>
        <p:spPr>
          <a:xfrm>
            <a:off x="1819052" y="4376789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pic>
        <p:nvPicPr>
          <p:cNvPr id="11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33328820-2E77-3A95-1763-3868F5A3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9151" r="35863" b="33550"/>
          <a:stretch/>
        </p:blipFill>
        <p:spPr bwMode="auto">
          <a:xfrm>
            <a:off x="8409281" y="4408199"/>
            <a:ext cx="3022123" cy="2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3393B-D136-0803-10C8-7A6C9765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r="15823"/>
          <a:stretch/>
        </p:blipFill>
        <p:spPr bwMode="auto">
          <a:xfrm>
            <a:off x="138224" y="1994563"/>
            <a:ext cx="4944140" cy="3859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BE3EB-65EA-2774-F31C-FAAD1A8B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07209"/>
              </p:ext>
            </p:extLst>
          </p:nvPr>
        </p:nvGraphicFramePr>
        <p:xfrm>
          <a:off x="8144541" y="1821702"/>
          <a:ext cx="3286864" cy="217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712024786"/>
                    </a:ext>
                  </a:extLst>
                </a:gridCol>
                <a:gridCol w="1074598">
                  <a:extLst>
                    <a:ext uri="{9D8B030D-6E8A-4147-A177-3AD203B41FA5}">
                      <a16:colId xmlns:a16="http://schemas.microsoft.com/office/drawing/2014/main" val="3118382376"/>
                    </a:ext>
                  </a:extLst>
                </a:gridCol>
                <a:gridCol w="1328360">
                  <a:extLst>
                    <a:ext uri="{9D8B030D-6E8A-4147-A177-3AD203B41FA5}">
                      <a16:colId xmlns:a16="http://schemas.microsoft.com/office/drawing/2014/main" val="90009579"/>
                    </a:ext>
                  </a:extLst>
                </a:gridCol>
              </a:tblGrid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92143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94258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788570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362904"/>
                  </a:ext>
                </a:extLst>
              </a:tr>
              <a:tr h="435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BC0FB4-FC2B-6620-A4B8-CAF9FE16A023}"/>
              </a:ext>
            </a:extLst>
          </p:cNvPr>
          <p:cNvSpPr txBox="1"/>
          <p:nvPr/>
        </p:nvSpPr>
        <p:spPr>
          <a:xfrm>
            <a:off x="295054" y="222360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A1AD-E10C-B787-F269-021284374490}"/>
              </a:ext>
            </a:extLst>
          </p:cNvPr>
          <p:cNvSpPr txBox="1"/>
          <p:nvPr/>
        </p:nvSpPr>
        <p:spPr>
          <a:xfrm>
            <a:off x="295053" y="272557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13CBC-D825-7E06-7B88-E36203ACCC59}"/>
              </a:ext>
            </a:extLst>
          </p:cNvPr>
          <p:cNvSpPr txBox="1"/>
          <p:nvPr/>
        </p:nvSpPr>
        <p:spPr>
          <a:xfrm>
            <a:off x="1819054" y="226082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52E0-061C-457D-2C8A-65969C414733}"/>
              </a:ext>
            </a:extLst>
          </p:cNvPr>
          <p:cNvSpPr txBox="1"/>
          <p:nvPr/>
        </p:nvSpPr>
        <p:spPr>
          <a:xfrm>
            <a:off x="1819054" y="273088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49AC-1926-9328-5929-D29D4BEE9BD5}"/>
              </a:ext>
            </a:extLst>
          </p:cNvPr>
          <p:cNvSpPr txBox="1"/>
          <p:nvPr/>
        </p:nvSpPr>
        <p:spPr>
          <a:xfrm>
            <a:off x="2993248" y="244548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FF861-B2ED-8EFA-9CAB-461032D0E3B4}"/>
              </a:ext>
            </a:extLst>
          </p:cNvPr>
          <p:cNvSpPr txBox="1"/>
          <p:nvPr/>
        </p:nvSpPr>
        <p:spPr>
          <a:xfrm>
            <a:off x="1819053" y="493895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6FD57-756D-80DC-687A-DB222B37515A}"/>
              </a:ext>
            </a:extLst>
          </p:cNvPr>
          <p:cNvSpPr txBox="1"/>
          <p:nvPr/>
        </p:nvSpPr>
        <p:spPr>
          <a:xfrm>
            <a:off x="2993248" y="512361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67AC-4C6F-BFF8-2732-FDEF1E1C7D74}"/>
              </a:ext>
            </a:extLst>
          </p:cNvPr>
          <p:cNvSpPr txBox="1"/>
          <p:nvPr/>
        </p:nvSpPr>
        <p:spPr>
          <a:xfrm>
            <a:off x="5058623" y="3739678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7323-E91D-EBB6-37BE-F9CFB7C93D18}"/>
              </a:ext>
            </a:extLst>
          </p:cNvPr>
          <p:cNvSpPr txBox="1"/>
          <p:nvPr/>
        </p:nvSpPr>
        <p:spPr>
          <a:xfrm>
            <a:off x="1819052" y="4376789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pic>
        <p:nvPicPr>
          <p:cNvPr id="11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051B0B57-E6D3-DE25-714D-AF4409A80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9151" r="35863" b="33550"/>
          <a:stretch/>
        </p:blipFill>
        <p:spPr bwMode="auto">
          <a:xfrm>
            <a:off x="8276911" y="4561455"/>
            <a:ext cx="3022123" cy="2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15" name="Picture 14" descr="Digital Circuit : Design, Types, Advantages, Disadvantages &amp; Applications">
            <a:extLst>
              <a:ext uri="{FF2B5EF4-FFF2-40B4-BE49-F238E27FC236}">
                <a16:creationId xmlns:a16="http://schemas.microsoft.com/office/drawing/2014/main" id="{3E7EBD02-842C-738C-3DAD-C752D00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9" y="2092742"/>
            <a:ext cx="4359347" cy="409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5CBC31-45BF-8777-93D2-84D58026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85356"/>
              </p:ext>
            </p:extLst>
          </p:nvPr>
        </p:nvGraphicFramePr>
        <p:xfrm>
          <a:off x="7805127" y="1631803"/>
          <a:ext cx="4107779" cy="2787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625">
                  <a:extLst>
                    <a:ext uri="{9D8B030D-6E8A-4147-A177-3AD203B41FA5}">
                      <a16:colId xmlns:a16="http://schemas.microsoft.com/office/drawing/2014/main" val="4258880368"/>
                    </a:ext>
                  </a:extLst>
                </a:gridCol>
                <a:gridCol w="679842">
                  <a:extLst>
                    <a:ext uri="{9D8B030D-6E8A-4147-A177-3AD203B41FA5}">
                      <a16:colId xmlns:a16="http://schemas.microsoft.com/office/drawing/2014/main" val="1406850330"/>
                    </a:ext>
                  </a:extLst>
                </a:gridCol>
                <a:gridCol w="934270">
                  <a:extLst>
                    <a:ext uri="{9D8B030D-6E8A-4147-A177-3AD203B41FA5}">
                      <a16:colId xmlns:a16="http://schemas.microsoft.com/office/drawing/2014/main" val="2214979087"/>
                    </a:ext>
                  </a:extLst>
                </a:gridCol>
                <a:gridCol w="642909">
                  <a:extLst>
                    <a:ext uri="{9D8B030D-6E8A-4147-A177-3AD203B41FA5}">
                      <a16:colId xmlns:a16="http://schemas.microsoft.com/office/drawing/2014/main" val="1969453505"/>
                    </a:ext>
                  </a:extLst>
                </a:gridCol>
                <a:gridCol w="1153133">
                  <a:extLst>
                    <a:ext uri="{9D8B030D-6E8A-4147-A177-3AD203B41FA5}">
                      <a16:colId xmlns:a16="http://schemas.microsoft.com/office/drawing/2014/main" val="2909302287"/>
                    </a:ext>
                  </a:extLst>
                </a:gridCol>
              </a:tblGrid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8249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627459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127273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98041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809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76940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712312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524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82109"/>
                  </a:ext>
                </a:extLst>
              </a:tr>
            </a:tbl>
          </a:graphicData>
        </a:graphic>
      </p:graphicFrame>
      <p:pic>
        <p:nvPicPr>
          <p:cNvPr id="19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7842AAA5-C71F-24CE-1519-9389F45B1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2" b="37738"/>
          <a:stretch/>
        </p:blipFill>
        <p:spPr bwMode="auto">
          <a:xfrm>
            <a:off x="7254369" y="4690371"/>
            <a:ext cx="4888909" cy="20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15" name="Picture 14" descr="Digital Circuit : Design, Types, Advantages, Disadvantages &amp; Applications">
            <a:extLst>
              <a:ext uri="{FF2B5EF4-FFF2-40B4-BE49-F238E27FC236}">
                <a16:creationId xmlns:a16="http://schemas.microsoft.com/office/drawing/2014/main" id="{3E7EBD02-842C-738C-3DAD-C752D00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2125935"/>
            <a:ext cx="4359347" cy="409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5CBC31-45BF-8777-93D2-84D58026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6290"/>
              </p:ext>
            </p:extLst>
          </p:nvPr>
        </p:nvGraphicFramePr>
        <p:xfrm>
          <a:off x="7805127" y="1631803"/>
          <a:ext cx="4107779" cy="2787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625">
                  <a:extLst>
                    <a:ext uri="{9D8B030D-6E8A-4147-A177-3AD203B41FA5}">
                      <a16:colId xmlns:a16="http://schemas.microsoft.com/office/drawing/2014/main" val="4258880368"/>
                    </a:ext>
                  </a:extLst>
                </a:gridCol>
                <a:gridCol w="679842">
                  <a:extLst>
                    <a:ext uri="{9D8B030D-6E8A-4147-A177-3AD203B41FA5}">
                      <a16:colId xmlns:a16="http://schemas.microsoft.com/office/drawing/2014/main" val="1406850330"/>
                    </a:ext>
                  </a:extLst>
                </a:gridCol>
                <a:gridCol w="934270">
                  <a:extLst>
                    <a:ext uri="{9D8B030D-6E8A-4147-A177-3AD203B41FA5}">
                      <a16:colId xmlns:a16="http://schemas.microsoft.com/office/drawing/2014/main" val="2214979087"/>
                    </a:ext>
                  </a:extLst>
                </a:gridCol>
                <a:gridCol w="642909">
                  <a:extLst>
                    <a:ext uri="{9D8B030D-6E8A-4147-A177-3AD203B41FA5}">
                      <a16:colId xmlns:a16="http://schemas.microsoft.com/office/drawing/2014/main" val="1969453505"/>
                    </a:ext>
                  </a:extLst>
                </a:gridCol>
                <a:gridCol w="1153133">
                  <a:extLst>
                    <a:ext uri="{9D8B030D-6E8A-4147-A177-3AD203B41FA5}">
                      <a16:colId xmlns:a16="http://schemas.microsoft.com/office/drawing/2014/main" val="2909302287"/>
                    </a:ext>
                  </a:extLst>
                </a:gridCol>
              </a:tblGrid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8249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627459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127273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98041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809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76940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712312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524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821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DDEF0A-DDEE-37C2-2B6E-C7307703901D}"/>
              </a:ext>
            </a:extLst>
          </p:cNvPr>
          <p:cNvSpPr txBox="1"/>
          <p:nvPr/>
        </p:nvSpPr>
        <p:spPr>
          <a:xfrm>
            <a:off x="515862" y="212593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F3600-DC61-F218-76EC-68FCC9FCAB0C}"/>
              </a:ext>
            </a:extLst>
          </p:cNvPr>
          <p:cNvSpPr txBox="1"/>
          <p:nvPr/>
        </p:nvSpPr>
        <p:spPr>
          <a:xfrm>
            <a:off x="515861" y="249526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7842AAA5-C71F-24CE-1519-9389F45B1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2" b="37738"/>
          <a:stretch/>
        </p:blipFill>
        <p:spPr bwMode="auto">
          <a:xfrm>
            <a:off x="7254369" y="4690371"/>
            <a:ext cx="4888909" cy="20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C9C7D5-C2FB-D120-4D53-394E65059641}"/>
              </a:ext>
            </a:extLst>
          </p:cNvPr>
          <p:cNvSpPr txBox="1"/>
          <p:nvPr/>
        </p:nvSpPr>
        <p:spPr>
          <a:xfrm>
            <a:off x="1724796" y="231060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F504B-B539-45B8-6566-84FC6D3CFE30}"/>
              </a:ext>
            </a:extLst>
          </p:cNvPr>
          <p:cNvSpPr txBox="1"/>
          <p:nvPr/>
        </p:nvSpPr>
        <p:spPr>
          <a:xfrm>
            <a:off x="1971338" y="3168086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E4E70-F15E-CEF0-24E0-6963728984E6}"/>
              </a:ext>
            </a:extLst>
          </p:cNvPr>
          <p:cNvSpPr txBox="1"/>
          <p:nvPr/>
        </p:nvSpPr>
        <p:spPr>
          <a:xfrm>
            <a:off x="4456508" y="2634379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4E0B6-42D3-8BE4-D1F9-CF9F41AFD6BA}"/>
              </a:ext>
            </a:extLst>
          </p:cNvPr>
          <p:cNvSpPr txBox="1"/>
          <p:nvPr/>
        </p:nvSpPr>
        <p:spPr>
          <a:xfrm>
            <a:off x="3091301" y="398914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BC0C6-7679-CE21-21FB-E056818DBB64}"/>
              </a:ext>
            </a:extLst>
          </p:cNvPr>
          <p:cNvSpPr txBox="1"/>
          <p:nvPr/>
        </p:nvSpPr>
        <p:spPr>
          <a:xfrm>
            <a:off x="3048655" y="533282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4915A-5CA7-8DF2-B149-5299707C5E5E}"/>
              </a:ext>
            </a:extLst>
          </p:cNvPr>
          <p:cNvSpPr txBox="1"/>
          <p:nvPr/>
        </p:nvSpPr>
        <p:spPr>
          <a:xfrm>
            <a:off x="4456509" y="480474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15" name="Picture 14" descr="Digital Circuit : Design, Types, Advantages, Disadvantages &amp; Applications">
            <a:extLst>
              <a:ext uri="{FF2B5EF4-FFF2-40B4-BE49-F238E27FC236}">
                <a16:creationId xmlns:a16="http://schemas.microsoft.com/office/drawing/2014/main" id="{3E7EBD02-842C-738C-3DAD-C752D00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2125935"/>
            <a:ext cx="4359347" cy="409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5CBC31-45BF-8777-93D2-84D58026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69014"/>
              </p:ext>
            </p:extLst>
          </p:nvPr>
        </p:nvGraphicFramePr>
        <p:xfrm>
          <a:off x="7805127" y="1631803"/>
          <a:ext cx="4107779" cy="2787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625">
                  <a:extLst>
                    <a:ext uri="{9D8B030D-6E8A-4147-A177-3AD203B41FA5}">
                      <a16:colId xmlns:a16="http://schemas.microsoft.com/office/drawing/2014/main" val="4258880368"/>
                    </a:ext>
                  </a:extLst>
                </a:gridCol>
                <a:gridCol w="679842">
                  <a:extLst>
                    <a:ext uri="{9D8B030D-6E8A-4147-A177-3AD203B41FA5}">
                      <a16:colId xmlns:a16="http://schemas.microsoft.com/office/drawing/2014/main" val="1406850330"/>
                    </a:ext>
                  </a:extLst>
                </a:gridCol>
                <a:gridCol w="934270">
                  <a:extLst>
                    <a:ext uri="{9D8B030D-6E8A-4147-A177-3AD203B41FA5}">
                      <a16:colId xmlns:a16="http://schemas.microsoft.com/office/drawing/2014/main" val="2214979087"/>
                    </a:ext>
                  </a:extLst>
                </a:gridCol>
                <a:gridCol w="642909">
                  <a:extLst>
                    <a:ext uri="{9D8B030D-6E8A-4147-A177-3AD203B41FA5}">
                      <a16:colId xmlns:a16="http://schemas.microsoft.com/office/drawing/2014/main" val="1969453505"/>
                    </a:ext>
                  </a:extLst>
                </a:gridCol>
                <a:gridCol w="1153133">
                  <a:extLst>
                    <a:ext uri="{9D8B030D-6E8A-4147-A177-3AD203B41FA5}">
                      <a16:colId xmlns:a16="http://schemas.microsoft.com/office/drawing/2014/main" val="2909302287"/>
                    </a:ext>
                  </a:extLst>
                </a:gridCol>
              </a:tblGrid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8249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627459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127273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98041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809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76940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712312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524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821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DDEF0A-DDEE-37C2-2B6E-C7307703901D}"/>
              </a:ext>
            </a:extLst>
          </p:cNvPr>
          <p:cNvSpPr txBox="1"/>
          <p:nvPr/>
        </p:nvSpPr>
        <p:spPr>
          <a:xfrm>
            <a:off x="515862" y="212593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F3600-DC61-F218-76EC-68FCC9FCAB0C}"/>
              </a:ext>
            </a:extLst>
          </p:cNvPr>
          <p:cNvSpPr txBox="1"/>
          <p:nvPr/>
        </p:nvSpPr>
        <p:spPr>
          <a:xfrm>
            <a:off x="515861" y="249526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7842AAA5-C71F-24CE-1519-9389F45B1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2" b="37738"/>
          <a:stretch/>
        </p:blipFill>
        <p:spPr bwMode="auto">
          <a:xfrm>
            <a:off x="7254369" y="4690371"/>
            <a:ext cx="4888909" cy="20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C9C7D5-C2FB-D120-4D53-394E65059641}"/>
              </a:ext>
            </a:extLst>
          </p:cNvPr>
          <p:cNvSpPr txBox="1"/>
          <p:nvPr/>
        </p:nvSpPr>
        <p:spPr>
          <a:xfrm>
            <a:off x="1724796" y="231060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F504B-B539-45B8-6566-84FC6D3CFE30}"/>
              </a:ext>
            </a:extLst>
          </p:cNvPr>
          <p:cNvSpPr txBox="1"/>
          <p:nvPr/>
        </p:nvSpPr>
        <p:spPr>
          <a:xfrm>
            <a:off x="1971338" y="3168086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E4E70-F15E-CEF0-24E0-6963728984E6}"/>
              </a:ext>
            </a:extLst>
          </p:cNvPr>
          <p:cNvSpPr txBox="1"/>
          <p:nvPr/>
        </p:nvSpPr>
        <p:spPr>
          <a:xfrm>
            <a:off x="4397878" y="257381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4E0B6-42D3-8BE4-D1F9-CF9F41AFD6BA}"/>
              </a:ext>
            </a:extLst>
          </p:cNvPr>
          <p:cNvSpPr txBox="1"/>
          <p:nvPr/>
        </p:nvSpPr>
        <p:spPr>
          <a:xfrm>
            <a:off x="3091301" y="398914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BC0C6-7679-CE21-21FB-E056818DBB64}"/>
              </a:ext>
            </a:extLst>
          </p:cNvPr>
          <p:cNvSpPr txBox="1"/>
          <p:nvPr/>
        </p:nvSpPr>
        <p:spPr>
          <a:xfrm>
            <a:off x="3048655" y="533282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4915A-5CA7-8DF2-B149-5299707C5E5E}"/>
              </a:ext>
            </a:extLst>
          </p:cNvPr>
          <p:cNvSpPr txBox="1"/>
          <p:nvPr/>
        </p:nvSpPr>
        <p:spPr>
          <a:xfrm>
            <a:off x="4456509" y="480474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15" name="Picture 14" descr="Digital Circuit : Design, Types, Advantages, Disadvantages &amp; Applications">
            <a:extLst>
              <a:ext uri="{FF2B5EF4-FFF2-40B4-BE49-F238E27FC236}">
                <a16:creationId xmlns:a16="http://schemas.microsoft.com/office/drawing/2014/main" id="{3E7EBD02-842C-738C-3DAD-C752D00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2125935"/>
            <a:ext cx="4359347" cy="409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5CBC31-45BF-8777-93D2-84D58026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09823"/>
              </p:ext>
            </p:extLst>
          </p:nvPr>
        </p:nvGraphicFramePr>
        <p:xfrm>
          <a:off x="7805127" y="1631803"/>
          <a:ext cx="4107779" cy="2787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625">
                  <a:extLst>
                    <a:ext uri="{9D8B030D-6E8A-4147-A177-3AD203B41FA5}">
                      <a16:colId xmlns:a16="http://schemas.microsoft.com/office/drawing/2014/main" val="4258880368"/>
                    </a:ext>
                  </a:extLst>
                </a:gridCol>
                <a:gridCol w="679842">
                  <a:extLst>
                    <a:ext uri="{9D8B030D-6E8A-4147-A177-3AD203B41FA5}">
                      <a16:colId xmlns:a16="http://schemas.microsoft.com/office/drawing/2014/main" val="1406850330"/>
                    </a:ext>
                  </a:extLst>
                </a:gridCol>
                <a:gridCol w="934270">
                  <a:extLst>
                    <a:ext uri="{9D8B030D-6E8A-4147-A177-3AD203B41FA5}">
                      <a16:colId xmlns:a16="http://schemas.microsoft.com/office/drawing/2014/main" val="2214979087"/>
                    </a:ext>
                  </a:extLst>
                </a:gridCol>
                <a:gridCol w="642909">
                  <a:extLst>
                    <a:ext uri="{9D8B030D-6E8A-4147-A177-3AD203B41FA5}">
                      <a16:colId xmlns:a16="http://schemas.microsoft.com/office/drawing/2014/main" val="1969453505"/>
                    </a:ext>
                  </a:extLst>
                </a:gridCol>
                <a:gridCol w="1153133">
                  <a:extLst>
                    <a:ext uri="{9D8B030D-6E8A-4147-A177-3AD203B41FA5}">
                      <a16:colId xmlns:a16="http://schemas.microsoft.com/office/drawing/2014/main" val="2909302287"/>
                    </a:ext>
                  </a:extLst>
                </a:gridCol>
              </a:tblGrid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8249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627459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127273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980417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809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769405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712312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524"/>
                  </a:ext>
                </a:extLst>
              </a:tr>
              <a:tr h="309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821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DDEF0A-DDEE-37C2-2B6E-C7307703901D}"/>
              </a:ext>
            </a:extLst>
          </p:cNvPr>
          <p:cNvSpPr txBox="1"/>
          <p:nvPr/>
        </p:nvSpPr>
        <p:spPr>
          <a:xfrm>
            <a:off x="515862" y="212593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F3600-DC61-F218-76EC-68FCC9FCAB0C}"/>
              </a:ext>
            </a:extLst>
          </p:cNvPr>
          <p:cNvSpPr txBox="1"/>
          <p:nvPr/>
        </p:nvSpPr>
        <p:spPr>
          <a:xfrm>
            <a:off x="515861" y="249526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pic>
        <p:nvPicPr>
          <p:cNvPr id="19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7842AAA5-C71F-24CE-1519-9389F45B1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2" b="37738"/>
          <a:stretch/>
        </p:blipFill>
        <p:spPr bwMode="auto">
          <a:xfrm>
            <a:off x="7254369" y="4690371"/>
            <a:ext cx="4888909" cy="202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C9C7D5-C2FB-D120-4D53-394E65059641}"/>
              </a:ext>
            </a:extLst>
          </p:cNvPr>
          <p:cNvSpPr txBox="1"/>
          <p:nvPr/>
        </p:nvSpPr>
        <p:spPr>
          <a:xfrm>
            <a:off x="1724796" y="2310601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F504B-B539-45B8-6566-84FC6D3CFE30}"/>
              </a:ext>
            </a:extLst>
          </p:cNvPr>
          <p:cNvSpPr txBox="1"/>
          <p:nvPr/>
        </p:nvSpPr>
        <p:spPr>
          <a:xfrm>
            <a:off x="1971338" y="3168086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E4E70-F15E-CEF0-24E0-6963728984E6}"/>
              </a:ext>
            </a:extLst>
          </p:cNvPr>
          <p:cNvSpPr txBox="1"/>
          <p:nvPr/>
        </p:nvSpPr>
        <p:spPr>
          <a:xfrm>
            <a:off x="3789263" y="2495267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4E0B6-42D3-8BE4-D1F9-CF9F41AFD6BA}"/>
              </a:ext>
            </a:extLst>
          </p:cNvPr>
          <p:cNvSpPr txBox="1"/>
          <p:nvPr/>
        </p:nvSpPr>
        <p:spPr>
          <a:xfrm>
            <a:off x="3091301" y="398914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BC0C6-7679-CE21-21FB-E056818DBB64}"/>
              </a:ext>
            </a:extLst>
          </p:cNvPr>
          <p:cNvSpPr txBox="1"/>
          <p:nvPr/>
        </p:nvSpPr>
        <p:spPr>
          <a:xfrm>
            <a:off x="3048655" y="533282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4915A-5CA7-8DF2-B149-5299707C5E5E}"/>
              </a:ext>
            </a:extLst>
          </p:cNvPr>
          <p:cNvSpPr txBox="1"/>
          <p:nvPr/>
        </p:nvSpPr>
        <p:spPr>
          <a:xfrm>
            <a:off x="4456509" y="480474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2A542A-92CE-CC9A-B20B-5D9FF254A195}"/>
              </a:ext>
            </a:extLst>
          </p:cNvPr>
          <p:cNvSpPr/>
          <p:nvPr/>
        </p:nvSpPr>
        <p:spPr>
          <a:xfrm>
            <a:off x="4781783" y="2906393"/>
            <a:ext cx="2293257" cy="2036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CD94F3-072D-76C3-6FF6-C7BD1752230C}"/>
              </a:ext>
            </a:extLst>
          </p:cNvPr>
          <p:cNvCxnSpPr/>
          <p:nvPr/>
        </p:nvCxnSpPr>
        <p:spPr>
          <a:xfrm>
            <a:off x="3693211" y="3335585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6CFFF5-3DC7-9C59-2403-162791D8C384}"/>
              </a:ext>
            </a:extLst>
          </p:cNvPr>
          <p:cNvCxnSpPr/>
          <p:nvPr/>
        </p:nvCxnSpPr>
        <p:spPr>
          <a:xfrm>
            <a:off x="3707725" y="3749242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B41F3D-E742-0E78-1A58-561A2FB0A68F}"/>
              </a:ext>
            </a:extLst>
          </p:cNvPr>
          <p:cNvCxnSpPr/>
          <p:nvPr/>
        </p:nvCxnSpPr>
        <p:spPr>
          <a:xfrm>
            <a:off x="3693211" y="4126613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854C0D-80BE-0934-150E-7D4ACD38788E}"/>
              </a:ext>
            </a:extLst>
          </p:cNvPr>
          <p:cNvCxnSpPr/>
          <p:nvPr/>
        </p:nvCxnSpPr>
        <p:spPr>
          <a:xfrm>
            <a:off x="3707725" y="4489470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62F5A5-8766-95DD-3B28-8512D2486ABD}"/>
              </a:ext>
            </a:extLst>
          </p:cNvPr>
          <p:cNvCxnSpPr/>
          <p:nvPr/>
        </p:nvCxnSpPr>
        <p:spPr>
          <a:xfrm>
            <a:off x="7075040" y="3749242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FDD46C-248A-F029-4686-4DECCA62D16D}"/>
              </a:ext>
            </a:extLst>
          </p:cNvPr>
          <p:cNvSpPr txBox="1"/>
          <p:nvPr/>
        </p:nvSpPr>
        <p:spPr>
          <a:xfrm>
            <a:off x="4781783" y="314600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ED91F-53CC-CA55-2702-159BF37479C9}"/>
              </a:ext>
            </a:extLst>
          </p:cNvPr>
          <p:cNvSpPr txBox="1"/>
          <p:nvPr/>
        </p:nvSpPr>
        <p:spPr>
          <a:xfrm>
            <a:off x="4767269" y="360408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3C32C-2C3A-5AD8-4F33-553CC2581C3D}"/>
              </a:ext>
            </a:extLst>
          </p:cNvPr>
          <p:cNvSpPr txBox="1"/>
          <p:nvPr/>
        </p:nvSpPr>
        <p:spPr>
          <a:xfrm>
            <a:off x="4767269" y="3984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4DC156-80AE-6A0D-8509-3DF97350C93F}"/>
              </a:ext>
            </a:extLst>
          </p:cNvPr>
          <p:cNvSpPr txBox="1"/>
          <p:nvPr/>
        </p:nvSpPr>
        <p:spPr>
          <a:xfrm>
            <a:off x="4779758" y="4365757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3AD4E7-D9C2-4BF2-21DB-66B3C215CBD3}"/>
              </a:ext>
            </a:extLst>
          </p:cNvPr>
          <p:cNvSpPr txBox="1"/>
          <p:nvPr/>
        </p:nvSpPr>
        <p:spPr>
          <a:xfrm>
            <a:off x="3265040" y="3127636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1B5C99-BF45-007F-3321-B54D93DA445E}"/>
              </a:ext>
            </a:extLst>
          </p:cNvPr>
          <p:cNvSpPr txBox="1"/>
          <p:nvPr/>
        </p:nvSpPr>
        <p:spPr>
          <a:xfrm>
            <a:off x="3272296" y="3540086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12F60-A743-D031-1B88-66F0C216BF30}"/>
              </a:ext>
            </a:extLst>
          </p:cNvPr>
          <p:cNvSpPr txBox="1"/>
          <p:nvPr/>
        </p:nvSpPr>
        <p:spPr>
          <a:xfrm>
            <a:off x="3272296" y="394194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C0ED2C-CD70-40D6-A474-257FD828FF11}"/>
              </a:ext>
            </a:extLst>
          </p:cNvPr>
          <p:cNvSpPr txBox="1"/>
          <p:nvPr/>
        </p:nvSpPr>
        <p:spPr>
          <a:xfrm>
            <a:off x="3272296" y="430131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73DDC9-6745-0593-D3C5-84602A1DC998}"/>
              </a:ext>
            </a:extLst>
          </p:cNvPr>
          <p:cNvSpPr txBox="1"/>
          <p:nvPr/>
        </p:nvSpPr>
        <p:spPr>
          <a:xfrm>
            <a:off x="8228925" y="3517883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A166B9-3090-38CF-AB05-A54601CE0EE8}"/>
              </a:ext>
            </a:extLst>
          </p:cNvPr>
          <p:cNvCxnSpPr/>
          <p:nvPr/>
        </p:nvCxnSpPr>
        <p:spPr>
          <a:xfrm>
            <a:off x="5681668" y="2305071"/>
            <a:ext cx="14515" cy="60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092B8A-6048-2D05-0B9B-B10FC8AE9580}"/>
              </a:ext>
            </a:extLst>
          </p:cNvPr>
          <p:cNvCxnSpPr/>
          <p:nvPr/>
        </p:nvCxnSpPr>
        <p:spPr>
          <a:xfrm>
            <a:off x="6096000" y="2305071"/>
            <a:ext cx="14515" cy="60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7E7369-C1DD-F394-4DAD-5D5CD5AB1DD2}"/>
              </a:ext>
            </a:extLst>
          </p:cNvPr>
          <p:cNvSpPr txBox="1"/>
          <p:nvPr/>
        </p:nvSpPr>
        <p:spPr>
          <a:xfrm>
            <a:off x="5550191" y="1693692"/>
            <a:ext cx="4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D4F1F-6578-C957-0583-87EDD545F679}"/>
              </a:ext>
            </a:extLst>
          </p:cNvPr>
          <p:cNvSpPr txBox="1"/>
          <p:nvPr/>
        </p:nvSpPr>
        <p:spPr>
          <a:xfrm>
            <a:off x="5945125" y="1719741"/>
            <a:ext cx="4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2F6B2-A6F2-5263-D8B2-634B4FDBADAF}"/>
              </a:ext>
            </a:extLst>
          </p:cNvPr>
          <p:cNvSpPr txBox="1"/>
          <p:nvPr/>
        </p:nvSpPr>
        <p:spPr>
          <a:xfrm>
            <a:off x="3812868" y="5710468"/>
            <a:ext cx="715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selections = log</a:t>
            </a:r>
            <a:r>
              <a:rPr lang="en-US" baseline="-25000" dirty="0"/>
              <a:t>2</a:t>
            </a:r>
            <a:r>
              <a:rPr lang="en-US" dirty="0"/>
              <a:t>(inputs)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78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7671AE-1C0A-5979-329E-5C760EA25DAD}"/>
              </a:ext>
            </a:extLst>
          </p:cNvPr>
          <p:cNvSpPr txBox="1"/>
          <p:nvPr/>
        </p:nvSpPr>
        <p:spPr>
          <a:xfrm>
            <a:off x="7426036" y="2505364"/>
            <a:ext cx="5070764" cy="424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Revision on:</a:t>
            </a:r>
          </a:p>
          <a:p>
            <a:pPr>
              <a:lnSpc>
                <a:spcPct val="150000"/>
              </a:lnSpc>
            </a:pPr>
            <a:r>
              <a:rPr lang="en-US" dirty="0"/>
              <a:t> ❑ Conversion from hexadecimal to binary and vice versa.</a:t>
            </a:r>
          </a:p>
          <a:p>
            <a:pPr>
              <a:lnSpc>
                <a:spcPct val="150000"/>
              </a:lnSpc>
            </a:pPr>
            <a:r>
              <a:rPr lang="en-US" dirty="0"/>
              <a:t> ❑Positive and negative values in binary.</a:t>
            </a:r>
          </a:p>
          <a:p>
            <a:pPr>
              <a:lnSpc>
                <a:spcPct val="150000"/>
              </a:lnSpc>
            </a:pPr>
            <a:r>
              <a:rPr lang="en-US" dirty="0"/>
              <a:t> ❑Odd and even numbers in binary. </a:t>
            </a:r>
          </a:p>
          <a:p>
            <a:pPr>
              <a:lnSpc>
                <a:spcPct val="150000"/>
              </a:lnSpc>
            </a:pPr>
            <a:r>
              <a:rPr lang="en-US" dirty="0"/>
              <a:t> ❑Addition of binary numbers </a:t>
            </a:r>
          </a:p>
          <a:p>
            <a:pPr>
              <a:lnSpc>
                <a:spcPct val="150000"/>
              </a:lnSpc>
            </a:pPr>
            <a:r>
              <a:rPr lang="en-US" dirty="0"/>
              <a:t> ❑Subtraction of binary numbers using 2’s      complement. </a:t>
            </a:r>
          </a:p>
          <a:p>
            <a:pPr>
              <a:lnSpc>
                <a:spcPct val="150000"/>
              </a:lnSpc>
            </a:pPr>
            <a:r>
              <a:rPr lang="en-US" dirty="0"/>
              <a:t> ❑Digital logic gates and simple circuits.           </a:t>
            </a:r>
          </a:p>
          <a:p>
            <a:pPr>
              <a:lnSpc>
                <a:spcPct val="150000"/>
              </a:lnSpc>
            </a:pPr>
            <a:r>
              <a:rPr lang="en-US"/>
              <a:t> ❑ </a:t>
            </a:r>
            <a:r>
              <a:rPr lang="en-US" sz="2000"/>
              <a:t>Multiplexer.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8C428-F20A-B836-D73F-DC5E0FB193D5}"/>
              </a:ext>
            </a:extLst>
          </p:cNvPr>
          <p:cNvSpPr txBox="1"/>
          <p:nvPr/>
        </p:nvSpPr>
        <p:spPr>
          <a:xfrm>
            <a:off x="2865476" y="3137456"/>
            <a:ext cx="2068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 × 1 multiplexer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4D2B0-7FF9-341D-4765-2F46394F11FD}"/>
              </a:ext>
            </a:extLst>
          </p:cNvPr>
          <p:cNvSpPr txBox="1"/>
          <p:nvPr/>
        </p:nvSpPr>
        <p:spPr>
          <a:xfrm>
            <a:off x="7815370" y="3137456"/>
            <a:ext cx="268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selection lines.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46EBDA-CB24-123C-C8A4-DFBFCBBA2388}"/>
              </a:ext>
            </a:extLst>
          </p:cNvPr>
          <p:cNvSpPr/>
          <p:nvPr/>
        </p:nvSpPr>
        <p:spPr>
          <a:xfrm>
            <a:off x="5856224" y="3232021"/>
            <a:ext cx="797442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AD304-C217-0329-46E3-D5250CC6F62D}"/>
              </a:ext>
            </a:extLst>
          </p:cNvPr>
          <p:cNvSpPr txBox="1"/>
          <p:nvPr/>
        </p:nvSpPr>
        <p:spPr>
          <a:xfrm>
            <a:off x="2865475" y="5116722"/>
            <a:ext cx="2068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× 1 multiplexer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DD5E-9C65-3EBA-BFBB-6D9FBC202FCE}"/>
              </a:ext>
            </a:extLst>
          </p:cNvPr>
          <p:cNvSpPr txBox="1"/>
          <p:nvPr/>
        </p:nvSpPr>
        <p:spPr>
          <a:xfrm>
            <a:off x="4036151" y="2155717"/>
            <a:ext cx="715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selections = log</a:t>
            </a:r>
            <a:r>
              <a:rPr lang="en-US" baseline="-25000" dirty="0"/>
              <a:t>2</a:t>
            </a:r>
            <a:r>
              <a:rPr lang="en-US" dirty="0"/>
              <a:t>(inputs)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5BD84-58F1-1E06-1F08-1664DFAAD3DD}"/>
              </a:ext>
            </a:extLst>
          </p:cNvPr>
          <p:cNvSpPr txBox="1"/>
          <p:nvPr/>
        </p:nvSpPr>
        <p:spPr>
          <a:xfrm>
            <a:off x="7815369" y="5116722"/>
            <a:ext cx="268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selection lines.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1EB338-F47E-F1D4-59D6-058C7D399AE2}"/>
              </a:ext>
            </a:extLst>
          </p:cNvPr>
          <p:cNvSpPr/>
          <p:nvPr/>
        </p:nvSpPr>
        <p:spPr>
          <a:xfrm>
            <a:off x="5856223" y="5211287"/>
            <a:ext cx="797442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8CA100-4562-F80C-7279-ECC8C0F5B3F4}"/>
              </a:ext>
            </a:extLst>
          </p:cNvPr>
          <p:cNvCxnSpPr>
            <a:cxnSpLocks/>
          </p:cNvCxnSpPr>
          <p:nvPr/>
        </p:nvCxnSpPr>
        <p:spPr>
          <a:xfrm flipV="1">
            <a:off x="3012992" y="3506788"/>
            <a:ext cx="0" cy="427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8EBDB8-9E02-75A9-AB61-AB6E5499ECD3}"/>
              </a:ext>
            </a:extLst>
          </p:cNvPr>
          <p:cNvSpPr txBox="1"/>
          <p:nvPr/>
        </p:nvSpPr>
        <p:spPr>
          <a:xfrm>
            <a:off x="2672136" y="3934691"/>
            <a:ext cx="82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BFD51-9499-4B68-85BE-006E39ED7185}"/>
              </a:ext>
            </a:extLst>
          </p:cNvPr>
          <p:cNvCxnSpPr>
            <a:cxnSpLocks/>
          </p:cNvCxnSpPr>
          <p:nvPr/>
        </p:nvCxnSpPr>
        <p:spPr>
          <a:xfrm flipV="1">
            <a:off x="3548755" y="3506788"/>
            <a:ext cx="0" cy="427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0C9942-E5F3-5E99-3E50-A3A55D813625}"/>
              </a:ext>
            </a:extLst>
          </p:cNvPr>
          <p:cNvSpPr txBox="1"/>
          <p:nvPr/>
        </p:nvSpPr>
        <p:spPr>
          <a:xfrm>
            <a:off x="3207899" y="3934691"/>
            <a:ext cx="82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C8BF9FF-6A5D-39D5-54BE-C4A24C0B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5305" r="6304"/>
          <a:stretch/>
        </p:blipFill>
        <p:spPr>
          <a:xfrm>
            <a:off x="669850" y="2360427"/>
            <a:ext cx="4901610" cy="33792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E99E5D-2985-61BF-F550-DBF6E34EE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5533"/>
              </p:ext>
            </p:extLst>
          </p:nvPr>
        </p:nvGraphicFramePr>
        <p:xfrm>
          <a:off x="7673095" y="2841495"/>
          <a:ext cx="3572608" cy="263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37">
                  <a:extLst>
                    <a:ext uri="{9D8B030D-6E8A-4147-A177-3AD203B41FA5}">
                      <a16:colId xmlns:a16="http://schemas.microsoft.com/office/drawing/2014/main" val="2047924490"/>
                    </a:ext>
                  </a:extLst>
                </a:gridCol>
                <a:gridCol w="591270">
                  <a:extLst>
                    <a:ext uri="{9D8B030D-6E8A-4147-A177-3AD203B41FA5}">
                      <a16:colId xmlns:a16="http://schemas.microsoft.com/office/drawing/2014/main" val="3960878810"/>
                    </a:ext>
                  </a:extLst>
                </a:gridCol>
                <a:gridCol w="812550">
                  <a:extLst>
                    <a:ext uri="{9D8B030D-6E8A-4147-A177-3AD203B41FA5}">
                      <a16:colId xmlns:a16="http://schemas.microsoft.com/office/drawing/2014/main" val="3077737938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763758953"/>
                    </a:ext>
                  </a:extLst>
                </a:gridCol>
                <a:gridCol w="1002901">
                  <a:extLst>
                    <a:ext uri="{9D8B030D-6E8A-4147-A177-3AD203B41FA5}">
                      <a16:colId xmlns:a16="http://schemas.microsoft.com/office/drawing/2014/main" val="1567613541"/>
                    </a:ext>
                  </a:extLst>
                </a:gridCol>
              </a:tblGrid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814212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88258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48425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76753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C8BF9FF-6A5D-39D5-54BE-C4A24C0B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5305" r="6304"/>
          <a:stretch/>
        </p:blipFill>
        <p:spPr>
          <a:xfrm>
            <a:off x="669850" y="2360427"/>
            <a:ext cx="4901610" cy="33792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E99E5D-2985-61BF-F550-DBF6E34EE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98041"/>
              </p:ext>
            </p:extLst>
          </p:nvPr>
        </p:nvGraphicFramePr>
        <p:xfrm>
          <a:off x="7673095" y="2841495"/>
          <a:ext cx="3572608" cy="263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37">
                  <a:extLst>
                    <a:ext uri="{9D8B030D-6E8A-4147-A177-3AD203B41FA5}">
                      <a16:colId xmlns:a16="http://schemas.microsoft.com/office/drawing/2014/main" val="2047924490"/>
                    </a:ext>
                  </a:extLst>
                </a:gridCol>
                <a:gridCol w="591270">
                  <a:extLst>
                    <a:ext uri="{9D8B030D-6E8A-4147-A177-3AD203B41FA5}">
                      <a16:colId xmlns:a16="http://schemas.microsoft.com/office/drawing/2014/main" val="3960878810"/>
                    </a:ext>
                  </a:extLst>
                </a:gridCol>
                <a:gridCol w="812550">
                  <a:extLst>
                    <a:ext uri="{9D8B030D-6E8A-4147-A177-3AD203B41FA5}">
                      <a16:colId xmlns:a16="http://schemas.microsoft.com/office/drawing/2014/main" val="3077737938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763758953"/>
                    </a:ext>
                  </a:extLst>
                </a:gridCol>
                <a:gridCol w="1002901">
                  <a:extLst>
                    <a:ext uri="{9D8B030D-6E8A-4147-A177-3AD203B41FA5}">
                      <a16:colId xmlns:a16="http://schemas.microsoft.com/office/drawing/2014/main" val="1567613541"/>
                    </a:ext>
                  </a:extLst>
                </a:gridCol>
              </a:tblGrid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814212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88258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48425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76753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4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33499-DF03-64C7-669E-5F49462676CC}"/>
              </a:ext>
            </a:extLst>
          </p:cNvPr>
          <p:cNvSpPr txBox="1"/>
          <p:nvPr/>
        </p:nvSpPr>
        <p:spPr>
          <a:xfrm>
            <a:off x="1741081" y="2938223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C241-B46A-8D54-3951-2F22DB0389D0}"/>
              </a:ext>
            </a:extLst>
          </p:cNvPr>
          <p:cNvSpPr txBox="1"/>
          <p:nvPr/>
        </p:nvSpPr>
        <p:spPr>
          <a:xfrm>
            <a:off x="2880093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1B38B-1C0F-A7D2-65BB-15F2C7C01500}"/>
              </a:ext>
            </a:extLst>
          </p:cNvPr>
          <p:cNvSpPr txBox="1"/>
          <p:nvPr/>
        </p:nvSpPr>
        <p:spPr>
          <a:xfrm>
            <a:off x="2983758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98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C8BF9FF-6A5D-39D5-54BE-C4A24C0B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5305" r="6304"/>
          <a:stretch/>
        </p:blipFill>
        <p:spPr>
          <a:xfrm>
            <a:off x="669850" y="2360427"/>
            <a:ext cx="4901610" cy="33792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E99E5D-2985-61BF-F550-DBF6E34EE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9993"/>
              </p:ext>
            </p:extLst>
          </p:nvPr>
        </p:nvGraphicFramePr>
        <p:xfrm>
          <a:off x="7673095" y="2841495"/>
          <a:ext cx="3572608" cy="263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37">
                  <a:extLst>
                    <a:ext uri="{9D8B030D-6E8A-4147-A177-3AD203B41FA5}">
                      <a16:colId xmlns:a16="http://schemas.microsoft.com/office/drawing/2014/main" val="2047924490"/>
                    </a:ext>
                  </a:extLst>
                </a:gridCol>
                <a:gridCol w="591270">
                  <a:extLst>
                    <a:ext uri="{9D8B030D-6E8A-4147-A177-3AD203B41FA5}">
                      <a16:colId xmlns:a16="http://schemas.microsoft.com/office/drawing/2014/main" val="3960878810"/>
                    </a:ext>
                  </a:extLst>
                </a:gridCol>
                <a:gridCol w="812550">
                  <a:extLst>
                    <a:ext uri="{9D8B030D-6E8A-4147-A177-3AD203B41FA5}">
                      <a16:colId xmlns:a16="http://schemas.microsoft.com/office/drawing/2014/main" val="3077737938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763758953"/>
                    </a:ext>
                  </a:extLst>
                </a:gridCol>
                <a:gridCol w="1002901">
                  <a:extLst>
                    <a:ext uri="{9D8B030D-6E8A-4147-A177-3AD203B41FA5}">
                      <a16:colId xmlns:a16="http://schemas.microsoft.com/office/drawing/2014/main" val="1567613541"/>
                    </a:ext>
                  </a:extLst>
                </a:gridCol>
              </a:tblGrid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814212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88258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48425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76753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43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094AA5-A77F-EA60-45C1-BFC581452053}"/>
              </a:ext>
            </a:extLst>
          </p:cNvPr>
          <p:cNvSpPr txBox="1"/>
          <p:nvPr/>
        </p:nvSpPr>
        <p:spPr>
          <a:xfrm>
            <a:off x="1085407" y="324433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6FAA0-DC27-06E8-1D12-8064E3C65727}"/>
              </a:ext>
            </a:extLst>
          </p:cNvPr>
          <p:cNvSpPr txBox="1"/>
          <p:nvPr/>
        </p:nvSpPr>
        <p:spPr>
          <a:xfrm>
            <a:off x="1877942" y="3244334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C241-B46A-8D54-3951-2F22DB0389D0}"/>
              </a:ext>
            </a:extLst>
          </p:cNvPr>
          <p:cNvSpPr txBox="1"/>
          <p:nvPr/>
        </p:nvSpPr>
        <p:spPr>
          <a:xfrm>
            <a:off x="2880093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1B38B-1C0F-A7D2-65BB-15F2C7C01500}"/>
              </a:ext>
            </a:extLst>
          </p:cNvPr>
          <p:cNvSpPr txBox="1"/>
          <p:nvPr/>
        </p:nvSpPr>
        <p:spPr>
          <a:xfrm>
            <a:off x="2983758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62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C8BF9FF-6A5D-39D5-54BE-C4A24C0B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5305" r="6304"/>
          <a:stretch/>
        </p:blipFill>
        <p:spPr>
          <a:xfrm>
            <a:off x="669849" y="2360427"/>
            <a:ext cx="4901610" cy="33792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E99E5D-2985-61BF-F550-DBF6E34EE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10509"/>
              </p:ext>
            </p:extLst>
          </p:nvPr>
        </p:nvGraphicFramePr>
        <p:xfrm>
          <a:off x="7673095" y="2841495"/>
          <a:ext cx="3572608" cy="263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37">
                  <a:extLst>
                    <a:ext uri="{9D8B030D-6E8A-4147-A177-3AD203B41FA5}">
                      <a16:colId xmlns:a16="http://schemas.microsoft.com/office/drawing/2014/main" val="2047924490"/>
                    </a:ext>
                  </a:extLst>
                </a:gridCol>
                <a:gridCol w="591270">
                  <a:extLst>
                    <a:ext uri="{9D8B030D-6E8A-4147-A177-3AD203B41FA5}">
                      <a16:colId xmlns:a16="http://schemas.microsoft.com/office/drawing/2014/main" val="3960878810"/>
                    </a:ext>
                  </a:extLst>
                </a:gridCol>
                <a:gridCol w="812550">
                  <a:extLst>
                    <a:ext uri="{9D8B030D-6E8A-4147-A177-3AD203B41FA5}">
                      <a16:colId xmlns:a16="http://schemas.microsoft.com/office/drawing/2014/main" val="3077737938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763758953"/>
                    </a:ext>
                  </a:extLst>
                </a:gridCol>
                <a:gridCol w="1002901">
                  <a:extLst>
                    <a:ext uri="{9D8B030D-6E8A-4147-A177-3AD203B41FA5}">
                      <a16:colId xmlns:a16="http://schemas.microsoft.com/office/drawing/2014/main" val="1567613541"/>
                    </a:ext>
                  </a:extLst>
                </a:gridCol>
              </a:tblGrid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814212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88258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48425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76753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4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33499-DF03-64C7-669E-5F49462676CC}"/>
              </a:ext>
            </a:extLst>
          </p:cNvPr>
          <p:cNvSpPr txBox="1"/>
          <p:nvPr/>
        </p:nvSpPr>
        <p:spPr>
          <a:xfrm>
            <a:off x="1124392" y="378930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94AA5-A77F-EA60-45C1-BFC581452053}"/>
              </a:ext>
            </a:extLst>
          </p:cNvPr>
          <p:cNvSpPr txBox="1"/>
          <p:nvPr/>
        </p:nvSpPr>
        <p:spPr>
          <a:xfrm>
            <a:off x="1124392" y="4247605"/>
            <a:ext cx="48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C241-B46A-8D54-3951-2F22DB0389D0}"/>
              </a:ext>
            </a:extLst>
          </p:cNvPr>
          <p:cNvSpPr txBox="1"/>
          <p:nvPr/>
        </p:nvSpPr>
        <p:spPr>
          <a:xfrm>
            <a:off x="2880093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9AF10-EAE2-B37C-DA6D-87F2A85613F2}"/>
              </a:ext>
            </a:extLst>
          </p:cNvPr>
          <p:cNvSpPr txBox="1"/>
          <p:nvPr/>
        </p:nvSpPr>
        <p:spPr>
          <a:xfrm>
            <a:off x="1892115" y="4158632"/>
            <a:ext cx="48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Multiplexer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C8BF9FF-6A5D-39D5-54BE-C4A24C0B8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5305" r="6304"/>
          <a:stretch/>
        </p:blipFill>
        <p:spPr>
          <a:xfrm>
            <a:off x="669849" y="2360427"/>
            <a:ext cx="4901610" cy="33792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E99E5D-2985-61BF-F550-DBF6E34EE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29942"/>
              </p:ext>
            </p:extLst>
          </p:nvPr>
        </p:nvGraphicFramePr>
        <p:xfrm>
          <a:off x="7673095" y="2841495"/>
          <a:ext cx="3572608" cy="263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37">
                  <a:extLst>
                    <a:ext uri="{9D8B030D-6E8A-4147-A177-3AD203B41FA5}">
                      <a16:colId xmlns:a16="http://schemas.microsoft.com/office/drawing/2014/main" val="2047924490"/>
                    </a:ext>
                  </a:extLst>
                </a:gridCol>
                <a:gridCol w="591270">
                  <a:extLst>
                    <a:ext uri="{9D8B030D-6E8A-4147-A177-3AD203B41FA5}">
                      <a16:colId xmlns:a16="http://schemas.microsoft.com/office/drawing/2014/main" val="3960878810"/>
                    </a:ext>
                  </a:extLst>
                </a:gridCol>
                <a:gridCol w="812550">
                  <a:extLst>
                    <a:ext uri="{9D8B030D-6E8A-4147-A177-3AD203B41FA5}">
                      <a16:colId xmlns:a16="http://schemas.microsoft.com/office/drawing/2014/main" val="3077737938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763758953"/>
                    </a:ext>
                  </a:extLst>
                </a:gridCol>
                <a:gridCol w="1002901">
                  <a:extLst>
                    <a:ext uri="{9D8B030D-6E8A-4147-A177-3AD203B41FA5}">
                      <a16:colId xmlns:a16="http://schemas.microsoft.com/office/drawing/2014/main" val="1567613541"/>
                    </a:ext>
                  </a:extLst>
                </a:gridCol>
              </a:tblGrid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814212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88258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48425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76753"/>
                  </a:ext>
                </a:extLst>
              </a:tr>
              <a:tr h="526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4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33499-DF03-64C7-669E-5F49462676CC}"/>
              </a:ext>
            </a:extLst>
          </p:cNvPr>
          <p:cNvSpPr txBox="1"/>
          <p:nvPr/>
        </p:nvSpPr>
        <p:spPr>
          <a:xfrm>
            <a:off x="1040421" y="4629272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C241-B46A-8D54-3951-2F22DB0389D0}"/>
              </a:ext>
            </a:extLst>
          </p:cNvPr>
          <p:cNvSpPr txBox="1"/>
          <p:nvPr/>
        </p:nvSpPr>
        <p:spPr>
          <a:xfrm>
            <a:off x="2880093" y="1991095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9AF10-EAE2-B37C-DA6D-87F2A85613F2}"/>
              </a:ext>
            </a:extLst>
          </p:cNvPr>
          <p:cNvSpPr txBox="1"/>
          <p:nvPr/>
        </p:nvSpPr>
        <p:spPr>
          <a:xfrm>
            <a:off x="1040420" y="5075842"/>
            <a:ext cx="48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5CFED-80A2-912C-2665-AFB1D35B8B9F}"/>
              </a:ext>
            </a:extLst>
          </p:cNvPr>
          <p:cNvSpPr txBox="1"/>
          <p:nvPr/>
        </p:nvSpPr>
        <p:spPr>
          <a:xfrm>
            <a:off x="1893203" y="4706510"/>
            <a:ext cx="4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961" y="218487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Assessments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D086C-1246-F4BC-A0CC-E636631EDEBF}"/>
              </a:ext>
            </a:extLst>
          </p:cNvPr>
          <p:cNvSpPr txBox="1"/>
          <p:nvPr/>
        </p:nvSpPr>
        <p:spPr>
          <a:xfrm>
            <a:off x="1320800" y="2637135"/>
            <a:ext cx="955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Coursework:   ❑ In-class Assessment 1 –&gt; Week 8      20% </a:t>
            </a:r>
          </a:p>
          <a:p>
            <a:r>
              <a:rPr lang="en-US" sz="2800" dirty="0"/>
              <a:t>                             ❑ In-class Assessment 2 –&gt; Week 11    20% 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Unseen :         ❑ Written Exam                                         60%</a:t>
            </a:r>
          </a:p>
        </p:txBody>
      </p:sp>
    </p:spTree>
    <p:extLst>
      <p:ext uri="{BB962C8B-B14F-4D97-AF65-F5344CB8AC3E}">
        <p14:creationId xmlns:p14="http://schemas.microsoft.com/office/powerpoint/2010/main" val="6892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342" y="75030"/>
            <a:ext cx="7873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5" dirty="0"/>
              <a:t>Hexadecimal</a:t>
            </a:r>
            <a:r>
              <a:rPr sz="4800" spc="-45" dirty="0"/>
              <a:t> </a:t>
            </a:r>
            <a:r>
              <a:rPr lang="en-US" sz="4800" spc="-5" dirty="0"/>
              <a:t>D</a:t>
            </a:r>
            <a:r>
              <a:rPr sz="4800" spc="-5" dirty="0"/>
              <a:t>igits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7202"/>
              </p:ext>
            </p:extLst>
          </p:nvPr>
        </p:nvGraphicFramePr>
        <p:xfrm>
          <a:off x="945726" y="997260"/>
          <a:ext cx="3916044" cy="577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hexadecimal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13481" y="1640709"/>
            <a:ext cx="33704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Digit must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000" b="0" i="0" u="none" strike="noStrike" kern="1200" cap="none" spc="-3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represented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 digits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3480" y="2940391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046" y="2956504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001751A-3014-F33B-8C64-A93882818298}"/>
              </a:ext>
            </a:extLst>
          </p:cNvPr>
          <p:cNvSpPr txBox="1"/>
          <p:nvPr/>
        </p:nvSpPr>
        <p:spPr>
          <a:xfrm>
            <a:off x="8130836" y="3470719"/>
            <a:ext cx="31154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1101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560D1D2-FD3D-59F4-3516-2D874075AB84}"/>
              </a:ext>
            </a:extLst>
          </p:cNvPr>
          <p:cNvSpPr txBox="1"/>
          <p:nvPr/>
        </p:nvSpPr>
        <p:spPr>
          <a:xfrm>
            <a:off x="7613481" y="3453197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29636EC-729A-FC88-25C9-3C4D62F2281B}"/>
              </a:ext>
            </a:extLst>
          </p:cNvPr>
          <p:cNvSpPr txBox="1"/>
          <p:nvPr/>
        </p:nvSpPr>
        <p:spPr>
          <a:xfrm>
            <a:off x="7613481" y="5217639"/>
            <a:ext cx="13224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5F4B0B-702E-07E9-8BE7-CB2623CA4317}"/>
              </a:ext>
            </a:extLst>
          </p:cNvPr>
          <p:cNvSpPr txBox="1"/>
          <p:nvPr/>
        </p:nvSpPr>
        <p:spPr>
          <a:xfrm>
            <a:off x="9353046" y="5233752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0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B 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E588CE1-C80D-F8DA-CAA9-F9DFD654F807}"/>
              </a:ext>
            </a:extLst>
          </p:cNvPr>
          <p:cNvSpPr txBox="1"/>
          <p:nvPr/>
        </p:nvSpPr>
        <p:spPr>
          <a:xfrm>
            <a:off x="8130836" y="4737059"/>
            <a:ext cx="29869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0011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1011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5E1A851-28D9-AEE8-BCEF-B583E2A66BF8}"/>
              </a:ext>
            </a:extLst>
          </p:cNvPr>
          <p:cNvSpPr txBox="1"/>
          <p:nvPr/>
        </p:nvSpPr>
        <p:spPr>
          <a:xfrm>
            <a:off x="7613481" y="4719537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672" y="240494"/>
            <a:ext cx="1150283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Positive &amp; Negative Values In Binary</a:t>
            </a: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E34263F7-EBCA-65D5-8404-354F68F4CFBF}"/>
              </a:ext>
            </a:extLst>
          </p:cNvPr>
          <p:cNvSpPr txBox="1"/>
          <p:nvPr/>
        </p:nvSpPr>
        <p:spPr>
          <a:xfrm>
            <a:off x="2617807" y="2373697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4B6CAE75-FE7E-C0E9-3B9A-9AE8495A2D5C}"/>
              </a:ext>
            </a:extLst>
          </p:cNvPr>
          <p:cNvSpPr txBox="1"/>
          <p:nvPr/>
        </p:nvSpPr>
        <p:spPr>
          <a:xfrm>
            <a:off x="1395597" y="2887912"/>
            <a:ext cx="3143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1011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0101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3E45DE-48B5-A186-DC27-2D1E7A99D9F3}"/>
              </a:ext>
            </a:extLst>
          </p:cNvPr>
          <p:cNvCxnSpPr>
            <a:cxnSpLocks/>
          </p:cNvCxnSpPr>
          <p:nvPr/>
        </p:nvCxnSpPr>
        <p:spPr>
          <a:xfrm flipV="1">
            <a:off x="2345587" y="3367083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5">
            <a:extLst>
              <a:ext uri="{FF2B5EF4-FFF2-40B4-BE49-F238E27FC236}">
                <a16:creationId xmlns:a16="http://schemas.microsoft.com/office/drawing/2014/main" id="{89B441FB-2D87-DC3D-3979-4168002DC770}"/>
              </a:ext>
            </a:extLst>
          </p:cNvPr>
          <p:cNvSpPr txBox="1"/>
          <p:nvPr/>
        </p:nvSpPr>
        <p:spPr>
          <a:xfrm>
            <a:off x="1506513" y="437108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5D7017-AE77-401B-BC35-ECA99CA48206}"/>
              </a:ext>
            </a:extLst>
          </p:cNvPr>
          <p:cNvCxnSpPr>
            <a:cxnSpLocks/>
          </p:cNvCxnSpPr>
          <p:nvPr/>
        </p:nvCxnSpPr>
        <p:spPr>
          <a:xfrm flipH="1">
            <a:off x="1921734" y="4650565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B18CDD-8ADF-5EB7-F541-899847DBDEF7}"/>
              </a:ext>
            </a:extLst>
          </p:cNvPr>
          <p:cNvCxnSpPr>
            <a:cxnSpLocks/>
          </p:cNvCxnSpPr>
          <p:nvPr/>
        </p:nvCxnSpPr>
        <p:spPr>
          <a:xfrm>
            <a:off x="2408670" y="4657741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5">
            <a:extLst>
              <a:ext uri="{FF2B5EF4-FFF2-40B4-BE49-F238E27FC236}">
                <a16:creationId xmlns:a16="http://schemas.microsoft.com/office/drawing/2014/main" id="{A44AE5F0-10D9-896D-5CB9-30D6F59B64E6}"/>
              </a:ext>
            </a:extLst>
          </p:cNvPr>
          <p:cNvSpPr txBox="1"/>
          <p:nvPr/>
        </p:nvSpPr>
        <p:spPr>
          <a:xfrm>
            <a:off x="1141051" y="5220181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/>
              <a:t>Positive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0" name="object 5">
            <a:extLst>
              <a:ext uri="{FF2B5EF4-FFF2-40B4-BE49-F238E27FC236}">
                <a16:creationId xmlns:a16="http://schemas.microsoft.com/office/drawing/2014/main" id="{D17FA3CC-37EA-12CF-68B1-A37AB81F6FB5}"/>
              </a:ext>
            </a:extLst>
          </p:cNvPr>
          <p:cNvSpPr txBox="1"/>
          <p:nvPr/>
        </p:nvSpPr>
        <p:spPr>
          <a:xfrm>
            <a:off x="2558458" y="523629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Negative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B7CBB771-BA16-4237-8681-ACEB1CE401A6}"/>
              </a:ext>
            </a:extLst>
          </p:cNvPr>
          <p:cNvSpPr txBox="1"/>
          <p:nvPr/>
        </p:nvSpPr>
        <p:spPr>
          <a:xfrm>
            <a:off x="4741602" y="2694298"/>
            <a:ext cx="19440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-15" dirty="0"/>
              <a:t>Positive</a:t>
            </a: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8E149FD-19F0-1BC0-D174-DCD47F2EA130}"/>
              </a:ext>
            </a:extLst>
          </p:cNvPr>
          <p:cNvSpPr txBox="1"/>
          <p:nvPr/>
        </p:nvSpPr>
        <p:spPr>
          <a:xfrm>
            <a:off x="397474" y="2373696"/>
            <a:ext cx="1419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96D4337-4CE4-E6D7-4962-8AE4682702EA}"/>
              </a:ext>
            </a:extLst>
          </p:cNvPr>
          <p:cNvSpPr txBox="1"/>
          <p:nvPr/>
        </p:nvSpPr>
        <p:spPr>
          <a:xfrm>
            <a:off x="446903" y="2878125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3A7440-432B-99E5-A13B-3964E467507A}"/>
              </a:ext>
            </a:extLst>
          </p:cNvPr>
          <p:cNvSpPr txBox="1"/>
          <p:nvPr/>
        </p:nvSpPr>
        <p:spPr>
          <a:xfrm>
            <a:off x="8365347" y="2373697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1348F9-2C5B-1461-4E2C-C456A86FE3EC}"/>
              </a:ext>
            </a:extLst>
          </p:cNvPr>
          <p:cNvSpPr txBox="1"/>
          <p:nvPr/>
        </p:nvSpPr>
        <p:spPr>
          <a:xfrm>
            <a:off x="7143137" y="2887912"/>
            <a:ext cx="314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C2046-3D45-72F3-71FC-4BCA07A1E75E}"/>
              </a:ext>
            </a:extLst>
          </p:cNvPr>
          <p:cNvCxnSpPr>
            <a:cxnSpLocks/>
          </p:cNvCxnSpPr>
          <p:nvPr/>
        </p:nvCxnSpPr>
        <p:spPr>
          <a:xfrm flipV="1">
            <a:off x="8093127" y="3367083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5">
            <a:extLst>
              <a:ext uri="{FF2B5EF4-FFF2-40B4-BE49-F238E27FC236}">
                <a16:creationId xmlns:a16="http://schemas.microsoft.com/office/drawing/2014/main" id="{04632590-3225-1809-4BD2-6D1951C2E037}"/>
              </a:ext>
            </a:extLst>
          </p:cNvPr>
          <p:cNvSpPr txBox="1"/>
          <p:nvPr/>
        </p:nvSpPr>
        <p:spPr>
          <a:xfrm>
            <a:off x="7254053" y="437108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7EC002-845C-20AD-CD5D-958AF86614B1}"/>
              </a:ext>
            </a:extLst>
          </p:cNvPr>
          <p:cNvCxnSpPr>
            <a:cxnSpLocks/>
          </p:cNvCxnSpPr>
          <p:nvPr/>
        </p:nvCxnSpPr>
        <p:spPr>
          <a:xfrm flipH="1">
            <a:off x="7669274" y="4650565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9DA96E-6EA1-6C2C-BE8C-0C04CDE4D2FC}"/>
              </a:ext>
            </a:extLst>
          </p:cNvPr>
          <p:cNvCxnSpPr>
            <a:cxnSpLocks/>
          </p:cNvCxnSpPr>
          <p:nvPr/>
        </p:nvCxnSpPr>
        <p:spPr>
          <a:xfrm>
            <a:off x="8156210" y="4657741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5">
            <a:extLst>
              <a:ext uri="{FF2B5EF4-FFF2-40B4-BE49-F238E27FC236}">
                <a16:creationId xmlns:a16="http://schemas.microsoft.com/office/drawing/2014/main" id="{3D900159-71DB-C7DB-AED2-A23D8BC1A904}"/>
              </a:ext>
            </a:extLst>
          </p:cNvPr>
          <p:cNvSpPr txBox="1"/>
          <p:nvPr/>
        </p:nvSpPr>
        <p:spPr>
          <a:xfrm>
            <a:off x="6888591" y="5220181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/>
              <a:t>Positive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77AADF2-D609-C012-03C3-B1E6BEDB265C}"/>
              </a:ext>
            </a:extLst>
          </p:cNvPr>
          <p:cNvSpPr txBox="1"/>
          <p:nvPr/>
        </p:nvSpPr>
        <p:spPr>
          <a:xfrm>
            <a:off x="8305998" y="523629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Negative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E0BDA3C-874D-442E-D2C8-CDF4736ED476}"/>
              </a:ext>
            </a:extLst>
          </p:cNvPr>
          <p:cNvSpPr txBox="1"/>
          <p:nvPr/>
        </p:nvSpPr>
        <p:spPr>
          <a:xfrm>
            <a:off x="10423150" y="269429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Negative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67" y="264633"/>
            <a:ext cx="76915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Even &amp; Odd Numbers In Binary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F5171E9-2DC6-B29E-FE9D-B0C08C574731}"/>
              </a:ext>
            </a:extLst>
          </p:cNvPr>
          <p:cNvSpPr txBox="1"/>
          <p:nvPr/>
        </p:nvSpPr>
        <p:spPr>
          <a:xfrm>
            <a:off x="357774" y="2628878"/>
            <a:ext cx="1419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29E148C-2D03-17C6-401C-47C70781A63C}"/>
              </a:ext>
            </a:extLst>
          </p:cNvPr>
          <p:cNvSpPr txBox="1"/>
          <p:nvPr/>
        </p:nvSpPr>
        <p:spPr>
          <a:xfrm>
            <a:off x="357775" y="3141684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E34263F7-EBCA-65D5-8404-354F68F4CFBF}"/>
              </a:ext>
            </a:extLst>
          </p:cNvPr>
          <p:cNvSpPr txBox="1"/>
          <p:nvPr/>
        </p:nvSpPr>
        <p:spPr>
          <a:xfrm>
            <a:off x="2171240" y="2676171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4B6CAE75-FE7E-C0E9-3B9A-9AE8495A2D5C}"/>
              </a:ext>
            </a:extLst>
          </p:cNvPr>
          <p:cNvSpPr txBox="1"/>
          <p:nvPr/>
        </p:nvSpPr>
        <p:spPr>
          <a:xfrm>
            <a:off x="949030" y="3190386"/>
            <a:ext cx="3143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1011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0100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B7CBB771-BA16-4237-8681-ACEB1CE401A6}"/>
              </a:ext>
            </a:extLst>
          </p:cNvPr>
          <p:cNvSpPr txBox="1"/>
          <p:nvPr/>
        </p:nvSpPr>
        <p:spPr>
          <a:xfrm>
            <a:off x="4295035" y="2996772"/>
            <a:ext cx="19440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Even</a:t>
            </a: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EA83ED-9E07-EF94-6780-E5454F75DEBE}"/>
              </a:ext>
            </a:extLst>
          </p:cNvPr>
          <p:cNvCxnSpPr>
            <a:cxnSpLocks/>
          </p:cNvCxnSpPr>
          <p:nvPr/>
        </p:nvCxnSpPr>
        <p:spPr>
          <a:xfrm flipV="1">
            <a:off x="3562808" y="3603516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5">
            <a:extLst>
              <a:ext uri="{FF2B5EF4-FFF2-40B4-BE49-F238E27FC236}">
                <a16:creationId xmlns:a16="http://schemas.microsoft.com/office/drawing/2014/main" id="{328145C5-7B2C-4A78-FDB6-4D4BCCC229B2}"/>
              </a:ext>
            </a:extLst>
          </p:cNvPr>
          <p:cNvSpPr txBox="1"/>
          <p:nvPr/>
        </p:nvSpPr>
        <p:spPr>
          <a:xfrm>
            <a:off x="2723734" y="4607521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89412-0389-80A6-0CBD-7818E1C836C8}"/>
              </a:ext>
            </a:extLst>
          </p:cNvPr>
          <p:cNvCxnSpPr>
            <a:cxnSpLocks/>
          </p:cNvCxnSpPr>
          <p:nvPr/>
        </p:nvCxnSpPr>
        <p:spPr>
          <a:xfrm flipH="1">
            <a:off x="3138955" y="4886998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ED3477-AA3D-3FB0-888E-8F41EB0766E7}"/>
              </a:ext>
            </a:extLst>
          </p:cNvPr>
          <p:cNvCxnSpPr>
            <a:cxnSpLocks/>
          </p:cNvCxnSpPr>
          <p:nvPr/>
        </p:nvCxnSpPr>
        <p:spPr>
          <a:xfrm>
            <a:off x="3625891" y="4894174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5">
            <a:extLst>
              <a:ext uri="{FF2B5EF4-FFF2-40B4-BE49-F238E27FC236}">
                <a16:creationId xmlns:a16="http://schemas.microsoft.com/office/drawing/2014/main" id="{2F19B1F0-3A53-4117-1F05-DAE08797B9F5}"/>
              </a:ext>
            </a:extLst>
          </p:cNvPr>
          <p:cNvSpPr txBox="1"/>
          <p:nvPr/>
        </p:nvSpPr>
        <p:spPr>
          <a:xfrm>
            <a:off x="2358272" y="545661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>
                <a:solidFill>
                  <a:prstClr val="black"/>
                </a:solidFill>
                <a:latin typeface="Calibri"/>
                <a:cs typeface="Calibri"/>
              </a:rPr>
              <a:t>Even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C720FB5-3B50-8A40-94D2-08C7831DCBB8}"/>
              </a:ext>
            </a:extLst>
          </p:cNvPr>
          <p:cNvSpPr txBox="1"/>
          <p:nvPr/>
        </p:nvSpPr>
        <p:spPr>
          <a:xfrm>
            <a:off x="3775679" y="5472727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Odd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168C616-35F0-5D4D-687F-534BA747720A}"/>
              </a:ext>
            </a:extLst>
          </p:cNvPr>
          <p:cNvSpPr txBox="1"/>
          <p:nvPr/>
        </p:nvSpPr>
        <p:spPr>
          <a:xfrm>
            <a:off x="8040940" y="2579962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BD63855-0353-F3D8-E941-FE37C97B92D5}"/>
              </a:ext>
            </a:extLst>
          </p:cNvPr>
          <p:cNvSpPr txBox="1"/>
          <p:nvPr/>
        </p:nvSpPr>
        <p:spPr>
          <a:xfrm>
            <a:off x="6818730" y="3094177"/>
            <a:ext cx="314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192F2-3FF1-EFE5-6FFE-451E663563FB}"/>
              </a:ext>
            </a:extLst>
          </p:cNvPr>
          <p:cNvCxnSpPr>
            <a:cxnSpLocks/>
          </p:cNvCxnSpPr>
          <p:nvPr/>
        </p:nvCxnSpPr>
        <p:spPr>
          <a:xfrm flipV="1">
            <a:off x="9653276" y="3673709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5">
            <a:extLst>
              <a:ext uri="{FF2B5EF4-FFF2-40B4-BE49-F238E27FC236}">
                <a16:creationId xmlns:a16="http://schemas.microsoft.com/office/drawing/2014/main" id="{0D9F04FD-AB2A-BA81-E90B-27C06176200D}"/>
              </a:ext>
            </a:extLst>
          </p:cNvPr>
          <p:cNvSpPr txBox="1"/>
          <p:nvPr/>
        </p:nvSpPr>
        <p:spPr>
          <a:xfrm>
            <a:off x="8814202" y="4677714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 Significant Bit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BBAD3E-A50D-F121-8F2C-E649E539CCD6}"/>
              </a:ext>
            </a:extLst>
          </p:cNvPr>
          <p:cNvCxnSpPr>
            <a:cxnSpLocks/>
          </p:cNvCxnSpPr>
          <p:nvPr/>
        </p:nvCxnSpPr>
        <p:spPr>
          <a:xfrm flipH="1">
            <a:off x="9229423" y="4957191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5549A4-8174-7046-0224-00EC8B520545}"/>
              </a:ext>
            </a:extLst>
          </p:cNvPr>
          <p:cNvCxnSpPr>
            <a:cxnSpLocks/>
          </p:cNvCxnSpPr>
          <p:nvPr/>
        </p:nvCxnSpPr>
        <p:spPr>
          <a:xfrm>
            <a:off x="9716359" y="4964367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5">
            <a:extLst>
              <a:ext uri="{FF2B5EF4-FFF2-40B4-BE49-F238E27FC236}">
                <a16:creationId xmlns:a16="http://schemas.microsoft.com/office/drawing/2014/main" id="{5FD89959-01EC-40FB-8D59-4589BAC0DEE9}"/>
              </a:ext>
            </a:extLst>
          </p:cNvPr>
          <p:cNvSpPr txBox="1"/>
          <p:nvPr/>
        </p:nvSpPr>
        <p:spPr>
          <a:xfrm>
            <a:off x="8448740" y="5526807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lang="en-US" sz="1600" spc="-15" dirty="0">
                <a:solidFill>
                  <a:prstClr val="black"/>
                </a:solidFill>
                <a:latin typeface="Calibri"/>
                <a:cs typeface="Calibri"/>
              </a:rPr>
              <a:t>Even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A855C6F-72AC-079F-1B96-8E7FD0611CF4}"/>
              </a:ext>
            </a:extLst>
          </p:cNvPr>
          <p:cNvSpPr txBox="1"/>
          <p:nvPr/>
        </p:nvSpPr>
        <p:spPr>
          <a:xfrm>
            <a:off x="9866147" y="5542920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= Odd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C332DBD-91A2-E8AE-FFB3-5AF6B4C31692}"/>
              </a:ext>
            </a:extLst>
          </p:cNvPr>
          <p:cNvSpPr txBox="1"/>
          <p:nvPr/>
        </p:nvSpPr>
        <p:spPr>
          <a:xfrm>
            <a:off x="10098743" y="2900563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0" dirty="0">
                <a:latin typeface="Calibri"/>
                <a:cs typeface="Calibri"/>
              </a:rPr>
              <a:t>Odd</a:t>
            </a:r>
            <a:r>
              <a:rPr kumimoji="0" lang="en-US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5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67" y="264633"/>
            <a:ext cx="76915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Addition Of Binary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98A1C-A29D-707F-6E00-6DBBBA2696F3}"/>
              </a:ext>
            </a:extLst>
          </p:cNvPr>
          <p:cNvSpPr txBox="1"/>
          <p:nvPr/>
        </p:nvSpPr>
        <p:spPr>
          <a:xfrm>
            <a:off x="-451532" y="2585137"/>
            <a:ext cx="42753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2+5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010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+   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----------------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              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overflow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CB4B7892-7BB7-B358-ABD9-6CB0B5554462}"/>
              </a:ext>
            </a:extLst>
          </p:cNvPr>
          <p:cNvSpPr txBox="1"/>
          <p:nvPr/>
        </p:nvSpPr>
        <p:spPr>
          <a:xfrm>
            <a:off x="1904982" y="4554887"/>
            <a:ext cx="20100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change in the sign 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0FC1D-0B72-9792-716C-B7C201947D71}"/>
              </a:ext>
            </a:extLst>
          </p:cNvPr>
          <p:cNvSpPr txBox="1"/>
          <p:nvPr/>
        </p:nvSpPr>
        <p:spPr>
          <a:xfrm>
            <a:off x="4704235" y="2666083"/>
            <a:ext cx="477227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5+3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+  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-----------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              (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overflow occurred)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657EACEB-6515-2CA7-4E90-B48AADA52419}"/>
              </a:ext>
            </a:extLst>
          </p:cNvPr>
          <p:cNvSpPr txBox="1"/>
          <p:nvPr/>
        </p:nvSpPr>
        <p:spPr>
          <a:xfrm>
            <a:off x="7090372" y="4499919"/>
            <a:ext cx="20100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10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kumimoji="0" lang="en-US" sz="16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hange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 the sign 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AutoShape 4" descr="Binary Addition (How To Guide With Rules And Examples) | Electrical4U">
            <a:extLst>
              <a:ext uri="{FF2B5EF4-FFF2-40B4-BE49-F238E27FC236}">
                <a16:creationId xmlns:a16="http://schemas.microsoft.com/office/drawing/2014/main" id="{6450CEF1-30FF-43B9-22F2-9B80FD23A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8509" y="33769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Binary Addition: Definition, Rules, Method and Examples">
            <a:extLst>
              <a:ext uri="{FF2B5EF4-FFF2-40B4-BE49-F238E27FC236}">
                <a16:creationId xmlns:a16="http://schemas.microsoft.com/office/drawing/2014/main" id="{636E4AE4-0856-34BA-EC1E-ED87CA01C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0" t="31023" b="19034"/>
          <a:stretch/>
        </p:blipFill>
        <p:spPr bwMode="auto">
          <a:xfrm>
            <a:off x="9476509" y="2741419"/>
            <a:ext cx="2610386" cy="15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67" y="264633"/>
            <a:ext cx="76915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Subtraction Of Binary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98A1C-A29D-707F-6E00-6DBBBA2696F3}"/>
              </a:ext>
            </a:extLst>
          </p:cNvPr>
          <p:cNvSpPr txBox="1"/>
          <p:nvPr/>
        </p:nvSpPr>
        <p:spPr>
          <a:xfrm>
            <a:off x="329609" y="2484791"/>
            <a:ext cx="20946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5-3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0101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-    0011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----------------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4C5FA1-46C1-8B19-6CC3-DBE6B55BB5CC}"/>
              </a:ext>
            </a:extLst>
          </p:cNvPr>
          <p:cNvSpPr/>
          <p:nvPr/>
        </p:nvSpPr>
        <p:spPr>
          <a:xfrm>
            <a:off x="2996067" y="3200400"/>
            <a:ext cx="797442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620DE-CA1D-FAFA-0530-ADBF422BD2FF}"/>
              </a:ext>
            </a:extLst>
          </p:cNvPr>
          <p:cNvSpPr txBox="1"/>
          <p:nvPr/>
        </p:nvSpPr>
        <p:spPr>
          <a:xfrm>
            <a:off x="3793509" y="2569851"/>
            <a:ext cx="20946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5+(-3)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0101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+    1101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----------------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0010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91397-E44B-6C99-037C-3C9C859E34FE}"/>
              </a:ext>
            </a:extLst>
          </p:cNvPr>
          <p:cNvSpPr txBox="1"/>
          <p:nvPr/>
        </p:nvSpPr>
        <p:spPr>
          <a:xfrm>
            <a:off x="8655008" y="2218367"/>
            <a:ext cx="29012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</a:t>
            </a:r>
          </a:p>
          <a:p>
            <a:pPr algn="ctr"/>
            <a:r>
              <a:rPr lang="en-US" dirty="0"/>
              <a:t>                                0011 </a:t>
            </a:r>
            <a:r>
              <a:rPr lang="en-US" dirty="0">
                <a:solidFill>
                  <a:srgbClr val="C00000"/>
                </a:solidFill>
              </a:rPr>
              <a:t>=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           1100</a:t>
            </a:r>
          </a:p>
          <a:p>
            <a:pPr algn="ctr"/>
            <a:r>
              <a:rPr lang="en-US" dirty="0"/>
              <a:t>                           +       1</a:t>
            </a:r>
          </a:p>
          <a:p>
            <a:pPr algn="ctr"/>
            <a:r>
              <a:rPr lang="en-US" dirty="0"/>
              <a:t>                            ----------</a:t>
            </a:r>
          </a:p>
          <a:p>
            <a:pPr algn="ctr"/>
            <a:r>
              <a:rPr lang="en-US" dirty="0"/>
              <a:t>                                   1101 </a:t>
            </a:r>
            <a:r>
              <a:rPr lang="en-US" dirty="0">
                <a:solidFill>
                  <a:srgbClr val="C00000"/>
                </a:solidFill>
              </a:rPr>
              <a:t>= 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AFB0C-ECFD-2E87-B16F-CD4DE9308EC1}"/>
              </a:ext>
            </a:extLst>
          </p:cNvPr>
          <p:cNvSpPr txBox="1"/>
          <p:nvPr/>
        </p:nvSpPr>
        <p:spPr>
          <a:xfrm>
            <a:off x="8495572" y="3026259"/>
            <a:ext cx="186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1’s complement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C5939-2FA8-A580-BC81-36A9C9475587}"/>
              </a:ext>
            </a:extLst>
          </p:cNvPr>
          <p:cNvSpPr txBox="1"/>
          <p:nvPr/>
        </p:nvSpPr>
        <p:spPr>
          <a:xfrm>
            <a:off x="8495572" y="3880360"/>
            <a:ext cx="290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2’s complement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C5C90-97DE-FD32-CF6D-1DCE64AE18AA}"/>
              </a:ext>
            </a:extLst>
          </p:cNvPr>
          <p:cNvCxnSpPr>
            <a:cxnSpLocks/>
          </p:cNvCxnSpPr>
          <p:nvPr/>
        </p:nvCxnSpPr>
        <p:spPr>
          <a:xfrm>
            <a:off x="5730414" y="2821443"/>
            <a:ext cx="828253" cy="463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D6DE34F2-3FEA-4D01-BFB8-A513EA1D70CA}"/>
              </a:ext>
            </a:extLst>
          </p:cNvPr>
          <p:cNvSpPr/>
          <p:nvPr/>
        </p:nvSpPr>
        <p:spPr>
          <a:xfrm>
            <a:off x="6985591" y="3026259"/>
            <a:ext cx="648586" cy="122343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67" y="264633"/>
            <a:ext cx="76915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Subtraction Of Binary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91397-E44B-6C99-037C-3C9C859E34FE}"/>
              </a:ext>
            </a:extLst>
          </p:cNvPr>
          <p:cNvSpPr txBox="1"/>
          <p:nvPr/>
        </p:nvSpPr>
        <p:spPr>
          <a:xfrm>
            <a:off x="5156896" y="2303427"/>
            <a:ext cx="3710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</a:t>
            </a:r>
          </a:p>
          <a:p>
            <a:pPr algn="ctr"/>
            <a:r>
              <a:rPr lang="en-US" dirty="0"/>
              <a:t>          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00000001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11111110</a:t>
            </a:r>
            <a:endParaRPr lang="en-US" dirty="0"/>
          </a:p>
          <a:p>
            <a:pPr algn="ctr"/>
            <a:r>
              <a:rPr lang="en-US" dirty="0"/>
              <a:t>                           +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dirty="0"/>
              <a:t>                            ----------</a:t>
            </a:r>
          </a:p>
          <a:p>
            <a:pPr algn="ctr"/>
            <a:r>
              <a:rPr lang="en-US" dirty="0"/>
              <a:t>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AFB0C-ECFD-2E87-B16F-CD4DE9308EC1}"/>
              </a:ext>
            </a:extLst>
          </p:cNvPr>
          <p:cNvSpPr txBox="1"/>
          <p:nvPr/>
        </p:nvSpPr>
        <p:spPr>
          <a:xfrm>
            <a:off x="4997461" y="3111319"/>
            <a:ext cx="186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1’s complement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C5939-2FA8-A580-BC81-36A9C9475587}"/>
              </a:ext>
            </a:extLst>
          </p:cNvPr>
          <p:cNvSpPr txBox="1"/>
          <p:nvPr/>
        </p:nvSpPr>
        <p:spPr>
          <a:xfrm>
            <a:off x="4997461" y="3965420"/>
            <a:ext cx="1754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2’s complement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6DE34F2-3FEA-4D01-BFB8-A513EA1D70CA}"/>
              </a:ext>
            </a:extLst>
          </p:cNvPr>
          <p:cNvSpPr/>
          <p:nvPr/>
        </p:nvSpPr>
        <p:spPr>
          <a:xfrm>
            <a:off x="3487480" y="3111319"/>
            <a:ext cx="648586" cy="122343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9BFD1-885C-810A-BB84-C73963950253}"/>
              </a:ext>
            </a:extLst>
          </p:cNvPr>
          <p:cNvSpPr txBox="1"/>
          <p:nvPr/>
        </p:nvSpPr>
        <p:spPr>
          <a:xfrm>
            <a:off x="1648048" y="3244334"/>
            <a:ext cx="16799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21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93" y="144059"/>
            <a:ext cx="43593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Digital Logic Gates </a:t>
            </a:r>
          </a:p>
        </p:txBody>
      </p:sp>
      <p:pic>
        <p:nvPicPr>
          <p:cNvPr id="2050" name="Picture 2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BBC50A3D-4C6E-9EBB-6BD8-2C03B4C9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23" y="897338"/>
            <a:ext cx="4888909" cy="581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3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889</Words>
  <Application>Microsoft Office PowerPoint</Application>
  <PresentationFormat>Widescreen</PresentationFormat>
  <Paragraphs>630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Tenorite</vt:lpstr>
      <vt:lpstr>Times New Roman</vt:lpstr>
      <vt:lpstr>Wingdings</vt:lpstr>
      <vt:lpstr>Custom</vt:lpstr>
      <vt:lpstr>1_Office Theme</vt:lpstr>
      <vt:lpstr>Computer Architecture</vt:lpstr>
      <vt:lpstr>PowerPoint Presentation</vt:lpstr>
      <vt:lpstr>Hexadecimal Digits</vt:lpstr>
      <vt:lpstr>Positive &amp; Negative Values In Binary</vt:lpstr>
      <vt:lpstr>Even &amp; Odd Numbers In Binary</vt:lpstr>
      <vt:lpstr>Addition Of Binary Numbers</vt:lpstr>
      <vt:lpstr>Subtraction Of Binary Numbers</vt:lpstr>
      <vt:lpstr>Subtraction Of Binary Numbers</vt:lpstr>
      <vt:lpstr>Digital Logic Gates </vt:lpstr>
      <vt:lpstr>Digital Logic Gates </vt:lpstr>
      <vt:lpstr>Digital Logic Gates </vt:lpstr>
      <vt:lpstr>Digital Logic Gates </vt:lpstr>
      <vt:lpstr>Digital Logic Gates </vt:lpstr>
      <vt:lpstr>Digital Logic Gates </vt:lpstr>
      <vt:lpstr>Digital Logic Gates </vt:lpstr>
      <vt:lpstr>Digital Logic Gates </vt:lpstr>
      <vt:lpstr>Digital Logic Gates </vt:lpstr>
      <vt:lpstr>Digital Logic Gates </vt:lpstr>
      <vt:lpstr>Multiplexer</vt:lpstr>
      <vt:lpstr>Multiplexer</vt:lpstr>
      <vt:lpstr>Multiplexer</vt:lpstr>
      <vt:lpstr>Multiplexer</vt:lpstr>
      <vt:lpstr>Multiplexer</vt:lpstr>
      <vt:lpstr>Multiplexer</vt:lpstr>
      <vt:lpstr>Multiplexer</vt:lpstr>
      <vt:lpstr>Assessments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Zeinab.Swilam</dc:creator>
  <cp:lastModifiedBy>Zeinab.Swilam</cp:lastModifiedBy>
  <cp:revision>25</cp:revision>
  <dcterms:created xsi:type="dcterms:W3CDTF">2023-09-26T06:48:29Z</dcterms:created>
  <dcterms:modified xsi:type="dcterms:W3CDTF">2023-10-03T05:59:26Z</dcterms:modified>
</cp:coreProperties>
</file>