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18"/>
  </p:notesMasterIdLst>
  <p:sldIdLst>
    <p:sldId id="257" r:id="rId3"/>
    <p:sldId id="290" r:id="rId4"/>
    <p:sldId id="325" r:id="rId5"/>
    <p:sldId id="324" r:id="rId6"/>
    <p:sldId id="326" r:id="rId7"/>
    <p:sldId id="327" r:id="rId8"/>
    <p:sldId id="263" r:id="rId9"/>
    <p:sldId id="329" r:id="rId10"/>
    <p:sldId id="328" r:id="rId11"/>
    <p:sldId id="330" r:id="rId12"/>
    <p:sldId id="333" r:id="rId13"/>
    <p:sldId id="332" r:id="rId14"/>
    <p:sldId id="334" r:id="rId15"/>
    <p:sldId id="331" r:id="rId16"/>
    <p:sldId id="3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981271-93C2-4383-BBB3-F86F2AE30AE2}">
          <p14:sldIdLst>
            <p14:sldId id="257"/>
            <p14:sldId id="290"/>
            <p14:sldId id="325"/>
            <p14:sldId id="324"/>
            <p14:sldId id="326"/>
            <p14:sldId id="327"/>
            <p14:sldId id="263"/>
            <p14:sldId id="329"/>
            <p14:sldId id="328"/>
            <p14:sldId id="330"/>
            <p14:sldId id="333"/>
            <p14:sldId id="332"/>
            <p14:sldId id="334"/>
            <p14:sldId id="331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29D"/>
    <a:srgbClr val="72A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6119-5A2D-40FB-9B00-B755D623608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5C495-87C0-4164-A34F-00E3A656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4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9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8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9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1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459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5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0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8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5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29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4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3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26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2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9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04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0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39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9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9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63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7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969E-6628-4801-A118-3A331227D59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3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7182" y="3309993"/>
            <a:ext cx="7527851" cy="2128042"/>
          </a:xfrm>
        </p:spPr>
        <p:txBody>
          <a:bodyPr/>
          <a:lstStyle/>
          <a:p>
            <a:r>
              <a:rPr lang="en-US" sz="4400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948" y="5618788"/>
            <a:ext cx="1643438" cy="3966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Lab 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6122"/>
            <a:ext cx="5178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35" dirty="0"/>
              <a:t>Proble</a:t>
            </a:r>
            <a:r>
              <a:rPr lang="en-US" spc="-35" dirty="0"/>
              <a:t>m 2</a:t>
            </a:r>
            <a:endParaRPr sz="4400"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4FB4293-8273-99E3-2E77-450BDF5642DD}"/>
              </a:ext>
            </a:extLst>
          </p:cNvPr>
          <p:cNvSpPr txBox="1"/>
          <p:nvPr/>
        </p:nvSpPr>
        <p:spPr>
          <a:xfrm>
            <a:off x="7756521" y="89758"/>
            <a:ext cx="4218747" cy="7169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.</a:t>
            </a:r>
            <a:r>
              <a:rPr lang="en-US" sz="2000" spc="-10" dirty="0" err="1">
                <a:latin typeface="Calibri"/>
                <a:cs typeface="Calibri"/>
              </a:rPr>
              <a:t>globl</a:t>
            </a:r>
            <a:r>
              <a:rPr lang="en-US" sz="2000" spc="-10" dirty="0">
                <a:latin typeface="Calibri"/>
                <a:cs typeface="Calibri"/>
              </a:rPr>
              <a:t> main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.text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solidFill>
                  <a:schemeClr val="accent1"/>
                </a:solidFill>
                <a:latin typeface="Calibri"/>
                <a:cs typeface="Calibri"/>
              </a:rPr>
              <a:t>main: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cs typeface="Calibri"/>
              </a:rPr>
              <a:t> li $s0, 5                 </a:t>
            </a:r>
            <a:r>
              <a:rPr lang="en-US" sz="20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2000" spc="-10" dirty="0">
                <a:solidFill>
                  <a:srgbClr val="BE129D"/>
                </a:solidFill>
                <a:cs typeface="Calibri"/>
              </a:rPr>
              <a:t>   a=5</a:t>
            </a:r>
            <a:endParaRPr lang="en-US" sz="20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cs typeface="Calibri"/>
              </a:rPr>
              <a:t> li $s1, 6 	               </a:t>
            </a:r>
            <a:r>
              <a:rPr lang="en-US" sz="20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2000" spc="-10" dirty="0">
                <a:solidFill>
                  <a:srgbClr val="BE129D"/>
                </a:solidFill>
                <a:cs typeface="Calibri"/>
              </a:rPr>
              <a:t>   b=6</a:t>
            </a:r>
            <a:endParaRPr lang="en-US" sz="20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cs typeface="Calibri"/>
              </a:rPr>
              <a:t> li $s2, 0                </a:t>
            </a:r>
            <a:r>
              <a:rPr lang="en-US" sz="20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2000" spc="-10" dirty="0">
                <a:solidFill>
                  <a:srgbClr val="BE129D"/>
                </a:solidFill>
                <a:cs typeface="Calibri"/>
              </a:rPr>
              <a:t>   max=0</a:t>
            </a:r>
            <a:endParaRPr lang="en-US" sz="20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endParaRPr lang="en-US" sz="20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cs typeface="Calibri"/>
              </a:rPr>
              <a:t> </a:t>
            </a:r>
            <a:r>
              <a:rPr lang="en-US" sz="2000" spc="-10" dirty="0" err="1">
                <a:cs typeface="Calibri"/>
              </a:rPr>
              <a:t>blt</a:t>
            </a:r>
            <a:r>
              <a:rPr lang="en-US" sz="2000" spc="-10" dirty="0">
                <a:cs typeface="Calibri"/>
              </a:rPr>
              <a:t> $s0, $s1, </a:t>
            </a:r>
            <a:r>
              <a:rPr lang="en-US" sz="2000" spc="-10" dirty="0">
                <a:solidFill>
                  <a:schemeClr val="accent1"/>
                </a:solidFill>
                <a:cs typeface="Calibri"/>
              </a:rPr>
              <a:t>part1 </a:t>
            </a:r>
            <a:r>
              <a:rPr lang="en-US" sz="2000" spc="-10" dirty="0">
                <a:cs typeface="Calibri"/>
              </a:rPr>
              <a:t>        </a:t>
            </a:r>
            <a:r>
              <a:rPr lang="en-US" sz="20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2000" spc="-10" dirty="0">
                <a:solidFill>
                  <a:srgbClr val="BE129D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BE129D"/>
                </a:solidFill>
              </a:rPr>
              <a:t>if (a&lt;b)</a:t>
            </a:r>
            <a:endParaRPr lang="en-US" sz="2000" spc="-10" dirty="0">
              <a:solidFill>
                <a:srgbClr val="BE129D"/>
              </a:solidFill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cs typeface="Calibri"/>
              </a:rPr>
              <a:t> </a:t>
            </a:r>
            <a:r>
              <a:rPr lang="en-US" sz="2000" spc="-10" dirty="0" err="1">
                <a:cs typeface="Calibri"/>
              </a:rPr>
              <a:t>bgt</a:t>
            </a:r>
            <a:r>
              <a:rPr lang="en-US" sz="2000" spc="-10" dirty="0">
                <a:cs typeface="Calibri"/>
              </a:rPr>
              <a:t> $s0, $s1, </a:t>
            </a:r>
            <a:r>
              <a:rPr lang="en-US" sz="2000" spc="-10" dirty="0">
                <a:solidFill>
                  <a:schemeClr val="accent1"/>
                </a:solidFill>
                <a:cs typeface="Calibri"/>
              </a:rPr>
              <a:t>part2 </a:t>
            </a:r>
            <a:r>
              <a:rPr lang="en-US" sz="2000" spc="-10" dirty="0">
                <a:cs typeface="Calibri"/>
              </a:rPr>
              <a:t>       </a:t>
            </a:r>
            <a:r>
              <a:rPr lang="en-US" sz="20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else</a:t>
            </a:r>
            <a:r>
              <a:rPr lang="en-US" sz="2000" spc="-10" dirty="0">
                <a:solidFill>
                  <a:srgbClr val="BE129D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BE129D"/>
                </a:solidFill>
              </a:rPr>
              <a:t>if (a&gt;b)</a:t>
            </a:r>
            <a:endParaRPr lang="en-US" sz="20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cs typeface="Calibri"/>
              </a:rPr>
              <a:t> li $s2, 100                       </a:t>
            </a:r>
            <a:r>
              <a:rPr lang="en-US" sz="20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else </a:t>
            </a:r>
            <a:r>
              <a:rPr lang="en-US" sz="2000" dirty="0">
                <a:solidFill>
                  <a:srgbClr val="BE129D"/>
                </a:solidFill>
              </a:rPr>
              <a:t>max = 100</a:t>
            </a:r>
            <a:endParaRPr lang="en-US" sz="20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cs typeface="Calibri"/>
              </a:rPr>
              <a:t> j </a:t>
            </a:r>
            <a:r>
              <a:rPr lang="en-US" sz="2000" spc="-10" dirty="0">
                <a:solidFill>
                  <a:schemeClr val="accent1"/>
                </a:solidFill>
                <a:cs typeface="Calibri"/>
              </a:rPr>
              <a:t>Exit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endParaRPr lang="en-US" sz="2000" spc="-10" dirty="0">
              <a:solidFill>
                <a:schemeClr val="accent1"/>
              </a:solidFill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solidFill>
                  <a:schemeClr val="accent1"/>
                </a:solidFill>
                <a:cs typeface="Calibri"/>
              </a:rPr>
              <a:t>part1: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cs typeface="Calibri"/>
              </a:rPr>
              <a:t> move $s2, $s1</a:t>
            </a:r>
            <a:r>
              <a:rPr lang="en-US" sz="20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               </a:t>
            </a:r>
            <a:r>
              <a:rPr lang="en-US" sz="2000" spc="-10" dirty="0">
                <a:solidFill>
                  <a:srgbClr val="BE129D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BE129D"/>
                </a:solidFill>
              </a:rPr>
              <a:t>max = b</a:t>
            </a:r>
            <a:endParaRPr lang="en-US" sz="2000" spc="-10" dirty="0">
              <a:solidFill>
                <a:srgbClr val="BE129D"/>
              </a:solidFill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cs typeface="Calibri"/>
              </a:rPr>
              <a:t> j </a:t>
            </a:r>
            <a:r>
              <a:rPr lang="en-US" sz="2000" spc="-10" dirty="0">
                <a:solidFill>
                  <a:schemeClr val="accent1"/>
                </a:solidFill>
                <a:cs typeface="Calibri"/>
              </a:rPr>
              <a:t>Exit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solidFill>
                  <a:schemeClr val="accent1"/>
                </a:solidFill>
                <a:cs typeface="Calibri"/>
              </a:rPr>
              <a:t>part2: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cs typeface="Calibri"/>
              </a:rPr>
              <a:t> move $s2, $s0              </a:t>
            </a:r>
            <a:r>
              <a:rPr lang="en-US" sz="20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2000" spc="-10" dirty="0">
                <a:solidFill>
                  <a:srgbClr val="BE129D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BE129D"/>
                </a:solidFill>
              </a:rPr>
              <a:t>max = a</a:t>
            </a:r>
            <a:endParaRPr lang="en-US" sz="2000" spc="-10" dirty="0">
              <a:latin typeface="Calibri"/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solidFill>
                  <a:schemeClr val="accent1"/>
                </a:solidFill>
                <a:latin typeface="Calibri"/>
                <a:cs typeface="Calibri"/>
              </a:rPr>
              <a:t>Exit: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li $v0, 10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10" dirty="0" err="1">
                <a:latin typeface="Calibri"/>
                <a:cs typeface="Calibri"/>
              </a:rPr>
              <a:t>syscall</a:t>
            </a:r>
            <a:r>
              <a:rPr lang="en-US" sz="2000" spc="-10" dirty="0">
                <a:latin typeface="Calibri"/>
                <a:cs typeface="Calibri"/>
              </a:rPr>
              <a:t> 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</a:t>
            </a:r>
            <a:endParaRPr lang="en-US" sz="2000" spc="-5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9EFAD-5F84-60E9-6054-A00BCA284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99" t="46265" r="36837" b="15181"/>
          <a:stretch/>
        </p:blipFill>
        <p:spPr>
          <a:xfrm>
            <a:off x="36309" y="2302524"/>
            <a:ext cx="3947481" cy="3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7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007" y="137358"/>
            <a:ext cx="5663757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40" dirty="0"/>
              <a:t>How to make loops</a:t>
            </a:r>
            <a:br>
              <a:rPr lang="en-US" sz="4400" spc="-40" dirty="0"/>
            </a:b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656F9-C38A-E0C4-05D0-23244C8C61C2}"/>
              </a:ext>
            </a:extLst>
          </p:cNvPr>
          <p:cNvSpPr txBox="1"/>
          <p:nvPr/>
        </p:nvSpPr>
        <p:spPr>
          <a:xfrm>
            <a:off x="7874306" y="2619126"/>
            <a:ext cx="64063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800" dirty="0">
                <a:solidFill>
                  <a:srgbClr val="0070C0"/>
                </a:solidFill>
              </a:rPr>
              <a:t>for (</a:t>
            </a:r>
            <a:r>
              <a:rPr lang="nn-NO" sz="2800" dirty="0">
                <a:solidFill>
                  <a:schemeClr val="accent1"/>
                </a:solidFill>
              </a:rPr>
              <a:t>int i=1</a:t>
            </a:r>
            <a:r>
              <a:rPr lang="nn-NO" sz="2800" dirty="0">
                <a:solidFill>
                  <a:srgbClr val="0070C0"/>
                </a:solidFill>
              </a:rPr>
              <a:t>;</a:t>
            </a:r>
            <a:r>
              <a:rPr lang="nn-NO" sz="2800" dirty="0">
                <a:solidFill>
                  <a:srgbClr val="BE129D"/>
                </a:solidFill>
              </a:rPr>
              <a:t> i&lt;=20</a:t>
            </a:r>
            <a:r>
              <a:rPr lang="nn-NO" sz="2800" dirty="0">
                <a:solidFill>
                  <a:srgbClr val="0070C0"/>
                </a:solidFill>
              </a:rPr>
              <a:t>; </a:t>
            </a:r>
            <a:r>
              <a:rPr lang="nn-NO" sz="2800" dirty="0">
                <a:solidFill>
                  <a:srgbClr val="7030A0"/>
                </a:solidFill>
              </a:rPr>
              <a:t>i++</a:t>
            </a:r>
            <a:r>
              <a:rPr lang="nn-NO" sz="2800" dirty="0">
                <a:solidFill>
                  <a:srgbClr val="0070C0"/>
                </a:solidFill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E1B2-DCE5-6DDF-31F2-7E7726C3438E}"/>
              </a:ext>
            </a:extLst>
          </p:cNvPr>
          <p:cNvSpPr txBox="1"/>
          <p:nvPr/>
        </p:nvSpPr>
        <p:spPr>
          <a:xfrm>
            <a:off x="7874306" y="3230548"/>
            <a:ext cx="5290850" cy="358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li $s1, 1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800" dirty="0" err="1">
                <a:solidFill>
                  <a:srgbClr val="BE129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US" sz="1800" dirty="0">
                <a:solidFill>
                  <a:srgbClr val="BE129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$t0, $s1, 21</a:t>
            </a:r>
            <a:endParaRPr lang="en-US" sz="1800" dirty="0">
              <a:solidFill>
                <a:srgbClr val="BE129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$t0, $zero, Exit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US" sz="18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$s1, $s1, 1</a:t>
            </a:r>
            <a:endParaRPr lang="en-US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j loop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Exit: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77A84-B339-CC29-220F-C9ECA25D98D5}"/>
              </a:ext>
            </a:extLst>
          </p:cNvPr>
          <p:cNvSpPr txBox="1"/>
          <p:nvPr/>
        </p:nvSpPr>
        <p:spPr>
          <a:xfrm>
            <a:off x="272668" y="1673866"/>
            <a:ext cx="2238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FBD5F-C9DA-EECE-728D-540975D79804}"/>
              </a:ext>
            </a:extLst>
          </p:cNvPr>
          <p:cNvSpPr txBox="1"/>
          <p:nvPr/>
        </p:nvSpPr>
        <p:spPr>
          <a:xfrm>
            <a:off x="168007" y="2619126"/>
            <a:ext cx="7188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slt</a:t>
            </a:r>
            <a:r>
              <a:rPr lang="en-US" dirty="0"/>
              <a:t> $S1,$S2,$S3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08D13-5630-EDF8-A74B-F01A06749508}"/>
              </a:ext>
            </a:extLst>
          </p:cNvPr>
          <p:cNvSpPr txBox="1"/>
          <p:nvPr/>
        </p:nvSpPr>
        <p:spPr>
          <a:xfrm>
            <a:off x="2395133" y="2428755"/>
            <a:ext cx="2501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if($S2 &lt; $S3)  </a:t>
            </a:r>
            <a:r>
              <a:rPr lang="en-US" dirty="0">
                <a:solidFill>
                  <a:srgbClr val="C00000"/>
                </a:solidFill>
              </a:rPr>
              <a:t>$S1=1</a:t>
            </a:r>
          </a:p>
          <a:p>
            <a:r>
              <a:rPr lang="en-US" dirty="0"/>
              <a:t>else                 </a:t>
            </a:r>
            <a:r>
              <a:rPr lang="en-US" dirty="0">
                <a:solidFill>
                  <a:srgbClr val="C00000"/>
                </a:solidFill>
              </a:rPr>
              <a:t>$S1=0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7705FC-918F-50C7-D69E-072931F096E9}"/>
              </a:ext>
            </a:extLst>
          </p:cNvPr>
          <p:cNvSpPr txBox="1"/>
          <p:nvPr/>
        </p:nvSpPr>
        <p:spPr>
          <a:xfrm>
            <a:off x="168007" y="4105649"/>
            <a:ext cx="718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slti</a:t>
            </a:r>
            <a:r>
              <a:rPr lang="en-US" dirty="0"/>
              <a:t> $S1,$S2,100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CEC04-ACFD-A301-B3B6-4D8F6B94A951}"/>
              </a:ext>
            </a:extLst>
          </p:cNvPr>
          <p:cNvSpPr txBox="1"/>
          <p:nvPr/>
        </p:nvSpPr>
        <p:spPr>
          <a:xfrm>
            <a:off x="2511386" y="4037932"/>
            <a:ext cx="2501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if($S2 &lt; 100)  </a:t>
            </a:r>
            <a:r>
              <a:rPr lang="en-US" dirty="0">
                <a:solidFill>
                  <a:srgbClr val="C00000"/>
                </a:solidFill>
              </a:rPr>
              <a:t>$S1=1</a:t>
            </a:r>
          </a:p>
          <a:p>
            <a:r>
              <a:rPr lang="en-US" dirty="0"/>
              <a:t>else                 </a:t>
            </a:r>
            <a:r>
              <a:rPr lang="en-US" dirty="0">
                <a:solidFill>
                  <a:srgbClr val="C00000"/>
                </a:solidFill>
              </a:rPr>
              <a:t>$S1=0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6DAA5-866A-29DD-5792-7C03CA5AED7C}"/>
              </a:ext>
            </a:extLst>
          </p:cNvPr>
          <p:cNvSpPr txBox="1"/>
          <p:nvPr/>
        </p:nvSpPr>
        <p:spPr>
          <a:xfrm>
            <a:off x="9011764" y="1679397"/>
            <a:ext cx="2238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Loop</a:t>
            </a: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19E4D739-A312-07D7-73C3-3719E394C214}"/>
              </a:ext>
            </a:extLst>
          </p:cNvPr>
          <p:cNvSpPr txBox="1"/>
          <p:nvPr/>
        </p:nvSpPr>
        <p:spPr>
          <a:xfrm>
            <a:off x="123480" y="6344898"/>
            <a:ext cx="792468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Notes:</a:t>
            </a: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600" dirty="0"/>
              <a:t>$t0 - $t9 Temporary variables to store the data.</a:t>
            </a: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EE1BD8D1-ECA0-D62A-7D8F-AC8967A0A526}"/>
              </a:ext>
            </a:extLst>
          </p:cNvPr>
          <p:cNvSpPr/>
          <p:nvPr/>
        </p:nvSpPr>
        <p:spPr>
          <a:xfrm>
            <a:off x="9998920" y="5023539"/>
            <a:ext cx="264406" cy="407529"/>
          </a:xfrm>
          <a:custGeom>
            <a:avLst/>
            <a:gdLst/>
            <a:ahLst/>
            <a:cxnLst/>
            <a:rect l="l" t="t" r="r" b="b"/>
            <a:pathLst>
              <a:path h="1455420">
                <a:moveTo>
                  <a:pt x="0" y="0"/>
                </a:moveTo>
                <a:lnTo>
                  <a:pt x="0" y="1455166"/>
                </a:lnTo>
              </a:path>
            </a:pathLst>
          </a:custGeom>
          <a:ln w="228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5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6122"/>
            <a:ext cx="5178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35" dirty="0"/>
              <a:t>Proble</a:t>
            </a:r>
            <a:r>
              <a:rPr lang="en-US" spc="-35" dirty="0"/>
              <a:t>m 4</a:t>
            </a:r>
            <a:endParaRPr sz="4400"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4FB4293-8273-99E3-2E77-450BDF5642DD}"/>
              </a:ext>
            </a:extLst>
          </p:cNvPr>
          <p:cNvSpPr txBox="1"/>
          <p:nvPr/>
        </p:nvSpPr>
        <p:spPr>
          <a:xfrm>
            <a:off x="8347826" y="626316"/>
            <a:ext cx="4218747" cy="61017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.</a:t>
            </a:r>
            <a:r>
              <a:rPr lang="en-US" sz="2400" spc="-10" dirty="0" err="1">
                <a:latin typeface="Calibri"/>
                <a:cs typeface="Calibri"/>
              </a:rPr>
              <a:t>globl</a:t>
            </a:r>
            <a:r>
              <a:rPr lang="en-US" sz="2400" spc="-10" dirty="0">
                <a:latin typeface="Calibri"/>
                <a:cs typeface="Calibri"/>
              </a:rPr>
              <a:t> main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.text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solidFill>
                  <a:schemeClr val="accent1"/>
                </a:solidFill>
                <a:latin typeface="Calibri"/>
                <a:cs typeface="Calibri"/>
              </a:rPr>
              <a:t>main: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cs typeface="Calibri"/>
              </a:rPr>
              <a:t> li $s1, 1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cs typeface="Calibri"/>
              </a:rPr>
              <a:t> li $t1, 20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cs typeface="Calibri"/>
              </a:rPr>
              <a:t>      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solidFill>
                  <a:schemeClr val="accent1"/>
                </a:solidFill>
                <a:cs typeface="Calibri"/>
              </a:rPr>
              <a:t>loop: </a:t>
            </a:r>
            <a:r>
              <a:rPr lang="en-US" sz="2400" spc="-10" dirty="0" err="1">
                <a:cs typeface="Calibri"/>
              </a:rPr>
              <a:t>slti</a:t>
            </a:r>
            <a:r>
              <a:rPr lang="en-US" sz="2400" spc="-10" dirty="0">
                <a:cs typeface="Calibri"/>
              </a:rPr>
              <a:t> $t0, $s1, 21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cs typeface="Calibri"/>
              </a:rPr>
              <a:t>      </a:t>
            </a:r>
            <a:r>
              <a:rPr lang="en-US" sz="2400" spc="-10" dirty="0" err="1">
                <a:cs typeface="Calibri"/>
              </a:rPr>
              <a:t>beq</a:t>
            </a:r>
            <a:r>
              <a:rPr lang="en-US" sz="2400" spc="-10" dirty="0">
                <a:cs typeface="Calibri"/>
              </a:rPr>
              <a:t> $t0, $zero, </a:t>
            </a:r>
            <a:r>
              <a:rPr lang="en-US" sz="2400" spc="-10" dirty="0">
                <a:solidFill>
                  <a:schemeClr val="accent1"/>
                </a:solidFill>
                <a:cs typeface="Calibri"/>
              </a:rPr>
              <a:t>Exit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cs typeface="Calibri"/>
              </a:rPr>
              <a:t>      add $s2, $s2, $s1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cs typeface="Calibri"/>
              </a:rPr>
              <a:t>      </a:t>
            </a:r>
            <a:r>
              <a:rPr lang="en-US" sz="2400" spc="-10" dirty="0" err="1">
                <a:cs typeface="Calibri"/>
              </a:rPr>
              <a:t>addi</a:t>
            </a:r>
            <a:r>
              <a:rPr lang="en-US" sz="2400" spc="-10" dirty="0">
                <a:cs typeface="Calibri"/>
              </a:rPr>
              <a:t> $s1, $s1, 1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cs typeface="Calibri"/>
              </a:rPr>
              <a:t>      j </a:t>
            </a:r>
            <a:r>
              <a:rPr lang="en-US" sz="2400" spc="-10" dirty="0">
                <a:solidFill>
                  <a:schemeClr val="accent1"/>
                </a:solidFill>
                <a:cs typeface="Calibri"/>
              </a:rPr>
              <a:t>loop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solidFill>
                  <a:schemeClr val="accent1"/>
                </a:solidFill>
                <a:cs typeface="Calibri"/>
              </a:rPr>
              <a:t>Exit: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solidFill>
                  <a:schemeClr val="accent1"/>
                </a:solidFill>
                <a:cs typeface="Calibri"/>
              </a:rPr>
              <a:t>    </a:t>
            </a:r>
            <a:r>
              <a:rPr lang="en-US" sz="2400" spc="-10" dirty="0">
                <a:cs typeface="Calibri"/>
              </a:rPr>
              <a:t>div $s3, $s2, $t1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cs typeface="Calibri"/>
              </a:rPr>
              <a:t>    li $v0, 10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cs typeface="Calibri"/>
              </a:rPr>
              <a:t>    </a:t>
            </a:r>
            <a:r>
              <a:rPr lang="en-US" sz="2400" spc="-10" dirty="0" err="1">
                <a:cs typeface="Calibri"/>
              </a:rPr>
              <a:t>syscall</a:t>
            </a:r>
            <a:r>
              <a:rPr lang="en-US" sz="2400" spc="-10" dirty="0"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endParaRPr lang="en-US" sz="2000" spc="-5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13150-55BA-3AE4-D15E-F1ADBF225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82" t="33413" r="43614" b="32530"/>
          <a:stretch/>
        </p:blipFill>
        <p:spPr>
          <a:xfrm>
            <a:off x="451692" y="2499233"/>
            <a:ext cx="3767768" cy="23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7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686" y="531061"/>
            <a:ext cx="5178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35" dirty="0"/>
              <a:t>Proble</a:t>
            </a:r>
            <a:r>
              <a:rPr lang="en-US" spc="-35" dirty="0"/>
              <a:t>m 3</a:t>
            </a:r>
            <a:endParaRPr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1365F-BDC3-A738-3802-ED5EF22D7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65" t="42363" r="45316" b="25738"/>
          <a:stretch/>
        </p:blipFill>
        <p:spPr>
          <a:xfrm>
            <a:off x="3895597" y="1782299"/>
            <a:ext cx="3390550" cy="3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4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6122"/>
            <a:ext cx="5178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35" dirty="0"/>
              <a:t>Proble</a:t>
            </a:r>
            <a:r>
              <a:rPr lang="en-US" spc="-35" dirty="0"/>
              <a:t>m 3</a:t>
            </a:r>
            <a:endParaRPr sz="4400"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4FB4293-8273-99E3-2E77-450BDF5642DD}"/>
              </a:ext>
            </a:extLst>
          </p:cNvPr>
          <p:cNvSpPr txBox="1"/>
          <p:nvPr/>
        </p:nvSpPr>
        <p:spPr>
          <a:xfrm>
            <a:off x="6991927" y="89758"/>
            <a:ext cx="4983341" cy="72342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latin typeface="Calibri"/>
                <a:cs typeface="Calibri"/>
              </a:rPr>
              <a:t>.</a:t>
            </a:r>
            <a:r>
              <a:rPr lang="en-US" sz="1600" spc="-10" dirty="0" err="1">
                <a:latin typeface="Calibri"/>
                <a:cs typeface="Calibri"/>
              </a:rPr>
              <a:t>globl</a:t>
            </a:r>
            <a:r>
              <a:rPr lang="en-US" sz="1600" spc="-10" dirty="0">
                <a:latin typeface="Calibri"/>
                <a:cs typeface="Calibri"/>
              </a:rPr>
              <a:t> main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latin typeface="Calibri"/>
                <a:cs typeface="Calibri"/>
              </a:rPr>
              <a:t>.text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solidFill>
                  <a:schemeClr val="accent1"/>
                </a:solidFill>
                <a:latin typeface="Calibri"/>
                <a:cs typeface="Calibri"/>
              </a:rPr>
              <a:t>main: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li $s0, 5                 </a:t>
            </a:r>
            <a:r>
              <a:rPr lang="en-US" sz="16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1600" spc="-10" dirty="0">
                <a:solidFill>
                  <a:srgbClr val="BE129D"/>
                </a:solidFill>
                <a:cs typeface="Calibri"/>
              </a:rPr>
              <a:t>   a=5</a:t>
            </a:r>
            <a:endParaRPr lang="en-US" sz="16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li $s1, 6 	           </a:t>
            </a:r>
            <a:r>
              <a:rPr lang="en-US" sz="16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1600" spc="-10" dirty="0">
                <a:solidFill>
                  <a:srgbClr val="BE129D"/>
                </a:solidFill>
                <a:cs typeface="Calibri"/>
              </a:rPr>
              <a:t>   b=6</a:t>
            </a:r>
            <a:endParaRPr lang="en-US" sz="16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li $s2, 8                </a:t>
            </a:r>
            <a:r>
              <a:rPr lang="en-US" sz="16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1600" spc="-10" dirty="0">
                <a:solidFill>
                  <a:srgbClr val="BE129D"/>
                </a:solidFill>
                <a:cs typeface="Calibri"/>
              </a:rPr>
              <a:t>   c=0</a:t>
            </a:r>
            <a:endParaRPr lang="en-US" sz="16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li $s3, 0                </a:t>
            </a:r>
            <a:r>
              <a:rPr lang="en-US" sz="1600" spc="-10" dirty="0">
                <a:solidFill>
                  <a:srgbClr val="BE129D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1600" spc="-10" dirty="0">
                <a:solidFill>
                  <a:srgbClr val="BE129D"/>
                </a:solidFill>
                <a:cs typeface="Calibri"/>
              </a:rPr>
              <a:t>   max=0</a:t>
            </a:r>
            <a:endParaRPr lang="en-US" sz="16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endParaRPr lang="en-US" sz="16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</a:t>
            </a:r>
            <a:r>
              <a:rPr lang="en-US" sz="1600" spc="-10" dirty="0" err="1">
                <a:cs typeface="Calibri"/>
              </a:rPr>
              <a:t>bgt</a:t>
            </a:r>
            <a:r>
              <a:rPr lang="en-US" sz="1600" spc="-10" dirty="0">
                <a:cs typeface="Calibri"/>
              </a:rPr>
              <a:t> $s0, $s1, </a:t>
            </a:r>
            <a:r>
              <a:rPr lang="en-US" sz="1600" spc="-10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outerif</a:t>
            </a:r>
            <a:r>
              <a:rPr lang="en-US" sz="1600" spc="-1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   </a:t>
            </a:r>
            <a:r>
              <a:rPr lang="en-US" sz="1600" spc="-10" dirty="0">
                <a:solidFill>
                  <a:schemeClr val="accent1">
                    <a:lumMod val="75000"/>
                  </a:schemeClr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1600" spc="-1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if (a&gt;b</a:t>
            </a:r>
            <a:r>
              <a:rPr lang="en-US" sz="1600" dirty="0">
                <a:solidFill>
                  <a:srgbClr val="72ADC2"/>
                </a:solidFill>
              </a:rPr>
              <a:t>)</a:t>
            </a:r>
            <a:endParaRPr lang="en-US" sz="1600" spc="-10" dirty="0">
              <a:solidFill>
                <a:srgbClr val="72ADC2"/>
              </a:solidFill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</a:t>
            </a:r>
            <a:r>
              <a:rPr lang="en-US" sz="1600" spc="-10" dirty="0" err="1">
                <a:cs typeface="Calibri"/>
              </a:rPr>
              <a:t>blt</a:t>
            </a:r>
            <a:r>
              <a:rPr lang="en-US" sz="1600" spc="-10" dirty="0">
                <a:cs typeface="Calibri"/>
              </a:rPr>
              <a:t> $s1, $s2</a:t>
            </a:r>
            <a:r>
              <a:rPr lang="en-US" sz="1600" spc="-1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, innerif2    </a:t>
            </a:r>
            <a:r>
              <a:rPr lang="en-US" sz="1600" spc="-10" dirty="0">
                <a:solidFill>
                  <a:schemeClr val="accent2">
                    <a:lumMod val="75000"/>
                  </a:schemeClr>
                </a:solidFill>
                <a:cs typeface="Calibri"/>
                <a:sym typeface="Wingdings" panose="05000000000000000000" pitchFamily="2" charset="2"/>
              </a:rPr>
              <a:t>else (a&lt;b) or (a==b) and b&lt;c</a:t>
            </a:r>
            <a:endParaRPr lang="en-US" sz="1600" spc="-1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move $s3, $s1              </a:t>
            </a:r>
            <a:r>
              <a:rPr lang="en-US" sz="1600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chemeClr val="accent6">
                    <a:lumMod val="75000"/>
                  </a:schemeClr>
                </a:solidFill>
                <a:cs typeface="Calibri"/>
                <a:sym typeface="Wingdings" panose="05000000000000000000" pitchFamily="2" charset="2"/>
              </a:rPr>
              <a:t>(b&gt;c)</a:t>
            </a:r>
            <a:endParaRPr lang="en-US" sz="1600" spc="-1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endParaRPr lang="en-US" sz="16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outerif</a:t>
            </a:r>
            <a:r>
              <a:rPr lang="en-US" sz="1600" spc="-1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</a:t>
            </a:r>
            <a:r>
              <a:rPr lang="en-US" sz="1600" spc="-10" dirty="0" err="1">
                <a:cs typeface="Calibri"/>
              </a:rPr>
              <a:t>bgt</a:t>
            </a:r>
            <a:r>
              <a:rPr lang="en-US" sz="1600" spc="-10" dirty="0">
                <a:cs typeface="Calibri"/>
              </a:rPr>
              <a:t> $s0, $s2, </a:t>
            </a:r>
            <a:r>
              <a:rPr lang="en-US" sz="1600" spc="-10" dirty="0">
                <a:solidFill>
                  <a:srgbClr val="7030A0"/>
                </a:solidFill>
                <a:cs typeface="Calibri"/>
              </a:rPr>
              <a:t>innerif1  </a:t>
            </a:r>
            <a:r>
              <a:rPr lang="en-US" sz="1600" spc="-10" dirty="0">
                <a:cs typeface="Calibri"/>
              </a:rPr>
              <a:t>       </a:t>
            </a:r>
            <a:r>
              <a:rPr lang="en-US" sz="1600" spc="-10" dirty="0">
                <a:solidFill>
                  <a:srgbClr val="7030A0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1600" spc="-10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if (a&gt;c)</a:t>
            </a:r>
            <a:endParaRPr lang="en-US" sz="1600" spc="-10" dirty="0">
              <a:solidFill>
                <a:srgbClr val="7030A0"/>
              </a:solidFill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j</a:t>
            </a:r>
            <a:r>
              <a:rPr lang="en-US" sz="1600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innerif2      </a:t>
            </a:r>
            <a:r>
              <a:rPr lang="en-US" sz="1600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                       </a:t>
            </a:r>
            <a:r>
              <a:rPr lang="en-US" sz="1600" spc="-10" dirty="0">
                <a:solidFill>
                  <a:srgbClr val="7030A0"/>
                </a:solidFill>
                <a:cs typeface="Calibri"/>
                <a:sym typeface="Wingdings" panose="05000000000000000000" pitchFamily="2" charset="2"/>
              </a:rPr>
              <a:t>else</a:t>
            </a:r>
            <a:endParaRPr lang="en-US" sz="1600" spc="-10" dirty="0">
              <a:solidFill>
                <a:srgbClr val="7030A0"/>
              </a:solidFill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solidFill>
                  <a:srgbClr val="7030A0"/>
                </a:solidFill>
                <a:cs typeface="Calibri"/>
              </a:rPr>
              <a:t>innerif1: 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move $s3, $s0                    </a:t>
            </a:r>
            <a:r>
              <a:rPr lang="en-US" sz="1600" spc="-10" dirty="0">
                <a:solidFill>
                  <a:srgbClr val="7030A0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sz="1600" spc="-10" dirty="0">
                <a:solidFill>
                  <a:srgbClr val="7030A0"/>
                </a:solidFill>
                <a:cs typeface="Calibri"/>
              </a:rPr>
              <a:t>   max=a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j </a:t>
            </a:r>
            <a:r>
              <a:rPr lang="en-US" sz="1600" spc="-10" dirty="0">
                <a:solidFill>
                  <a:schemeClr val="accent1"/>
                </a:solidFill>
                <a:cs typeface="Calibri"/>
              </a:rPr>
              <a:t>Exit</a:t>
            </a:r>
            <a:endParaRPr lang="en-US" sz="16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innerif2: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move $s3, $s2                   </a:t>
            </a:r>
            <a:r>
              <a:rPr lang="en-US" sz="1600" spc="-10" dirty="0">
                <a:solidFill>
                  <a:srgbClr val="7030A0"/>
                </a:solidFill>
                <a:cs typeface="Calibri"/>
                <a:sym typeface="Wingdings" panose="05000000000000000000" pitchFamily="2" charset="2"/>
              </a:rPr>
              <a:t> </a:t>
            </a:r>
            <a:r>
              <a:rPr lang="en-US" sz="1600" spc="-10" dirty="0">
                <a:solidFill>
                  <a:srgbClr val="7030A0"/>
                </a:solidFill>
                <a:cs typeface="Calibri"/>
              </a:rPr>
              <a:t>max=c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cs typeface="Calibri"/>
              </a:rPr>
              <a:t> j </a:t>
            </a:r>
            <a:r>
              <a:rPr lang="en-US" sz="1600" spc="-10" dirty="0">
                <a:solidFill>
                  <a:schemeClr val="accent1"/>
                </a:solidFill>
                <a:cs typeface="Calibri"/>
              </a:rPr>
              <a:t>Exit</a:t>
            </a:r>
            <a:endParaRPr lang="en-US" sz="1600" spc="-10" dirty="0"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solidFill>
                  <a:schemeClr val="accent1"/>
                </a:solidFill>
                <a:latin typeface="Calibri"/>
                <a:cs typeface="Calibri"/>
              </a:rPr>
              <a:t>Exit: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latin typeface="Calibri"/>
                <a:cs typeface="Calibri"/>
              </a:rPr>
              <a:t> li $v0, 10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1600" spc="-10" dirty="0">
                <a:latin typeface="Calibri"/>
                <a:cs typeface="Calibri"/>
              </a:rPr>
              <a:t> </a:t>
            </a:r>
            <a:r>
              <a:rPr lang="en-US" sz="1600" spc="-10" dirty="0" err="1">
                <a:latin typeface="Calibri"/>
                <a:cs typeface="Calibri"/>
              </a:rPr>
              <a:t>syscall</a:t>
            </a:r>
            <a:r>
              <a:rPr lang="en-US" sz="1600" spc="-10" dirty="0">
                <a:latin typeface="Calibri"/>
                <a:cs typeface="Calibri"/>
              </a:rPr>
              <a:t> 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</a:t>
            </a:r>
            <a:endParaRPr lang="en-US" sz="2000" spc="-5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1365F-BDC3-A738-3802-ED5EF22D7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65" t="42363" r="45316" b="25738"/>
          <a:stretch/>
        </p:blipFill>
        <p:spPr>
          <a:xfrm>
            <a:off x="216732" y="2335192"/>
            <a:ext cx="3390550" cy="3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8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AF6B80-ABDA-488D-6636-312202007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2"/>
          <a:stretch/>
        </p:blipFill>
        <p:spPr>
          <a:xfrm>
            <a:off x="2644665" y="143539"/>
            <a:ext cx="7563563" cy="65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6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6106C-F829-165C-1495-8311CB326141}"/>
              </a:ext>
            </a:extLst>
          </p:cNvPr>
          <p:cNvSpPr txBox="1"/>
          <p:nvPr/>
        </p:nvSpPr>
        <p:spPr>
          <a:xfrm>
            <a:off x="5810532" y="4557009"/>
            <a:ext cx="6023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MIPS Instruction Set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4791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029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Introduction</a:t>
            </a:r>
            <a:r>
              <a:rPr sz="4400" spc="-20" dirty="0"/>
              <a:t> </a:t>
            </a:r>
            <a:r>
              <a:rPr sz="4400" spc="-25" dirty="0"/>
              <a:t>to</a:t>
            </a:r>
            <a:r>
              <a:rPr sz="4400" spc="-20" dirty="0"/>
              <a:t> </a:t>
            </a:r>
            <a:r>
              <a:rPr lang="en-US" sz="4400" spc="5" dirty="0"/>
              <a:t>MIPS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4744085" y="1949303"/>
            <a:ext cx="270383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z="1800" spc="-5" dirty="0">
                <a:latin typeface="Calibri"/>
                <a:cs typeface="Calibri"/>
              </a:rPr>
              <a:t>16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4085" y="2485751"/>
            <a:ext cx="2703830" cy="331501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Calibri"/>
                <a:cs typeface="Calibri"/>
              </a:rPr>
              <a:t>R1</a:t>
            </a:r>
            <a:r>
              <a:rPr lang="en-US" sz="1800" spc="-5" dirty="0">
                <a:latin typeface="Calibri"/>
                <a:cs typeface="Calibri"/>
              </a:rPr>
              <a:t>7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B40A710-0039-E4B6-2848-B2D19ECF1356}"/>
              </a:ext>
            </a:extLst>
          </p:cNvPr>
          <p:cNvSpPr txBox="1"/>
          <p:nvPr/>
        </p:nvSpPr>
        <p:spPr>
          <a:xfrm>
            <a:off x="4744085" y="3074920"/>
            <a:ext cx="270383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z="1800" spc="-5" dirty="0">
                <a:latin typeface="Calibri"/>
                <a:cs typeface="Calibri"/>
              </a:rPr>
              <a:t>18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CD77B2-AFDF-8C1A-485F-AB323137A7D7}"/>
              </a:ext>
            </a:extLst>
          </p:cNvPr>
          <p:cNvSpPr txBox="1"/>
          <p:nvPr/>
        </p:nvSpPr>
        <p:spPr>
          <a:xfrm>
            <a:off x="4744085" y="3611368"/>
            <a:ext cx="2703830" cy="331501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Calibri"/>
                <a:cs typeface="Calibri"/>
              </a:rPr>
              <a:t>R1</a:t>
            </a:r>
            <a:r>
              <a:rPr lang="en-US" spc="-5" dirty="0">
                <a:latin typeface="Calibri"/>
                <a:cs typeface="Calibri"/>
              </a:rPr>
              <a:t>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E03D5F2E-2744-2FDC-C33D-027049A43AC0}"/>
              </a:ext>
            </a:extLst>
          </p:cNvPr>
          <p:cNvSpPr txBox="1"/>
          <p:nvPr/>
        </p:nvSpPr>
        <p:spPr>
          <a:xfrm>
            <a:off x="4744085" y="4254758"/>
            <a:ext cx="270383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pc="-5" dirty="0">
                <a:latin typeface="Calibri"/>
                <a:cs typeface="Calibri"/>
              </a:rPr>
              <a:t>20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4E9FFF65-CB6A-7666-8344-3F684B122007}"/>
              </a:ext>
            </a:extLst>
          </p:cNvPr>
          <p:cNvSpPr txBox="1"/>
          <p:nvPr/>
        </p:nvSpPr>
        <p:spPr>
          <a:xfrm>
            <a:off x="4744085" y="4791206"/>
            <a:ext cx="2703830" cy="331501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z="1800" spc="-5" dirty="0">
                <a:latin typeface="Calibri"/>
                <a:cs typeface="Calibri"/>
              </a:rPr>
              <a:t>21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13487462-830F-FD9F-DC02-A25F551544E2}"/>
              </a:ext>
            </a:extLst>
          </p:cNvPr>
          <p:cNvSpPr txBox="1"/>
          <p:nvPr/>
        </p:nvSpPr>
        <p:spPr>
          <a:xfrm>
            <a:off x="4744085" y="5380375"/>
            <a:ext cx="270383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pc="-5" dirty="0">
                <a:latin typeface="Calibri"/>
                <a:cs typeface="Calibri"/>
              </a:rPr>
              <a:t>22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A5D0F1C7-254E-1F1A-FDCE-F01047CB87A7}"/>
              </a:ext>
            </a:extLst>
          </p:cNvPr>
          <p:cNvSpPr txBox="1"/>
          <p:nvPr/>
        </p:nvSpPr>
        <p:spPr>
          <a:xfrm>
            <a:off x="4744085" y="5916823"/>
            <a:ext cx="2703830" cy="331501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z="1800" spc="-5" dirty="0">
                <a:latin typeface="Calibri"/>
                <a:cs typeface="Calibri"/>
              </a:rPr>
              <a:t>23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D99F6E7-BDA7-DA4C-345F-EF993ADEE808}"/>
              </a:ext>
            </a:extLst>
          </p:cNvPr>
          <p:cNvSpPr txBox="1"/>
          <p:nvPr/>
        </p:nvSpPr>
        <p:spPr>
          <a:xfrm>
            <a:off x="3809867" y="1911658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$S0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4778379-A54C-FD03-4408-89A91F89370A}"/>
              </a:ext>
            </a:extLst>
          </p:cNvPr>
          <p:cNvSpPr txBox="1"/>
          <p:nvPr/>
        </p:nvSpPr>
        <p:spPr>
          <a:xfrm>
            <a:off x="3809866" y="2518349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$S1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2E07BFD5-6B80-2FDE-0B1A-97001D0431D4}"/>
              </a:ext>
            </a:extLst>
          </p:cNvPr>
          <p:cNvSpPr txBox="1"/>
          <p:nvPr/>
        </p:nvSpPr>
        <p:spPr>
          <a:xfrm>
            <a:off x="3809865" y="3074920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$S2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C752CA44-AF5E-E26E-2A81-7A51E007DFF5}"/>
              </a:ext>
            </a:extLst>
          </p:cNvPr>
          <p:cNvSpPr txBox="1"/>
          <p:nvPr/>
        </p:nvSpPr>
        <p:spPr>
          <a:xfrm>
            <a:off x="3809864" y="3639831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$S3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E6BBDD1-9ED1-D0F6-4B0E-DC0338570F95}"/>
              </a:ext>
            </a:extLst>
          </p:cNvPr>
          <p:cNvSpPr txBox="1"/>
          <p:nvPr/>
        </p:nvSpPr>
        <p:spPr>
          <a:xfrm>
            <a:off x="3809864" y="4254758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$S4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38A95E4A-BE3F-838C-7286-4D0CF9C9ABFA}"/>
              </a:ext>
            </a:extLst>
          </p:cNvPr>
          <p:cNvSpPr txBox="1"/>
          <p:nvPr/>
        </p:nvSpPr>
        <p:spPr>
          <a:xfrm>
            <a:off x="3809864" y="4866745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$S5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AEE0DF81-BC65-CE2B-ED5F-555E1EFE43C2}"/>
              </a:ext>
            </a:extLst>
          </p:cNvPr>
          <p:cNvSpPr txBox="1"/>
          <p:nvPr/>
        </p:nvSpPr>
        <p:spPr>
          <a:xfrm>
            <a:off x="3820494" y="5431656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$S6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3C1A8636-64DE-66EF-63DA-5A54FC3F97C6}"/>
              </a:ext>
            </a:extLst>
          </p:cNvPr>
          <p:cNvSpPr txBox="1"/>
          <p:nvPr/>
        </p:nvSpPr>
        <p:spPr>
          <a:xfrm>
            <a:off x="3799226" y="5988227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$S7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0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53" y="294487"/>
            <a:ext cx="6637707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0" dirty="0"/>
              <a:t>Data</a:t>
            </a:r>
            <a:r>
              <a:rPr sz="4400" spc="35" dirty="0"/>
              <a:t> </a:t>
            </a:r>
            <a:r>
              <a:rPr lang="en-US" sz="4400" spc="-25" dirty="0"/>
              <a:t>Transfer</a:t>
            </a:r>
            <a:r>
              <a:rPr sz="4400" spc="40" dirty="0"/>
              <a:t> </a:t>
            </a:r>
            <a:r>
              <a:rPr sz="4400" spc="-15" dirty="0"/>
              <a:t>Instructions</a:t>
            </a:r>
            <a:r>
              <a:rPr lang="en-US" spc="-15" dirty="0"/>
              <a:t> </a:t>
            </a:r>
            <a:r>
              <a:rPr lang="en-US" sz="4400" spc="-15" dirty="0"/>
              <a:t>(load immediate and move)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09453" y="2409294"/>
            <a:ext cx="174561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>
                <a:latin typeface="Calibri"/>
                <a:cs typeface="Calibri"/>
              </a:rPr>
              <a:t>li $s0,3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453" y="3433498"/>
            <a:ext cx="17462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>
                <a:latin typeface="Calibri"/>
                <a:cs typeface="Calibri"/>
              </a:rPr>
              <a:t>li $s1,5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453" y="4967836"/>
            <a:ext cx="247454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>
                <a:latin typeface="Calibri"/>
                <a:cs typeface="Calibri"/>
              </a:rPr>
              <a:t>move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$</a:t>
            </a:r>
            <a:r>
              <a:rPr lang="en-US" sz="2800" spc="-65" dirty="0">
                <a:latin typeface="Calibri"/>
                <a:cs typeface="Calibri"/>
              </a:rPr>
              <a:t>s2</a:t>
            </a:r>
            <a:r>
              <a:rPr sz="2800" spc="5" dirty="0">
                <a:latin typeface="Calibri"/>
                <a:cs typeface="Calibri"/>
              </a:rPr>
              <a:t>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$</a:t>
            </a:r>
            <a:r>
              <a:rPr lang="en-US" sz="2800" spc="5" dirty="0">
                <a:latin typeface="Calibri"/>
                <a:cs typeface="Calibri"/>
              </a:rPr>
              <a:t>s0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662" y="2260907"/>
            <a:ext cx="477901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0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destination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3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immediate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3662" y="3669718"/>
            <a:ext cx="477901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1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destination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5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 immediate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3662" y="5076040"/>
            <a:ext cx="380682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Calibri"/>
                <a:cs typeface="Calibri"/>
              </a:rPr>
              <a:t>Copy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2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1840" y="2442440"/>
            <a:ext cx="1792605" cy="41148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95622" y="2008441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s0 = R16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5744" y="4149321"/>
            <a:ext cx="1795780" cy="41148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0504" y="5737329"/>
            <a:ext cx="1795780" cy="33278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34"/>
              </a:spcBef>
            </a:pPr>
            <a:r>
              <a:rPr lang="en-US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32015" y="5251934"/>
            <a:ext cx="6349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BCC45808-2702-92CB-157D-695A2B80B9E5}"/>
              </a:ext>
            </a:extLst>
          </p:cNvPr>
          <p:cNvSpPr txBox="1"/>
          <p:nvPr/>
        </p:nvSpPr>
        <p:spPr>
          <a:xfrm>
            <a:off x="10195621" y="3678155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s1 = R17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031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53" y="294487"/>
            <a:ext cx="928945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40" dirty="0"/>
              <a:t>Arithmetic Instructions</a:t>
            </a:r>
            <a:br>
              <a:rPr lang="en-US" sz="4400" spc="-40" dirty="0"/>
            </a:br>
            <a:r>
              <a:rPr lang="en-US" sz="4400" spc="-15" dirty="0"/>
              <a:t>(Add, Add </a:t>
            </a:r>
            <a:r>
              <a:rPr lang="en-US" spc="-15" dirty="0"/>
              <a:t>I</a:t>
            </a:r>
            <a:r>
              <a:rPr lang="en-US" sz="4400" spc="-15" dirty="0"/>
              <a:t>mmediate, subtract)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09452" y="2409294"/>
            <a:ext cx="315447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>
                <a:latin typeface="Calibri"/>
                <a:cs typeface="Calibri"/>
              </a:rPr>
              <a:t>add $s1,$s2,$s3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453" y="3433498"/>
            <a:ext cx="279296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 err="1">
                <a:latin typeface="Calibri"/>
                <a:cs typeface="Calibri"/>
              </a:rPr>
              <a:t>addi</a:t>
            </a:r>
            <a:r>
              <a:rPr lang="en-US" sz="2800" spc="-10" dirty="0">
                <a:latin typeface="Calibri"/>
                <a:cs typeface="Calibri"/>
              </a:rPr>
              <a:t> $s1,$s2,100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662" y="2260907"/>
            <a:ext cx="4779010" cy="83163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1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destination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lang="en-US" sz="2800" spc="-10" dirty="0">
                <a:latin typeface="Calibri"/>
                <a:cs typeface="Calibri"/>
              </a:rPr>
              <a:t> that has the result of $s2+$s3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3662" y="3477192"/>
            <a:ext cx="477901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1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5" dirty="0">
                <a:latin typeface="Calibri"/>
                <a:cs typeface="Calibri"/>
              </a:rPr>
              <a:t> destination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register that has the result of $s2+100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1840" y="2442440"/>
            <a:ext cx="1792605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430"/>
              </a:spcBef>
            </a:pPr>
            <a:r>
              <a:rPr lang="en-US" dirty="0"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95622" y="2008441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s1 = R17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5744" y="4149321"/>
            <a:ext cx="179578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30"/>
              </a:spcBef>
            </a:pPr>
            <a:r>
              <a:rPr lang="en-US" dirty="0"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0504" y="5737329"/>
            <a:ext cx="1795780" cy="33278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34"/>
              </a:spcBef>
            </a:pPr>
            <a:r>
              <a:rPr lang="en-US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32014" y="5251934"/>
            <a:ext cx="10660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s3 = R19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BCC45808-2702-92CB-157D-695A2B80B9E5}"/>
              </a:ext>
            </a:extLst>
          </p:cNvPr>
          <p:cNvSpPr txBox="1"/>
          <p:nvPr/>
        </p:nvSpPr>
        <p:spPr>
          <a:xfrm>
            <a:off x="10195621" y="3678155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s2 = R18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7D48338-9535-88B5-427E-D37ED7747CBA}"/>
              </a:ext>
            </a:extLst>
          </p:cNvPr>
          <p:cNvSpPr txBox="1"/>
          <p:nvPr/>
        </p:nvSpPr>
        <p:spPr>
          <a:xfrm>
            <a:off x="453509" y="5078963"/>
            <a:ext cx="279296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>
                <a:latin typeface="Calibri"/>
                <a:cs typeface="Calibri"/>
              </a:rPr>
              <a:t>sub $s1,$s2,$s3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7779F0DB-157F-6B35-CDE2-E53B1B2CB689}"/>
              </a:ext>
            </a:extLst>
          </p:cNvPr>
          <p:cNvSpPr txBox="1"/>
          <p:nvPr/>
        </p:nvSpPr>
        <p:spPr>
          <a:xfrm>
            <a:off x="4057718" y="5122657"/>
            <a:ext cx="477901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1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5" dirty="0">
                <a:latin typeface="Calibri"/>
                <a:cs typeface="Calibri"/>
              </a:rPr>
              <a:t> destination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register that has the result of $s2-$s3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129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53" y="294487"/>
            <a:ext cx="928945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40" dirty="0"/>
              <a:t>Arithmetic Instructions</a:t>
            </a:r>
            <a:br>
              <a:rPr lang="en-US" sz="4400" spc="-40" dirty="0"/>
            </a:br>
            <a:r>
              <a:rPr lang="en-US" sz="4400" spc="-15" dirty="0"/>
              <a:t>(</a:t>
            </a:r>
            <a:r>
              <a:rPr lang="en-US" dirty="0"/>
              <a:t>Multiply, Divide </a:t>
            </a:r>
            <a:r>
              <a:rPr lang="en-US" sz="4400" spc="-15" dirty="0"/>
              <a:t>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09452" y="2409294"/>
            <a:ext cx="315447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err="1"/>
              <a:t>mul</a:t>
            </a:r>
            <a:r>
              <a:rPr lang="en-US" sz="2800" dirty="0"/>
              <a:t> </a:t>
            </a:r>
            <a:r>
              <a:rPr lang="en-US" sz="2800" spc="-10" dirty="0">
                <a:latin typeface="Calibri"/>
                <a:cs typeface="Calibri"/>
              </a:rPr>
              <a:t> $s1,$s2,$s3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452" y="4581814"/>
            <a:ext cx="279296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/>
              <a:t>div</a:t>
            </a:r>
            <a:r>
              <a:rPr lang="en-US" sz="2800" spc="-10" dirty="0">
                <a:latin typeface="Calibri"/>
                <a:cs typeface="Calibri"/>
              </a:rPr>
              <a:t> $s1,$s2,$s3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662" y="2260907"/>
            <a:ext cx="4779010" cy="83163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1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destination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lang="en-US" sz="2800" spc="-10" dirty="0">
                <a:latin typeface="Calibri"/>
                <a:cs typeface="Calibri"/>
              </a:rPr>
              <a:t> that has the result of $s2*$s3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1840" y="2442440"/>
            <a:ext cx="1792605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430"/>
              </a:spcBef>
            </a:pPr>
            <a:r>
              <a:rPr lang="en-US" dirty="0">
                <a:latin typeface="Calibri"/>
                <a:cs typeface="Calibri"/>
              </a:rPr>
              <a:t>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95622" y="2008441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s1 = R17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5744" y="4149321"/>
            <a:ext cx="179578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30"/>
              </a:spcBef>
            </a:pPr>
            <a:r>
              <a:rPr lang="en-US" sz="1800" dirty="0">
                <a:latin typeface="Calibri"/>
                <a:cs typeface="Calibri"/>
              </a:rPr>
              <a:t>6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0504" y="5737329"/>
            <a:ext cx="1795780" cy="33278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34"/>
              </a:spcBef>
            </a:pPr>
            <a:r>
              <a:rPr lang="en-US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32014" y="5251934"/>
            <a:ext cx="10660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s3 = R19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BCC45808-2702-92CB-157D-695A2B80B9E5}"/>
              </a:ext>
            </a:extLst>
          </p:cNvPr>
          <p:cNvSpPr txBox="1"/>
          <p:nvPr/>
        </p:nvSpPr>
        <p:spPr>
          <a:xfrm>
            <a:off x="10195621" y="3678155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s2 = R18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9E013CE2-AA39-4DED-5384-A2F008AFF173}"/>
              </a:ext>
            </a:extLst>
          </p:cNvPr>
          <p:cNvSpPr txBox="1"/>
          <p:nvPr/>
        </p:nvSpPr>
        <p:spPr>
          <a:xfrm>
            <a:off x="4213662" y="4437265"/>
            <a:ext cx="4779010" cy="83163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1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destination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lang="en-US" sz="2800" spc="-10" dirty="0">
                <a:latin typeface="Calibri"/>
                <a:cs typeface="Calibri"/>
              </a:rPr>
              <a:t> that has the result of $s2*$s3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0C2914EE-B8DF-2CA2-BBF4-3FAD678816AE}"/>
              </a:ext>
            </a:extLst>
          </p:cNvPr>
          <p:cNvSpPr txBox="1"/>
          <p:nvPr/>
        </p:nvSpPr>
        <p:spPr>
          <a:xfrm>
            <a:off x="102893" y="6330212"/>
            <a:ext cx="841378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Notes:</a:t>
            </a: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600" spc="-5" dirty="0">
                <a:latin typeface="Calibri"/>
                <a:cs typeface="Calibri"/>
              </a:rPr>
              <a:t>Most of t</a:t>
            </a: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lang="en-US" sz="1600" spc="-40" dirty="0"/>
              <a:t>Arithmetic </a:t>
            </a:r>
            <a:r>
              <a:rPr sz="1600" spc="-10" dirty="0">
                <a:latin typeface="Calibri"/>
                <a:cs typeface="Calibri"/>
              </a:rPr>
              <a:t>instructio</a:t>
            </a:r>
            <a:r>
              <a:rPr lang="en-US" sz="1600" spc="-10" dirty="0">
                <a:latin typeface="Calibri"/>
                <a:cs typeface="Calibri"/>
              </a:rPr>
              <a:t>ns don't accept immediate value except the “</a:t>
            </a:r>
            <a:r>
              <a:rPr lang="en-US" sz="1600" spc="-10" dirty="0" err="1">
                <a:latin typeface="Calibri"/>
                <a:cs typeface="Calibri"/>
              </a:rPr>
              <a:t>addi</a:t>
            </a:r>
            <a:r>
              <a:rPr lang="en-US" sz="1600" spc="-10" dirty="0">
                <a:latin typeface="Calibri"/>
                <a:cs typeface="Calibri"/>
              </a:rPr>
              <a:t>” instruction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67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6122"/>
            <a:ext cx="5178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5" dirty="0"/>
              <a:t>First</a:t>
            </a:r>
            <a:r>
              <a:rPr sz="4400" spc="10" dirty="0"/>
              <a:t> </a:t>
            </a:r>
            <a:r>
              <a:rPr sz="4400" spc="-45" dirty="0"/>
              <a:t>Program</a:t>
            </a:r>
            <a:r>
              <a:rPr sz="4400" spc="40" dirty="0"/>
              <a:t> </a:t>
            </a:r>
            <a:r>
              <a:rPr sz="4400" spc="-5" dirty="0"/>
              <a:t>in</a:t>
            </a:r>
            <a:r>
              <a:rPr sz="4400" dirty="0"/>
              <a:t> </a:t>
            </a:r>
            <a:r>
              <a:rPr lang="en-US" sz="4400" spc="5" dirty="0"/>
              <a:t>MIPS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283025" y="1868468"/>
            <a:ext cx="3533523" cy="4042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solidFill>
                  <a:schemeClr val="accent5"/>
                </a:solidFill>
                <a:latin typeface="Calibri"/>
                <a:cs typeface="Calibri"/>
              </a:rPr>
              <a:t>.</a:t>
            </a:r>
            <a:r>
              <a:rPr lang="en-US" sz="2400" spc="-10" dirty="0" err="1">
                <a:solidFill>
                  <a:schemeClr val="accent5"/>
                </a:solidFill>
                <a:latin typeface="Calibri"/>
                <a:cs typeface="Calibri"/>
              </a:rPr>
              <a:t>globl</a:t>
            </a:r>
            <a:r>
              <a:rPr lang="en-US" sz="2400" spc="-10" dirty="0">
                <a:solidFill>
                  <a:schemeClr val="accent5"/>
                </a:solidFill>
                <a:latin typeface="Calibri"/>
                <a:cs typeface="Calibri"/>
              </a:rPr>
              <a:t> main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solidFill>
                  <a:schemeClr val="accent5"/>
                </a:solidFill>
                <a:latin typeface="Calibri"/>
                <a:cs typeface="Calibri"/>
              </a:rPr>
              <a:t>.text 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solidFill>
                  <a:schemeClr val="accent5"/>
                </a:solidFill>
                <a:latin typeface="Calibri"/>
                <a:cs typeface="Calibri"/>
              </a:rPr>
              <a:t>main: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li $s0,2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li $s1,3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li $s2,0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add $s2,$s0,$s1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endParaRPr lang="en-US" sz="2400" spc="-5" dirty="0">
              <a:latin typeface="Calibri"/>
              <a:cs typeface="Calibri"/>
            </a:endParaRPr>
          </a:p>
          <a:p>
            <a:pPr marL="12700" marR="243840">
              <a:lnSpc>
                <a:spcPct val="107500"/>
              </a:lnSpc>
            </a:pPr>
            <a:r>
              <a:rPr lang="en-US" sz="2400" spc="-5" dirty="0">
                <a:solidFill>
                  <a:schemeClr val="accent5"/>
                </a:solidFill>
                <a:latin typeface="Calibri"/>
                <a:cs typeface="Calibri"/>
              </a:rPr>
              <a:t>li $v0,10</a:t>
            </a:r>
          </a:p>
          <a:p>
            <a:pPr marL="12700" marR="243840">
              <a:lnSpc>
                <a:spcPct val="107500"/>
              </a:lnSpc>
            </a:pPr>
            <a:r>
              <a:rPr lang="en-US" sz="2400" spc="-5" dirty="0" err="1">
                <a:solidFill>
                  <a:schemeClr val="accent5"/>
                </a:solidFill>
                <a:latin typeface="Calibri"/>
                <a:cs typeface="Calibri"/>
              </a:rPr>
              <a:t>syscall</a:t>
            </a:r>
            <a:endParaRPr lang="en-US" sz="2400" spc="-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5915" y="6104049"/>
            <a:ext cx="3930015" cy="836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Notes: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instruction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letters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small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letters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B78F8BEA-61EB-DDB9-3C71-E0CAA524F92E}"/>
              </a:ext>
            </a:extLst>
          </p:cNvPr>
          <p:cNvSpPr txBox="1"/>
          <p:nvPr/>
        </p:nvSpPr>
        <p:spPr>
          <a:xfrm>
            <a:off x="9137706" y="2082387"/>
            <a:ext cx="1792605" cy="41148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3275FC1D-ACAB-A5EE-2906-3AF812115984}"/>
              </a:ext>
            </a:extLst>
          </p:cNvPr>
          <p:cNvSpPr txBox="1"/>
          <p:nvPr/>
        </p:nvSpPr>
        <p:spPr>
          <a:xfrm>
            <a:off x="9631488" y="1648388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s1 = R17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BCC8813D-241C-1503-0578-70E791A6DFEB}"/>
              </a:ext>
            </a:extLst>
          </p:cNvPr>
          <p:cNvSpPr txBox="1"/>
          <p:nvPr/>
        </p:nvSpPr>
        <p:spPr>
          <a:xfrm>
            <a:off x="9131610" y="3789268"/>
            <a:ext cx="179578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30"/>
              </a:spcBef>
            </a:pPr>
            <a:r>
              <a:rPr lang="en-US" dirty="0"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929CE0CA-6AB6-5EEF-91B8-AE8CEA3B39BF}"/>
              </a:ext>
            </a:extLst>
          </p:cNvPr>
          <p:cNvSpPr txBox="1"/>
          <p:nvPr/>
        </p:nvSpPr>
        <p:spPr>
          <a:xfrm>
            <a:off x="9116370" y="5377276"/>
            <a:ext cx="1795780" cy="33278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34"/>
              </a:spcBef>
            </a:pPr>
            <a:r>
              <a:rPr lang="en-US" sz="1800" dirty="0"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FC7BD2CA-C7CE-71B9-6010-F0389ED66C19}"/>
              </a:ext>
            </a:extLst>
          </p:cNvPr>
          <p:cNvSpPr txBox="1"/>
          <p:nvPr/>
        </p:nvSpPr>
        <p:spPr>
          <a:xfrm>
            <a:off x="9767880" y="4891881"/>
            <a:ext cx="10660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s3 = R19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FF27B70-B310-ED85-3E65-315DA84F4FF9}"/>
              </a:ext>
            </a:extLst>
          </p:cNvPr>
          <p:cNvSpPr txBox="1"/>
          <p:nvPr/>
        </p:nvSpPr>
        <p:spPr>
          <a:xfrm>
            <a:off x="9631487" y="3318102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s2 = R18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C1CCA045-D6C6-1015-68B6-9189EC397E81}"/>
              </a:ext>
            </a:extLst>
          </p:cNvPr>
          <p:cNvSpPr txBox="1"/>
          <p:nvPr/>
        </p:nvSpPr>
        <p:spPr>
          <a:xfrm>
            <a:off x="4157330" y="2255612"/>
            <a:ext cx="24667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 dirty="0">
                <a:solidFill>
                  <a:srgbClr val="C00000"/>
                </a:solidFill>
                <a:latin typeface="Calibri"/>
                <a:cs typeface="Calibri"/>
              </a:rPr>
              <a:t>Start of the code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5CA029A-7A6E-A7C4-7EC1-AACB6AB0C6C0}"/>
              </a:ext>
            </a:extLst>
          </p:cNvPr>
          <p:cNvSpPr/>
          <p:nvPr/>
        </p:nvSpPr>
        <p:spPr>
          <a:xfrm>
            <a:off x="3662915" y="2082387"/>
            <a:ext cx="318977" cy="65018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6FB477E-0E8E-C91A-4067-23F1161A2C3D}"/>
              </a:ext>
            </a:extLst>
          </p:cNvPr>
          <p:cNvSpPr txBox="1"/>
          <p:nvPr/>
        </p:nvSpPr>
        <p:spPr>
          <a:xfrm>
            <a:off x="4157330" y="5241300"/>
            <a:ext cx="24667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 dirty="0">
                <a:solidFill>
                  <a:srgbClr val="C00000"/>
                </a:solidFill>
                <a:latin typeface="Calibri"/>
                <a:cs typeface="Calibri"/>
              </a:rPr>
              <a:t>End of the code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DA92692-0D44-6BFD-5888-916712048E83}"/>
              </a:ext>
            </a:extLst>
          </p:cNvPr>
          <p:cNvSpPr/>
          <p:nvPr/>
        </p:nvSpPr>
        <p:spPr>
          <a:xfrm>
            <a:off x="3662915" y="5068075"/>
            <a:ext cx="318977" cy="65018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04" y="198793"/>
            <a:ext cx="5663757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40" dirty="0"/>
              <a:t>How to Jump in the code </a:t>
            </a:r>
            <a:br>
              <a:rPr lang="en-US" sz="4400" spc="-40" dirty="0"/>
            </a:b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F57FD-0283-0A05-99F5-207B339FEE28}"/>
              </a:ext>
            </a:extLst>
          </p:cNvPr>
          <p:cNvSpPr txBox="1"/>
          <p:nvPr/>
        </p:nvSpPr>
        <p:spPr>
          <a:xfrm>
            <a:off x="380114" y="1389445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Conditional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FE20F-8C52-D43C-84CE-EB1205245EC9}"/>
              </a:ext>
            </a:extLst>
          </p:cNvPr>
          <p:cNvSpPr txBox="1"/>
          <p:nvPr/>
        </p:nvSpPr>
        <p:spPr>
          <a:xfrm>
            <a:off x="8145169" y="1530961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Unconditional Jump</a:t>
            </a: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4C8C220-96E8-F54F-BE92-D728EE8E697B}"/>
              </a:ext>
            </a:extLst>
          </p:cNvPr>
          <p:cNvSpPr txBox="1"/>
          <p:nvPr/>
        </p:nvSpPr>
        <p:spPr>
          <a:xfrm>
            <a:off x="380114" y="2797483"/>
            <a:ext cx="3154473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 err="1"/>
              <a:t>bgt</a:t>
            </a:r>
            <a:r>
              <a:rPr lang="en-US" sz="2400" dirty="0"/>
              <a:t> $S1,$S2,part1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920AEF-D11F-66C7-BC02-3C5986A0B3B4}"/>
              </a:ext>
            </a:extLst>
          </p:cNvPr>
          <p:cNvSpPr txBox="1"/>
          <p:nvPr/>
        </p:nvSpPr>
        <p:spPr>
          <a:xfrm>
            <a:off x="0" y="5974510"/>
            <a:ext cx="500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if($S1&gt;$S2) jump in the code to part1 section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A4AD2A-EC16-C0B3-FEFA-58226A2481BD}"/>
              </a:ext>
            </a:extLst>
          </p:cNvPr>
          <p:cNvCxnSpPr>
            <a:cxnSpLocks/>
          </p:cNvCxnSpPr>
          <p:nvPr/>
        </p:nvCxnSpPr>
        <p:spPr>
          <a:xfrm>
            <a:off x="1432193" y="5166020"/>
            <a:ext cx="0" cy="698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11">
            <a:extLst>
              <a:ext uri="{FF2B5EF4-FFF2-40B4-BE49-F238E27FC236}">
                <a16:creationId xmlns:a16="http://schemas.microsoft.com/office/drawing/2014/main" id="{5B7A32DC-7FED-1291-F432-E2116C2DFDB8}"/>
              </a:ext>
            </a:extLst>
          </p:cNvPr>
          <p:cNvSpPr/>
          <p:nvPr/>
        </p:nvSpPr>
        <p:spPr>
          <a:xfrm>
            <a:off x="1432193" y="2330889"/>
            <a:ext cx="264406" cy="407529"/>
          </a:xfrm>
          <a:custGeom>
            <a:avLst/>
            <a:gdLst/>
            <a:ahLst/>
            <a:cxnLst/>
            <a:rect l="l" t="t" r="r" b="b"/>
            <a:pathLst>
              <a:path h="1455420">
                <a:moveTo>
                  <a:pt x="0" y="0"/>
                </a:moveTo>
                <a:lnTo>
                  <a:pt x="0" y="1455166"/>
                </a:lnTo>
              </a:path>
            </a:pathLst>
          </a:custGeom>
          <a:ln w="228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2AC0AF9E-2C5A-2020-1196-88FFA8C6CFBF}"/>
              </a:ext>
            </a:extLst>
          </p:cNvPr>
          <p:cNvSpPr/>
          <p:nvPr/>
        </p:nvSpPr>
        <p:spPr>
          <a:xfrm>
            <a:off x="1432193" y="3351053"/>
            <a:ext cx="264406" cy="407529"/>
          </a:xfrm>
          <a:custGeom>
            <a:avLst/>
            <a:gdLst/>
            <a:ahLst/>
            <a:cxnLst/>
            <a:rect l="l" t="t" r="r" b="b"/>
            <a:pathLst>
              <a:path h="1455420">
                <a:moveTo>
                  <a:pt x="0" y="0"/>
                </a:moveTo>
                <a:lnTo>
                  <a:pt x="0" y="1455166"/>
                </a:lnTo>
              </a:path>
            </a:pathLst>
          </a:custGeom>
          <a:ln w="228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F5CC82F6-163A-1B37-D194-D63535F1C211}"/>
              </a:ext>
            </a:extLst>
          </p:cNvPr>
          <p:cNvSpPr txBox="1"/>
          <p:nvPr/>
        </p:nvSpPr>
        <p:spPr>
          <a:xfrm>
            <a:off x="380114" y="4096845"/>
            <a:ext cx="3154473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/>
              <a:t>part1: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/>
              <a:t>add $S3,$S1,$S2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BE457E32-999F-3F78-7771-AE19CF0EE216}"/>
              </a:ext>
            </a:extLst>
          </p:cNvPr>
          <p:cNvSpPr txBox="1"/>
          <p:nvPr/>
        </p:nvSpPr>
        <p:spPr>
          <a:xfrm>
            <a:off x="9037527" y="2688196"/>
            <a:ext cx="3154473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/>
              <a:t>j part1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320D5-D7A4-4574-1CB6-D6BC956E305F}"/>
              </a:ext>
            </a:extLst>
          </p:cNvPr>
          <p:cNvSpPr txBox="1"/>
          <p:nvPr/>
        </p:nvSpPr>
        <p:spPr>
          <a:xfrm>
            <a:off x="8337932" y="5974510"/>
            <a:ext cx="500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jump in the code to part1 section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ED11AC-6160-DD22-7062-D1AFC945213B}"/>
              </a:ext>
            </a:extLst>
          </p:cNvPr>
          <p:cNvCxnSpPr>
            <a:cxnSpLocks/>
          </p:cNvCxnSpPr>
          <p:nvPr/>
        </p:nvCxnSpPr>
        <p:spPr>
          <a:xfrm>
            <a:off x="9538771" y="4989750"/>
            <a:ext cx="0" cy="698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ject 11">
            <a:extLst>
              <a:ext uri="{FF2B5EF4-FFF2-40B4-BE49-F238E27FC236}">
                <a16:creationId xmlns:a16="http://schemas.microsoft.com/office/drawing/2014/main" id="{BA464128-7692-734A-6FEC-5F39472FECB0}"/>
              </a:ext>
            </a:extLst>
          </p:cNvPr>
          <p:cNvSpPr/>
          <p:nvPr/>
        </p:nvSpPr>
        <p:spPr>
          <a:xfrm>
            <a:off x="9399813" y="2154830"/>
            <a:ext cx="264406" cy="407529"/>
          </a:xfrm>
          <a:custGeom>
            <a:avLst/>
            <a:gdLst/>
            <a:ahLst/>
            <a:cxnLst/>
            <a:rect l="l" t="t" r="r" b="b"/>
            <a:pathLst>
              <a:path h="1455420">
                <a:moveTo>
                  <a:pt x="0" y="0"/>
                </a:moveTo>
                <a:lnTo>
                  <a:pt x="0" y="1455166"/>
                </a:lnTo>
              </a:path>
            </a:pathLst>
          </a:custGeom>
          <a:ln w="228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34D2B83F-2DEA-DBFF-C608-FF444B332C9F}"/>
              </a:ext>
            </a:extLst>
          </p:cNvPr>
          <p:cNvSpPr/>
          <p:nvPr/>
        </p:nvSpPr>
        <p:spPr>
          <a:xfrm>
            <a:off x="9399813" y="3288830"/>
            <a:ext cx="264406" cy="407529"/>
          </a:xfrm>
          <a:custGeom>
            <a:avLst/>
            <a:gdLst/>
            <a:ahLst/>
            <a:cxnLst/>
            <a:rect l="l" t="t" r="r" b="b"/>
            <a:pathLst>
              <a:path h="1455420">
                <a:moveTo>
                  <a:pt x="0" y="0"/>
                </a:moveTo>
                <a:lnTo>
                  <a:pt x="0" y="1455166"/>
                </a:lnTo>
              </a:path>
            </a:pathLst>
          </a:custGeom>
          <a:ln w="228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90A7BE21-2823-33B2-76B0-973108C348A5}"/>
              </a:ext>
            </a:extLst>
          </p:cNvPr>
          <p:cNvSpPr txBox="1"/>
          <p:nvPr/>
        </p:nvSpPr>
        <p:spPr>
          <a:xfrm>
            <a:off x="9037527" y="3980620"/>
            <a:ext cx="3154473" cy="1147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/>
              <a:t>part1 : </a:t>
            </a:r>
          </a:p>
          <a:p>
            <a:pPr marL="12700">
              <a:spcBef>
                <a:spcPts val="105"/>
              </a:spcBef>
            </a:pPr>
            <a:r>
              <a:rPr lang="en-US" sz="2400"/>
              <a:t>add </a:t>
            </a:r>
            <a:r>
              <a:rPr lang="en-US" sz="2400" dirty="0"/>
              <a:t>$S3,$S1,$S2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70F4513-DF46-5766-2533-839F32628B8A}"/>
              </a:ext>
            </a:extLst>
          </p:cNvPr>
          <p:cNvSpPr txBox="1"/>
          <p:nvPr/>
        </p:nvSpPr>
        <p:spPr>
          <a:xfrm>
            <a:off x="62449" y="6575048"/>
            <a:ext cx="841378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Notes: We</a:t>
            </a:r>
            <a:r>
              <a:rPr lang="en-US" sz="1600" spc="-10" dirty="0">
                <a:latin typeface="Calibri"/>
                <a:cs typeface="Calibri"/>
              </a:rPr>
              <a:t> also have </a:t>
            </a:r>
            <a:r>
              <a:rPr lang="en-US" sz="1600" dirty="0" err="1"/>
              <a:t>beq</a:t>
            </a:r>
            <a:r>
              <a:rPr lang="en-US" sz="1600" dirty="0"/>
              <a:t>, </a:t>
            </a:r>
            <a:r>
              <a:rPr lang="en-US" sz="1600" dirty="0" err="1"/>
              <a:t>bne</a:t>
            </a:r>
            <a:r>
              <a:rPr lang="en-US" sz="1600" dirty="0"/>
              <a:t>, </a:t>
            </a:r>
            <a:r>
              <a:rPr lang="en-US" sz="1600" dirty="0" err="1"/>
              <a:t>bgt</a:t>
            </a:r>
            <a:r>
              <a:rPr lang="en-US" sz="1600" dirty="0"/>
              <a:t>, </a:t>
            </a:r>
            <a:r>
              <a:rPr lang="en-US" sz="1600" dirty="0" err="1"/>
              <a:t>bge</a:t>
            </a:r>
            <a:r>
              <a:rPr lang="en-US" sz="1600" dirty="0"/>
              <a:t>, </a:t>
            </a:r>
            <a:r>
              <a:rPr lang="en-US" sz="1600" dirty="0" err="1"/>
              <a:t>blt</a:t>
            </a:r>
            <a:r>
              <a:rPr lang="en-US" sz="1600" dirty="0"/>
              <a:t>, </a:t>
            </a:r>
            <a:r>
              <a:rPr lang="en-US" sz="1600" dirty="0" err="1"/>
              <a:t>ble</a:t>
            </a:r>
            <a:r>
              <a:rPr lang="en-US" sz="1600" dirty="0"/>
              <a:t>.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0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6122"/>
            <a:ext cx="5178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35" dirty="0"/>
              <a:t>Proble</a:t>
            </a:r>
            <a:r>
              <a:rPr lang="en-US" spc="-35" dirty="0"/>
              <a:t>m 1</a:t>
            </a:r>
            <a:endParaRPr sz="4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ABAD33-5C19-0D87-533D-9EDB0F51C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44" t="51308" r="40950" b="27907"/>
          <a:stretch/>
        </p:blipFill>
        <p:spPr>
          <a:xfrm>
            <a:off x="85060" y="2080987"/>
            <a:ext cx="4567286" cy="2696026"/>
          </a:xfrm>
          <a:prstGeom prst="rect">
            <a:avLst/>
          </a:prstGeom>
        </p:spPr>
      </p:pic>
      <p:sp>
        <p:nvSpPr>
          <p:cNvPr id="19" name="object 3">
            <a:extLst>
              <a:ext uri="{FF2B5EF4-FFF2-40B4-BE49-F238E27FC236}">
                <a16:creationId xmlns:a16="http://schemas.microsoft.com/office/drawing/2014/main" id="{E4FB4293-8273-99E3-2E77-450BDF5642DD}"/>
              </a:ext>
            </a:extLst>
          </p:cNvPr>
          <p:cNvSpPr txBox="1"/>
          <p:nvPr/>
        </p:nvSpPr>
        <p:spPr>
          <a:xfrm>
            <a:off x="8109128" y="826477"/>
            <a:ext cx="3831235" cy="61433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.</a:t>
            </a:r>
            <a:r>
              <a:rPr lang="en-US" sz="2000" spc="-10" dirty="0" err="1">
                <a:latin typeface="Calibri"/>
                <a:cs typeface="Calibri"/>
              </a:rPr>
              <a:t>globl</a:t>
            </a:r>
            <a:r>
              <a:rPr lang="en-US" sz="2000" spc="-10" dirty="0">
                <a:latin typeface="Calibri"/>
                <a:cs typeface="Calibri"/>
              </a:rPr>
              <a:t> main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.text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solidFill>
                  <a:schemeClr val="accent1"/>
                </a:solidFill>
                <a:latin typeface="Calibri"/>
                <a:cs typeface="Calibri"/>
              </a:rPr>
              <a:t>main: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li $s0, 10           </a:t>
            </a:r>
            <a:r>
              <a:rPr lang="en-US" sz="2000" spc="-10" dirty="0">
                <a:solidFill>
                  <a:srgbClr val="BE129D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000" spc="-10" dirty="0">
                <a:solidFill>
                  <a:srgbClr val="BE129D"/>
                </a:solidFill>
                <a:latin typeface="Calibri"/>
                <a:cs typeface="Calibri"/>
              </a:rPr>
              <a:t>   x=10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li $s1, 5            </a:t>
            </a:r>
            <a:r>
              <a:rPr lang="en-US" sz="2000" spc="-10" dirty="0">
                <a:latin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sz="2000" spc="-10" dirty="0">
                <a:solidFill>
                  <a:srgbClr val="BE129D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000" spc="-10" dirty="0">
                <a:solidFill>
                  <a:srgbClr val="BE129D"/>
                </a:solidFill>
                <a:latin typeface="Calibri"/>
                <a:cs typeface="Calibri"/>
              </a:rPr>
              <a:t>   y=5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li $s2, 0</a:t>
            </a:r>
            <a:r>
              <a:rPr lang="en-US" sz="2000" spc="-10" dirty="0">
                <a:latin typeface="Calibri"/>
                <a:cs typeface="Calibri"/>
                <a:sym typeface="Wingdings" panose="05000000000000000000" pitchFamily="2" charset="2"/>
              </a:rPr>
              <a:t>             </a:t>
            </a:r>
            <a:r>
              <a:rPr lang="en-US" sz="2000" spc="-10" dirty="0">
                <a:solidFill>
                  <a:srgbClr val="BE129D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000" spc="-10" dirty="0">
                <a:solidFill>
                  <a:srgbClr val="BE129D"/>
                </a:solidFill>
                <a:latin typeface="Calibri"/>
                <a:cs typeface="Calibri"/>
              </a:rPr>
              <a:t>   z=0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endParaRPr lang="en-US" sz="2000" spc="-10" dirty="0">
              <a:latin typeface="Calibri"/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10" dirty="0" err="1">
                <a:latin typeface="Calibri"/>
                <a:cs typeface="Calibri"/>
              </a:rPr>
              <a:t>bgt</a:t>
            </a:r>
            <a:r>
              <a:rPr lang="en-US" sz="2000" spc="-10" dirty="0">
                <a:latin typeface="Calibri"/>
                <a:cs typeface="Calibri"/>
              </a:rPr>
              <a:t> $s0, $s1, </a:t>
            </a:r>
            <a:r>
              <a:rPr lang="en-US" sz="2000" spc="-10" dirty="0">
                <a:solidFill>
                  <a:schemeClr val="accent1"/>
                </a:solidFill>
                <a:latin typeface="Calibri"/>
                <a:cs typeface="Calibri"/>
              </a:rPr>
              <a:t>part1         </a:t>
            </a:r>
            <a:r>
              <a:rPr lang="en-US" sz="2000" spc="-10" dirty="0">
                <a:solidFill>
                  <a:srgbClr val="BE129D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000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BE129D"/>
                </a:solidFill>
                <a:latin typeface="Calibri"/>
                <a:cs typeface="Calibri"/>
              </a:rPr>
              <a:t>if(x&gt;y)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add $s2, $s0, $s1           </a:t>
            </a:r>
            <a:r>
              <a:rPr lang="en-US" sz="2000" spc="-10" dirty="0">
                <a:solidFill>
                  <a:srgbClr val="BE129D"/>
                </a:solidFill>
                <a:latin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BE129D"/>
                </a:solidFill>
              </a:rPr>
              <a:t>z = </a:t>
            </a:r>
            <a:r>
              <a:rPr lang="en-US" sz="2000" dirty="0" err="1">
                <a:solidFill>
                  <a:srgbClr val="BE129D"/>
                </a:solidFill>
              </a:rPr>
              <a:t>x+y</a:t>
            </a:r>
            <a:r>
              <a:rPr lang="en-US" sz="2000" dirty="0">
                <a:solidFill>
                  <a:srgbClr val="BE129D"/>
                </a:solidFill>
              </a:rPr>
              <a:t>; </a:t>
            </a:r>
            <a:endParaRPr lang="en-US" sz="2000" spc="-10" dirty="0">
              <a:latin typeface="Calibri"/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j </a:t>
            </a:r>
            <a:r>
              <a:rPr lang="en-US" sz="2000" spc="-10" dirty="0">
                <a:solidFill>
                  <a:schemeClr val="accent1"/>
                </a:solidFill>
                <a:latin typeface="Calibri"/>
                <a:cs typeface="Calibri"/>
              </a:rPr>
              <a:t>Exit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endParaRPr lang="en-US" sz="2000" spc="-10" dirty="0">
              <a:latin typeface="Calibri"/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solidFill>
                  <a:schemeClr val="accent1"/>
                </a:solidFill>
                <a:latin typeface="Calibri"/>
                <a:cs typeface="Calibri"/>
              </a:rPr>
              <a:t>part1: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sub $s2, $s0, $s1            </a:t>
            </a:r>
            <a:r>
              <a:rPr lang="en-US" sz="2000" spc="-10" dirty="0">
                <a:solidFill>
                  <a:srgbClr val="BE129D"/>
                </a:solidFill>
                <a:latin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BE129D"/>
                </a:solidFill>
              </a:rPr>
              <a:t>z = x-y; </a:t>
            </a:r>
            <a:endParaRPr lang="en-US" sz="2000" spc="-10" dirty="0">
              <a:solidFill>
                <a:srgbClr val="BE129D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endParaRPr lang="en-US" sz="2000" spc="-10" dirty="0">
              <a:latin typeface="Calibri"/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solidFill>
                  <a:schemeClr val="accent1"/>
                </a:solidFill>
                <a:latin typeface="Calibri"/>
                <a:cs typeface="Calibri"/>
              </a:rPr>
              <a:t>Exit: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li $v0, 10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10" dirty="0" err="1">
                <a:latin typeface="Calibri"/>
                <a:cs typeface="Calibri"/>
              </a:rPr>
              <a:t>syscall</a:t>
            </a:r>
            <a:r>
              <a:rPr lang="en-US" sz="2000" spc="-10" dirty="0">
                <a:latin typeface="Calibri"/>
                <a:cs typeface="Calibri"/>
              </a:rPr>
              <a:t> 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000" spc="-10" dirty="0">
                <a:latin typeface="Calibri"/>
                <a:cs typeface="Calibri"/>
              </a:rPr>
              <a:t> </a:t>
            </a:r>
            <a:endParaRPr lang="en-US" sz="2000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53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1007</Words>
  <Application>Microsoft Office PowerPoint</Application>
  <PresentationFormat>Widescreen</PresentationFormat>
  <Paragraphs>201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MT</vt:lpstr>
      <vt:lpstr>Calibri</vt:lpstr>
      <vt:lpstr>Calibri Light</vt:lpstr>
      <vt:lpstr>Courier New</vt:lpstr>
      <vt:lpstr>Tenorite</vt:lpstr>
      <vt:lpstr>Custom</vt:lpstr>
      <vt:lpstr>Office Theme</vt:lpstr>
      <vt:lpstr>Computer Architecture</vt:lpstr>
      <vt:lpstr>PowerPoint Presentation</vt:lpstr>
      <vt:lpstr>Introduction to MIPS</vt:lpstr>
      <vt:lpstr>Data Transfer Instructions (load immediate and move)</vt:lpstr>
      <vt:lpstr>Arithmetic Instructions (Add, Add Immediate, subtract)</vt:lpstr>
      <vt:lpstr>Arithmetic Instructions (Multiply, Divide )</vt:lpstr>
      <vt:lpstr>First Program in MIPS</vt:lpstr>
      <vt:lpstr>How to Jump in the code  </vt:lpstr>
      <vt:lpstr>Problem 1</vt:lpstr>
      <vt:lpstr>Problem 2</vt:lpstr>
      <vt:lpstr>How to make loops </vt:lpstr>
      <vt:lpstr>Problem 4</vt:lpstr>
      <vt:lpstr>Problem 3</vt:lpstr>
      <vt:lpstr>Problem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Zeinab.Swilam</dc:creator>
  <cp:lastModifiedBy>Zeinab.Swilam</cp:lastModifiedBy>
  <cp:revision>98</cp:revision>
  <dcterms:created xsi:type="dcterms:W3CDTF">2023-09-26T06:48:29Z</dcterms:created>
  <dcterms:modified xsi:type="dcterms:W3CDTF">2023-11-02T10:12:07Z</dcterms:modified>
</cp:coreProperties>
</file>