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93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84" r:id="rId11"/>
    <p:sldId id="285" r:id="rId12"/>
    <p:sldId id="286" r:id="rId13"/>
    <p:sldId id="264" r:id="rId14"/>
    <p:sldId id="287" r:id="rId15"/>
    <p:sldId id="289" r:id="rId16"/>
    <p:sldId id="290" r:id="rId17"/>
    <p:sldId id="291" r:id="rId18"/>
    <p:sldId id="292" r:id="rId19"/>
    <p:sldId id="288" r:id="rId20"/>
    <p:sldId id="300" r:id="rId21"/>
    <p:sldId id="267" r:id="rId22"/>
    <p:sldId id="268" r:id="rId23"/>
    <p:sldId id="295" r:id="rId24"/>
    <p:sldId id="269" r:id="rId25"/>
    <p:sldId id="271" r:id="rId26"/>
    <p:sldId id="297" r:id="rId27"/>
    <p:sldId id="298" r:id="rId28"/>
    <p:sldId id="299" r:id="rId29"/>
    <p:sldId id="296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A1B3C-6EEE-4EF2-A943-E712BB57AB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96F31-CF27-48E8-8646-61203D2EA848}">
      <dgm:prSet phldrT="[Text]"/>
      <dgm:spPr/>
      <dgm:t>
        <a:bodyPr/>
        <a:lstStyle/>
        <a:p>
          <a:r>
            <a:rPr lang="en-US" dirty="0"/>
            <a:t>Types of ALU micro-operations</a:t>
          </a:r>
        </a:p>
      </dgm:t>
    </dgm:pt>
    <dgm:pt modelId="{9CE9F7C2-C551-4F3A-AA5A-08E21AFEECC1}" type="parTrans" cxnId="{18E80D3E-B2EA-4FB8-8258-20B3BA57E47B}">
      <dgm:prSet/>
      <dgm:spPr/>
      <dgm:t>
        <a:bodyPr/>
        <a:lstStyle/>
        <a:p>
          <a:endParaRPr lang="en-US"/>
        </a:p>
      </dgm:t>
    </dgm:pt>
    <dgm:pt modelId="{A58A0E1A-7A37-4D27-98E4-D7EAB76034A4}" type="sibTrans" cxnId="{18E80D3E-B2EA-4FB8-8258-20B3BA57E47B}">
      <dgm:prSet/>
      <dgm:spPr/>
      <dgm:t>
        <a:bodyPr/>
        <a:lstStyle/>
        <a:p>
          <a:endParaRPr lang="en-US"/>
        </a:p>
      </dgm:t>
    </dgm:pt>
    <dgm:pt modelId="{B9B88B34-9802-48E6-B3C4-8CFC7819315E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Data Transfer</a:t>
          </a:r>
        </a:p>
      </dgm:t>
    </dgm:pt>
    <dgm:pt modelId="{996D8DE4-9361-47F2-8A70-A631F0A31B6D}" type="parTrans" cxnId="{DD55E2DE-C7B8-4F27-BB6B-1AECD22E3D2C}">
      <dgm:prSet/>
      <dgm:spPr/>
      <dgm:t>
        <a:bodyPr/>
        <a:lstStyle/>
        <a:p>
          <a:endParaRPr lang="en-US"/>
        </a:p>
      </dgm:t>
    </dgm:pt>
    <dgm:pt modelId="{7826AED1-FE7F-4BBD-9D61-E3B472C6AF85}" type="sibTrans" cxnId="{DD55E2DE-C7B8-4F27-BB6B-1AECD22E3D2C}">
      <dgm:prSet/>
      <dgm:spPr/>
      <dgm:t>
        <a:bodyPr/>
        <a:lstStyle/>
        <a:p>
          <a:endParaRPr lang="en-US"/>
        </a:p>
      </dgm:t>
    </dgm:pt>
    <dgm:pt modelId="{C447FE6C-46D9-4D4B-97C1-039743CFC1B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Arithmetic</a:t>
          </a:r>
        </a:p>
      </dgm:t>
    </dgm:pt>
    <dgm:pt modelId="{387B6754-AEAE-4E4F-97E9-DAA6DED298D4}" type="parTrans" cxnId="{CA0DD0DA-C0FA-448D-AEC2-D638C70FD446}">
      <dgm:prSet/>
      <dgm:spPr/>
      <dgm:t>
        <a:bodyPr/>
        <a:lstStyle/>
        <a:p>
          <a:endParaRPr lang="en-US"/>
        </a:p>
      </dgm:t>
    </dgm:pt>
    <dgm:pt modelId="{C947A785-14B5-4AE6-9ACD-7FFBA6C76D7C}" type="sibTrans" cxnId="{CA0DD0DA-C0FA-448D-AEC2-D638C70FD446}">
      <dgm:prSet/>
      <dgm:spPr/>
      <dgm:t>
        <a:bodyPr/>
        <a:lstStyle/>
        <a:p>
          <a:endParaRPr lang="en-US"/>
        </a:p>
      </dgm:t>
    </dgm:pt>
    <dgm:pt modelId="{06589D81-A23D-47F2-857D-0EFECD81CF33}">
      <dgm:prSet phldrT="[Text]"/>
      <dgm:spPr/>
      <dgm:t>
        <a:bodyPr/>
        <a:lstStyle/>
        <a:p>
          <a:r>
            <a:rPr lang="en-US" dirty="0"/>
            <a:t>Logical</a:t>
          </a:r>
        </a:p>
      </dgm:t>
    </dgm:pt>
    <dgm:pt modelId="{757A7355-70B2-4BE7-BBDB-A7D37F19C652}" type="parTrans" cxnId="{241497B3-8F59-4DEA-B6B4-4756742DA511}">
      <dgm:prSet/>
      <dgm:spPr/>
      <dgm:t>
        <a:bodyPr/>
        <a:lstStyle/>
        <a:p>
          <a:endParaRPr lang="en-US"/>
        </a:p>
      </dgm:t>
    </dgm:pt>
    <dgm:pt modelId="{B2891B77-6802-4C0C-A27D-500C43FCFBB1}" type="sibTrans" cxnId="{241497B3-8F59-4DEA-B6B4-4756742DA511}">
      <dgm:prSet/>
      <dgm:spPr/>
      <dgm:t>
        <a:bodyPr/>
        <a:lstStyle/>
        <a:p>
          <a:endParaRPr lang="en-US"/>
        </a:p>
      </dgm:t>
    </dgm:pt>
    <dgm:pt modelId="{086D1542-9CA0-40A5-82A0-B70BA86EDB6A}">
      <dgm:prSet/>
      <dgm:spPr/>
      <dgm:t>
        <a:bodyPr/>
        <a:lstStyle/>
        <a:p>
          <a:r>
            <a:rPr lang="en-US" dirty="0"/>
            <a:t>Shift</a:t>
          </a:r>
        </a:p>
      </dgm:t>
    </dgm:pt>
    <dgm:pt modelId="{909C6D50-948F-4273-9541-B8221FA4D386}" type="parTrans" cxnId="{70077CCC-3A3E-4892-9A92-CD57A53345A6}">
      <dgm:prSet/>
      <dgm:spPr/>
      <dgm:t>
        <a:bodyPr/>
        <a:lstStyle/>
        <a:p>
          <a:endParaRPr lang="en-US"/>
        </a:p>
      </dgm:t>
    </dgm:pt>
    <dgm:pt modelId="{B06B789C-257D-4681-B8EE-E03D8E756C98}" type="sibTrans" cxnId="{70077CCC-3A3E-4892-9A92-CD57A53345A6}">
      <dgm:prSet/>
      <dgm:spPr/>
      <dgm:t>
        <a:bodyPr/>
        <a:lstStyle/>
        <a:p>
          <a:endParaRPr lang="en-US"/>
        </a:p>
      </dgm:t>
    </dgm:pt>
    <dgm:pt modelId="{C6A3F40E-51CB-4430-93B6-EEEB570B9F3C}" type="pres">
      <dgm:prSet presAssocID="{4E1A1B3C-6EEE-4EF2-A943-E712BB57AB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7E80E-AD3C-44E8-A775-D2CBCF91D552}" type="pres">
      <dgm:prSet presAssocID="{7D696F31-CF27-48E8-8646-61203D2EA848}" presName="hierRoot1" presStyleCnt="0">
        <dgm:presLayoutVars>
          <dgm:hierBranch val="init"/>
        </dgm:presLayoutVars>
      </dgm:prSet>
      <dgm:spPr/>
    </dgm:pt>
    <dgm:pt modelId="{2B04E16B-FB73-4B9D-B432-641360570358}" type="pres">
      <dgm:prSet presAssocID="{7D696F31-CF27-48E8-8646-61203D2EA848}" presName="rootComposite1" presStyleCnt="0"/>
      <dgm:spPr/>
    </dgm:pt>
    <dgm:pt modelId="{F5492EE6-AAE2-40FC-8656-47B565FE9B53}" type="pres">
      <dgm:prSet presAssocID="{7D696F31-CF27-48E8-8646-61203D2EA848}" presName="rootText1" presStyleLbl="node0" presStyleIdx="0" presStyleCnt="1" custScaleX="186799" custLinFactNeighborX="4478" custLinFactNeighborY="-51178">
        <dgm:presLayoutVars>
          <dgm:chPref val="3"/>
        </dgm:presLayoutVars>
      </dgm:prSet>
      <dgm:spPr/>
    </dgm:pt>
    <dgm:pt modelId="{3168D4E9-2CA6-47DB-835B-1C1B4EFB1E04}" type="pres">
      <dgm:prSet presAssocID="{7D696F31-CF27-48E8-8646-61203D2EA848}" presName="rootConnector1" presStyleLbl="node1" presStyleIdx="0" presStyleCnt="0"/>
      <dgm:spPr/>
    </dgm:pt>
    <dgm:pt modelId="{A2AE3601-8CA2-4CC3-AD4A-6CC10BF299B6}" type="pres">
      <dgm:prSet presAssocID="{7D696F31-CF27-48E8-8646-61203D2EA848}" presName="hierChild2" presStyleCnt="0"/>
      <dgm:spPr/>
    </dgm:pt>
    <dgm:pt modelId="{ADA2BC31-E113-4BB2-BCB0-6663055B5874}" type="pres">
      <dgm:prSet presAssocID="{996D8DE4-9361-47F2-8A70-A631F0A31B6D}" presName="Name37" presStyleLbl="parChTrans1D2" presStyleIdx="0" presStyleCnt="4"/>
      <dgm:spPr/>
    </dgm:pt>
    <dgm:pt modelId="{B71F6A5D-B534-4348-9A9E-F0545AEED326}" type="pres">
      <dgm:prSet presAssocID="{B9B88B34-9802-48E6-B3C4-8CFC7819315E}" presName="hierRoot2" presStyleCnt="0">
        <dgm:presLayoutVars>
          <dgm:hierBranch val="init"/>
        </dgm:presLayoutVars>
      </dgm:prSet>
      <dgm:spPr/>
    </dgm:pt>
    <dgm:pt modelId="{AD22EC77-4423-46A4-824F-0460187CA3D0}" type="pres">
      <dgm:prSet presAssocID="{B9B88B34-9802-48E6-B3C4-8CFC7819315E}" presName="rootComposite" presStyleCnt="0"/>
      <dgm:spPr/>
    </dgm:pt>
    <dgm:pt modelId="{161A5E71-339E-4F67-A7F4-F4CFFACDF35F}" type="pres">
      <dgm:prSet presAssocID="{B9B88B34-9802-48E6-B3C4-8CFC7819315E}" presName="rootText" presStyleLbl="node2" presStyleIdx="0" presStyleCnt="4">
        <dgm:presLayoutVars>
          <dgm:chPref val="3"/>
        </dgm:presLayoutVars>
      </dgm:prSet>
      <dgm:spPr/>
    </dgm:pt>
    <dgm:pt modelId="{2C86E1E7-943C-4292-B8AB-033EC92BAB44}" type="pres">
      <dgm:prSet presAssocID="{B9B88B34-9802-48E6-B3C4-8CFC7819315E}" presName="rootConnector" presStyleLbl="node2" presStyleIdx="0" presStyleCnt="4"/>
      <dgm:spPr/>
    </dgm:pt>
    <dgm:pt modelId="{68FF39DE-A635-49F1-9699-685642A9B7E2}" type="pres">
      <dgm:prSet presAssocID="{B9B88B34-9802-48E6-B3C4-8CFC7819315E}" presName="hierChild4" presStyleCnt="0"/>
      <dgm:spPr/>
    </dgm:pt>
    <dgm:pt modelId="{5A24122E-8855-453B-94C8-1A2756D7F25B}" type="pres">
      <dgm:prSet presAssocID="{B9B88B34-9802-48E6-B3C4-8CFC7819315E}" presName="hierChild5" presStyleCnt="0"/>
      <dgm:spPr/>
    </dgm:pt>
    <dgm:pt modelId="{CACBCFD8-A5DA-49ED-ACF6-BC6022063F1D}" type="pres">
      <dgm:prSet presAssocID="{387B6754-AEAE-4E4F-97E9-DAA6DED298D4}" presName="Name37" presStyleLbl="parChTrans1D2" presStyleIdx="1" presStyleCnt="4"/>
      <dgm:spPr/>
    </dgm:pt>
    <dgm:pt modelId="{048BA31F-C55B-49D4-94FE-0C9AF6F3BF0C}" type="pres">
      <dgm:prSet presAssocID="{C447FE6C-46D9-4D4B-97C1-039743CFC1B6}" presName="hierRoot2" presStyleCnt="0">
        <dgm:presLayoutVars>
          <dgm:hierBranch val="init"/>
        </dgm:presLayoutVars>
      </dgm:prSet>
      <dgm:spPr/>
    </dgm:pt>
    <dgm:pt modelId="{7AF3DA67-ED3F-4C49-A06A-2D28FBA27FB3}" type="pres">
      <dgm:prSet presAssocID="{C447FE6C-46D9-4D4B-97C1-039743CFC1B6}" presName="rootComposite" presStyleCnt="0"/>
      <dgm:spPr/>
    </dgm:pt>
    <dgm:pt modelId="{76E992B5-AB7A-45DC-A621-3A1EB710AB03}" type="pres">
      <dgm:prSet presAssocID="{C447FE6C-46D9-4D4B-97C1-039743CFC1B6}" presName="rootText" presStyleLbl="node2" presStyleIdx="1" presStyleCnt="4">
        <dgm:presLayoutVars>
          <dgm:chPref val="3"/>
        </dgm:presLayoutVars>
      </dgm:prSet>
      <dgm:spPr/>
    </dgm:pt>
    <dgm:pt modelId="{E6C631D0-BEA5-4A4A-9093-1D8AD82FD796}" type="pres">
      <dgm:prSet presAssocID="{C447FE6C-46D9-4D4B-97C1-039743CFC1B6}" presName="rootConnector" presStyleLbl="node2" presStyleIdx="1" presStyleCnt="4"/>
      <dgm:spPr/>
    </dgm:pt>
    <dgm:pt modelId="{E4D1D4F5-C536-4131-B675-8B24B55D765A}" type="pres">
      <dgm:prSet presAssocID="{C447FE6C-46D9-4D4B-97C1-039743CFC1B6}" presName="hierChild4" presStyleCnt="0"/>
      <dgm:spPr/>
    </dgm:pt>
    <dgm:pt modelId="{C46CDBC1-E027-4519-BC25-2D5EDD3B3675}" type="pres">
      <dgm:prSet presAssocID="{C447FE6C-46D9-4D4B-97C1-039743CFC1B6}" presName="hierChild5" presStyleCnt="0"/>
      <dgm:spPr/>
    </dgm:pt>
    <dgm:pt modelId="{D7302734-ADF2-4F04-8BC6-B6CE75E88FBB}" type="pres">
      <dgm:prSet presAssocID="{757A7355-70B2-4BE7-BBDB-A7D37F19C652}" presName="Name37" presStyleLbl="parChTrans1D2" presStyleIdx="2" presStyleCnt="4"/>
      <dgm:spPr/>
    </dgm:pt>
    <dgm:pt modelId="{D3040664-13A0-4421-8F7C-E04D5A9A6C7A}" type="pres">
      <dgm:prSet presAssocID="{06589D81-A23D-47F2-857D-0EFECD81CF33}" presName="hierRoot2" presStyleCnt="0">
        <dgm:presLayoutVars>
          <dgm:hierBranch val="init"/>
        </dgm:presLayoutVars>
      </dgm:prSet>
      <dgm:spPr/>
    </dgm:pt>
    <dgm:pt modelId="{89A21829-9E3C-4518-BA42-74E9E6BE60AE}" type="pres">
      <dgm:prSet presAssocID="{06589D81-A23D-47F2-857D-0EFECD81CF33}" presName="rootComposite" presStyleCnt="0"/>
      <dgm:spPr/>
    </dgm:pt>
    <dgm:pt modelId="{EAFC42F7-46B2-41F0-A6A4-EB42671F81F1}" type="pres">
      <dgm:prSet presAssocID="{06589D81-A23D-47F2-857D-0EFECD81CF33}" presName="rootText" presStyleLbl="node2" presStyleIdx="2" presStyleCnt="4">
        <dgm:presLayoutVars>
          <dgm:chPref val="3"/>
        </dgm:presLayoutVars>
      </dgm:prSet>
      <dgm:spPr/>
    </dgm:pt>
    <dgm:pt modelId="{67774A6B-3539-45A6-9BBE-B43EDBE59CB4}" type="pres">
      <dgm:prSet presAssocID="{06589D81-A23D-47F2-857D-0EFECD81CF33}" presName="rootConnector" presStyleLbl="node2" presStyleIdx="2" presStyleCnt="4"/>
      <dgm:spPr/>
    </dgm:pt>
    <dgm:pt modelId="{747DBA2F-8582-465D-826C-A68F3EBB3C31}" type="pres">
      <dgm:prSet presAssocID="{06589D81-A23D-47F2-857D-0EFECD81CF33}" presName="hierChild4" presStyleCnt="0"/>
      <dgm:spPr/>
    </dgm:pt>
    <dgm:pt modelId="{3240FCC1-7C1D-42F3-B2D5-A4BADEE9C9E4}" type="pres">
      <dgm:prSet presAssocID="{06589D81-A23D-47F2-857D-0EFECD81CF33}" presName="hierChild5" presStyleCnt="0"/>
      <dgm:spPr/>
    </dgm:pt>
    <dgm:pt modelId="{EF1C5535-442B-45DA-804D-C3471BA8F39A}" type="pres">
      <dgm:prSet presAssocID="{909C6D50-948F-4273-9541-B8221FA4D386}" presName="Name37" presStyleLbl="parChTrans1D2" presStyleIdx="3" presStyleCnt="4"/>
      <dgm:spPr/>
    </dgm:pt>
    <dgm:pt modelId="{12C52347-C87A-4D51-B902-4FFCC369DB04}" type="pres">
      <dgm:prSet presAssocID="{086D1542-9CA0-40A5-82A0-B70BA86EDB6A}" presName="hierRoot2" presStyleCnt="0">
        <dgm:presLayoutVars>
          <dgm:hierBranch val="init"/>
        </dgm:presLayoutVars>
      </dgm:prSet>
      <dgm:spPr/>
    </dgm:pt>
    <dgm:pt modelId="{77F0905A-A6FC-4A89-BDD1-12177FB7EE2E}" type="pres">
      <dgm:prSet presAssocID="{086D1542-9CA0-40A5-82A0-B70BA86EDB6A}" presName="rootComposite" presStyleCnt="0"/>
      <dgm:spPr/>
    </dgm:pt>
    <dgm:pt modelId="{97E7579A-7E96-414D-AA34-58CF26FCE085}" type="pres">
      <dgm:prSet presAssocID="{086D1542-9CA0-40A5-82A0-B70BA86EDB6A}" presName="rootText" presStyleLbl="node2" presStyleIdx="3" presStyleCnt="4">
        <dgm:presLayoutVars>
          <dgm:chPref val="3"/>
        </dgm:presLayoutVars>
      </dgm:prSet>
      <dgm:spPr/>
    </dgm:pt>
    <dgm:pt modelId="{8A4946BF-CA22-45C2-9B40-F33153B58A5D}" type="pres">
      <dgm:prSet presAssocID="{086D1542-9CA0-40A5-82A0-B70BA86EDB6A}" presName="rootConnector" presStyleLbl="node2" presStyleIdx="3" presStyleCnt="4"/>
      <dgm:spPr/>
    </dgm:pt>
    <dgm:pt modelId="{B6C653A8-7FE5-4527-B851-1156C3967E22}" type="pres">
      <dgm:prSet presAssocID="{086D1542-9CA0-40A5-82A0-B70BA86EDB6A}" presName="hierChild4" presStyleCnt="0"/>
      <dgm:spPr/>
    </dgm:pt>
    <dgm:pt modelId="{C3F3F0DA-2FD3-4899-87F5-20BC53762268}" type="pres">
      <dgm:prSet presAssocID="{086D1542-9CA0-40A5-82A0-B70BA86EDB6A}" presName="hierChild5" presStyleCnt="0"/>
      <dgm:spPr/>
    </dgm:pt>
    <dgm:pt modelId="{6C91DCE9-F669-40DD-86D4-749187FC360A}" type="pres">
      <dgm:prSet presAssocID="{7D696F31-CF27-48E8-8646-61203D2EA848}" presName="hierChild3" presStyleCnt="0"/>
      <dgm:spPr/>
    </dgm:pt>
  </dgm:ptLst>
  <dgm:cxnLst>
    <dgm:cxn modelId="{AC70D724-ACD5-49E9-977C-78A17B49315C}" type="presOf" srcId="{7D696F31-CF27-48E8-8646-61203D2EA848}" destId="{F5492EE6-AAE2-40FC-8656-47B565FE9B53}" srcOrd="0" destOrd="0" presId="urn:microsoft.com/office/officeart/2005/8/layout/orgChart1"/>
    <dgm:cxn modelId="{6C372D28-2DDB-4D14-BFB2-8EC240146B19}" type="presOf" srcId="{B9B88B34-9802-48E6-B3C4-8CFC7819315E}" destId="{2C86E1E7-943C-4292-B8AB-033EC92BAB44}" srcOrd="1" destOrd="0" presId="urn:microsoft.com/office/officeart/2005/8/layout/orgChart1"/>
    <dgm:cxn modelId="{B7059133-8969-4E50-B1E1-78C2D7B1C093}" type="presOf" srcId="{4E1A1B3C-6EEE-4EF2-A943-E712BB57ABC0}" destId="{C6A3F40E-51CB-4430-93B6-EEEB570B9F3C}" srcOrd="0" destOrd="0" presId="urn:microsoft.com/office/officeart/2005/8/layout/orgChart1"/>
    <dgm:cxn modelId="{9A9B7937-D9BE-4C54-A671-2318671E5518}" type="presOf" srcId="{996D8DE4-9361-47F2-8A70-A631F0A31B6D}" destId="{ADA2BC31-E113-4BB2-BCB0-6663055B5874}" srcOrd="0" destOrd="0" presId="urn:microsoft.com/office/officeart/2005/8/layout/orgChart1"/>
    <dgm:cxn modelId="{18E80D3E-B2EA-4FB8-8258-20B3BA57E47B}" srcId="{4E1A1B3C-6EEE-4EF2-A943-E712BB57ABC0}" destId="{7D696F31-CF27-48E8-8646-61203D2EA848}" srcOrd="0" destOrd="0" parTransId="{9CE9F7C2-C551-4F3A-AA5A-08E21AFEECC1}" sibTransId="{A58A0E1A-7A37-4D27-98E4-D7EAB76034A4}"/>
    <dgm:cxn modelId="{2576133E-52DC-4318-998C-5FD39F8B5B89}" type="presOf" srcId="{C447FE6C-46D9-4D4B-97C1-039743CFC1B6}" destId="{E6C631D0-BEA5-4A4A-9093-1D8AD82FD796}" srcOrd="1" destOrd="0" presId="urn:microsoft.com/office/officeart/2005/8/layout/orgChart1"/>
    <dgm:cxn modelId="{53BFB56E-283A-4A02-9570-9E5935B60783}" type="presOf" srcId="{B9B88B34-9802-48E6-B3C4-8CFC7819315E}" destId="{161A5E71-339E-4F67-A7F4-F4CFFACDF35F}" srcOrd="0" destOrd="0" presId="urn:microsoft.com/office/officeart/2005/8/layout/orgChart1"/>
    <dgm:cxn modelId="{2A5BA671-4A07-4A44-9B0F-36801CA358C7}" type="presOf" srcId="{757A7355-70B2-4BE7-BBDB-A7D37F19C652}" destId="{D7302734-ADF2-4F04-8BC6-B6CE75E88FBB}" srcOrd="0" destOrd="0" presId="urn:microsoft.com/office/officeart/2005/8/layout/orgChart1"/>
    <dgm:cxn modelId="{7B63277D-4D57-48C6-8088-92141A0F6253}" type="presOf" srcId="{06589D81-A23D-47F2-857D-0EFECD81CF33}" destId="{67774A6B-3539-45A6-9BBE-B43EDBE59CB4}" srcOrd="1" destOrd="0" presId="urn:microsoft.com/office/officeart/2005/8/layout/orgChart1"/>
    <dgm:cxn modelId="{6172538D-F825-41B6-AB8B-55FE5DEF56CD}" type="presOf" srcId="{387B6754-AEAE-4E4F-97E9-DAA6DED298D4}" destId="{CACBCFD8-A5DA-49ED-ACF6-BC6022063F1D}" srcOrd="0" destOrd="0" presId="urn:microsoft.com/office/officeart/2005/8/layout/orgChart1"/>
    <dgm:cxn modelId="{905A1F94-D246-4C83-85F5-E1CDBCB22F4C}" type="presOf" srcId="{086D1542-9CA0-40A5-82A0-B70BA86EDB6A}" destId="{97E7579A-7E96-414D-AA34-58CF26FCE085}" srcOrd="0" destOrd="0" presId="urn:microsoft.com/office/officeart/2005/8/layout/orgChart1"/>
    <dgm:cxn modelId="{E7BD2A99-A854-4D82-98CD-BF75B3BA4CAE}" type="presOf" srcId="{06589D81-A23D-47F2-857D-0EFECD81CF33}" destId="{EAFC42F7-46B2-41F0-A6A4-EB42671F81F1}" srcOrd="0" destOrd="0" presId="urn:microsoft.com/office/officeart/2005/8/layout/orgChart1"/>
    <dgm:cxn modelId="{241497B3-8F59-4DEA-B6B4-4756742DA511}" srcId="{7D696F31-CF27-48E8-8646-61203D2EA848}" destId="{06589D81-A23D-47F2-857D-0EFECD81CF33}" srcOrd="2" destOrd="0" parTransId="{757A7355-70B2-4BE7-BBDB-A7D37F19C652}" sibTransId="{B2891B77-6802-4C0C-A27D-500C43FCFBB1}"/>
    <dgm:cxn modelId="{78B902B8-FD6B-457E-A36C-7278F79FE2EB}" type="presOf" srcId="{086D1542-9CA0-40A5-82A0-B70BA86EDB6A}" destId="{8A4946BF-CA22-45C2-9B40-F33153B58A5D}" srcOrd="1" destOrd="0" presId="urn:microsoft.com/office/officeart/2005/8/layout/orgChart1"/>
    <dgm:cxn modelId="{70077CCC-3A3E-4892-9A92-CD57A53345A6}" srcId="{7D696F31-CF27-48E8-8646-61203D2EA848}" destId="{086D1542-9CA0-40A5-82A0-B70BA86EDB6A}" srcOrd="3" destOrd="0" parTransId="{909C6D50-948F-4273-9541-B8221FA4D386}" sibTransId="{B06B789C-257D-4681-B8EE-E03D8E756C98}"/>
    <dgm:cxn modelId="{BB709FD3-E3DF-40DA-B3E2-58833D2D2D60}" type="presOf" srcId="{909C6D50-948F-4273-9541-B8221FA4D386}" destId="{EF1C5535-442B-45DA-804D-C3471BA8F39A}" srcOrd="0" destOrd="0" presId="urn:microsoft.com/office/officeart/2005/8/layout/orgChart1"/>
    <dgm:cxn modelId="{CA0DD0DA-C0FA-448D-AEC2-D638C70FD446}" srcId="{7D696F31-CF27-48E8-8646-61203D2EA848}" destId="{C447FE6C-46D9-4D4B-97C1-039743CFC1B6}" srcOrd="1" destOrd="0" parTransId="{387B6754-AEAE-4E4F-97E9-DAA6DED298D4}" sibTransId="{C947A785-14B5-4AE6-9ACD-7FFBA6C76D7C}"/>
    <dgm:cxn modelId="{7DA5D6DE-B853-4F2D-A8D6-90E0EC5D19D2}" type="presOf" srcId="{C447FE6C-46D9-4D4B-97C1-039743CFC1B6}" destId="{76E992B5-AB7A-45DC-A621-3A1EB710AB03}" srcOrd="0" destOrd="0" presId="urn:microsoft.com/office/officeart/2005/8/layout/orgChart1"/>
    <dgm:cxn modelId="{DD55E2DE-C7B8-4F27-BB6B-1AECD22E3D2C}" srcId="{7D696F31-CF27-48E8-8646-61203D2EA848}" destId="{B9B88B34-9802-48E6-B3C4-8CFC7819315E}" srcOrd="0" destOrd="0" parTransId="{996D8DE4-9361-47F2-8A70-A631F0A31B6D}" sibTransId="{7826AED1-FE7F-4BBD-9D61-E3B472C6AF85}"/>
    <dgm:cxn modelId="{B593BAEA-B0CF-4837-9559-E9135F611EA2}" type="presOf" srcId="{7D696F31-CF27-48E8-8646-61203D2EA848}" destId="{3168D4E9-2CA6-47DB-835B-1C1B4EFB1E04}" srcOrd="1" destOrd="0" presId="urn:microsoft.com/office/officeart/2005/8/layout/orgChart1"/>
    <dgm:cxn modelId="{53698BC1-0DD0-4FC9-BF4D-F1893D980A2C}" type="presParOf" srcId="{C6A3F40E-51CB-4430-93B6-EEEB570B9F3C}" destId="{7727E80E-AD3C-44E8-A775-D2CBCF91D552}" srcOrd="0" destOrd="0" presId="urn:microsoft.com/office/officeart/2005/8/layout/orgChart1"/>
    <dgm:cxn modelId="{3420868F-6009-4FE7-BB70-E689A64684DE}" type="presParOf" srcId="{7727E80E-AD3C-44E8-A775-D2CBCF91D552}" destId="{2B04E16B-FB73-4B9D-B432-641360570358}" srcOrd="0" destOrd="0" presId="urn:microsoft.com/office/officeart/2005/8/layout/orgChart1"/>
    <dgm:cxn modelId="{64840533-49E2-4FCE-88CA-1D2818BE0632}" type="presParOf" srcId="{2B04E16B-FB73-4B9D-B432-641360570358}" destId="{F5492EE6-AAE2-40FC-8656-47B565FE9B53}" srcOrd="0" destOrd="0" presId="urn:microsoft.com/office/officeart/2005/8/layout/orgChart1"/>
    <dgm:cxn modelId="{189B689F-9306-4524-8B73-7DDA87CDF06D}" type="presParOf" srcId="{2B04E16B-FB73-4B9D-B432-641360570358}" destId="{3168D4E9-2CA6-47DB-835B-1C1B4EFB1E04}" srcOrd="1" destOrd="0" presId="urn:microsoft.com/office/officeart/2005/8/layout/orgChart1"/>
    <dgm:cxn modelId="{F77221AE-16CE-4BCE-83B4-1F14416172DD}" type="presParOf" srcId="{7727E80E-AD3C-44E8-A775-D2CBCF91D552}" destId="{A2AE3601-8CA2-4CC3-AD4A-6CC10BF299B6}" srcOrd="1" destOrd="0" presId="urn:microsoft.com/office/officeart/2005/8/layout/orgChart1"/>
    <dgm:cxn modelId="{6CBFAA3E-BE6F-489A-A63C-1D6306F802A5}" type="presParOf" srcId="{A2AE3601-8CA2-4CC3-AD4A-6CC10BF299B6}" destId="{ADA2BC31-E113-4BB2-BCB0-6663055B5874}" srcOrd="0" destOrd="0" presId="urn:microsoft.com/office/officeart/2005/8/layout/orgChart1"/>
    <dgm:cxn modelId="{D3F56A25-6A49-47F1-8946-5CBEE18EF26D}" type="presParOf" srcId="{A2AE3601-8CA2-4CC3-AD4A-6CC10BF299B6}" destId="{B71F6A5D-B534-4348-9A9E-F0545AEED326}" srcOrd="1" destOrd="0" presId="urn:microsoft.com/office/officeart/2005/8/layout/orgChart1"/>
    <dgm:cxn modelId="{15036084-BB92-4A38-8689-7CCF95666CA5}" type="presParOf" srcId="{B71F6A5D-B534-4348-9A9E-F0545AEED326}" destId="{AD22EC77-4423-46A4-824F-0460187CA3D0}" srcOrd="0" destOrd="0" presId="urn:microsoft.com/office/officeart/2005/8/layout/orgChart1"/>
    <dgm:cxn modelId="{C96B5F1F-C82B-47EF-9F24-06FE33C02D8C}" type="presParOf" srcId="{AD22EC77-4423-46A4-824F-0460187CA3D0}" destId="{161A5E71-339E-4F67-A7F4-F4CFFACDF35F}" srcOrd="0" destOrd="0" presId="urn:microsoft.com/office/officeart/2005/8/layout/orgChart1"/>
    <dgm:cxn modelId="{01982E29-4D9F-4EE1-BB09-F3F98CBB6711}" type="presParOf" srcId="{AD22EC77-4423-46A4-824F-0460187CA3D0}" destId="{2C86E1E7-943C-4292-B8AB-033EC92BAB44}" srcOrd="1" destOrd="0" presId="urn:microsoft.com/office/officeart/2005/8/layout/orgChart1"/>
    <dgm:cxn modelId="{A8D3AE73-E747-4975-A6D5-B01F7EB09B30}" type="presParOf" srcId="{B71F6A5D-B534-4348-9A9E-F0545AEED326}" destId="{68FF39DE-A635-49F1-9699-685642A9B7E2}" srcOrd="1" destOrd="0" presId="urn:microsoft.com/office/officeart/2005/8/layout/orgChart1"/>
    <dgm:cxn modelId="{AE478EA7-FCA1-4E54-A903-36AAB2022445}" type="presParOf" srcId="{B71F6A5D-B534-4348-9A9E-F0545AEED326}" destId="{5A24122E-8855-453B-94C8-1A2756D7F25B}" srcOrd="2" destOrd="0" presId="urn:microsoft.com/office/officeart/2005/8/layout/orgChart1"/>
    <dgm:cxn modelId="{821E51C3-ACBC-402A-BE4F-A7B78EC6622D}" type="presParOf" srcId="{A2AE3601-8CA2-4CC3-AD4A-6CC10BF299B6}" destId="{CACBCFD8-A5DA-49ED-ACF6-BC6022063F1D}" srcOrd="2" destOrd="0" presId="urn:microsoft.com/office/officeart/2005/8/layout/orgChart1"/>
    <dgm:cxn modelId="{7B988842-2F8C-498A-9C7C-C5312A51A144}" type="presParOf" srcId="{A2AE3601-8CA2-4CC3-AD4A-6CC10BF299B6}" destId="{048BA31F-C55B-49D4-94FE-0C9AF6F3BF0C}" srcOrd="3" destOrd="0" presId="urn:microsoft.com/office/officeart/2005/8/layout/orgChart1"/>
    <dgm:cxn modelId="{8918B3C5-AF30-407A-855D-1CFE2239D794}" type="presParOf" srcId="{048BA31F-C55B-49D4-94FE-0C9AF6F3BF0C}" destId="{7AF3DA67-ED3F-4C49-A06A-2D28FBA27FB3}" srcOrd="0" destOrd="0" presId="urn:microsoft.com/office/officeart/2005/8/layout/orgChart1"/>
    <dgm:cxn modelId="{41347925-32C6-4799-8457-003A213F8F9A}" type="presParOf" srcId="{7AF3DA67-ED3F-4C49-A06A-2D28FBA27FB3}" destId="{76E992B5-AB7A-45DC-A621-3A1EB710AB03}" srcOrd="0" destOrd="0" presId="urn:microsoft.com/office/officeart/2005/8/layout/orgChart1"/>
    <dgm:cxn modelId="{551EE025-2CCB-4434-B957-D00CF613A100}" type="presParOf" srcId="{7AF3DA67-ED3F-4C49-A06A-2D28FBA27FB3}" destId="{E6C631D0-BEA5-4A4A-9093-1D8AD82FD796}" srcOrd="1" destOrd="0" presId="urn:microsoft.com/office/officeart/2005/8/layout/orgChart1"/>
    <dgm:cxn modelId="{537A49EB-A79F-4461-87F2-9F15F9565F2E}" type="presParOf" srcId="{048BA31F-C55B-49D4-94FE-0C9AF6F3BF0C}" destId="{E4D1D4F5-C536-4131-B675-8B24B55D765A}" srcOrd="1" destOrd="0" presId="urn:microsoft.com/office/officeart/2005/8/layout/orgChart1"/>
    <dgm:cxn modelId="{5E3750E1-3BD2-4E73-BCEB-255E2B2B550A}" type="presParOf" srcId="{048BA31F-C55B-49D4-94FE-0C9AF6F3BF0C}" destId="{C46CDBC1-E027-4519-BC25-2D5EDD3B3675}" srcOrd="2" destOrd="0" presId="urn:microsoft.com/office/officeart/2005/8/layout/orgChart1"/>
    <dgm:cxn modelId="{1C263F44-80CC-4183-976B-1085CB4A635D}" type="presParOf" srcId="{A2AE3601-8CA2-4CC3-AD4A-6CC10BF299B6}" destId="{D7302734-ADF2-4F04-8BC6-B6CE75E88FBB}" srcOrd="4" destOrd="0" presId="urn:microsoft.com/office/officeart/2005/8/layout/orgChart1"/>
    <dgm:cxn modelId="{3BDE76C5-38B6-480C-B0DA-7B231DBFE595}" type="presParOf" srcId="{A2AE3601-8CA2-4CC3-AD4A-6CC10BF299B6}" destId="{D3040664-13A0-4421-8F7C-E04D5A9A6C7A}" srcOrd="5" destOrd="0" presId="urn:microsoft.com/office/officeart/2005/8/layout/orgChart1"/>
    <dgm:cxn modelId="{AC490352-C04D-47B2-A0FE-6097F3C4A541}" type="presParOf" srcId="{D3040664-13A0-4421-8F7C-E04D5A9A6C7A}" destId="{89A21829-9E3C-4518-BA42-74E9E6BE60AE}" srcOrd="0" destOrd="0" presId="urn:microsoft.com/office/officeart/2005/8/layout/orgChart1"/>
    <dgm:cxn modelId="{8EF61F91-4CDE-4358-A801-20FCB45BEDE9}" type="presParOf" srcId="{89A21829-9E3C-4518-BA42-74E9E6BE60AE}" destId="{EAFC42F7-46B2-41F0-A6A4-EB42671F81F1}" srcOrd="0" destOrd="0" presId="urn:microsoft.com/office/officeart/2005/8/layout/orgChart1"/>
    <dgm:cxn modelId="{AE635DEB-4283-4570-B10B-2D3F28DFF01C}" type="presParOf" srcId="{89A21829-9E3C-4518-BA42-74E9E6BE60AE}" destId="{67774A6B-3539-45A6-9BBE-B43EDBE59CB4}" srcOrd="1" destOrd="0" presId="urn:microsoft.com/office/officeart/2005/8/layout/orgChart1"/>
    <dgm:cxn modelId="{1E5C4B2E-81D2-4041-A2BB-2451F5921989}" type="presParOf" srcId="{D3040664-13A0-4421-8F7C-E04D5A9A6C7A}" destId="{747DBA2F-8582-465D-826C-A68F3EBB3C31}" srcOrd="1" destOrd="0" presId="urn:microsoft.com/office/officeart/2005/8/layout/orgChart1"/>
    <dgm:cxn modelId="{3D498A27-F1CF-4BE9-A788-F18B19FCF7F9}" type="presParOf" srcId="{D3040664-13A0-4421-8F7C-E04D5A9A6C7A}" destId="{3240FCC1-7C1D-42F3-B2D5-A4BADEE9C9E4}" srcOrd="2" destOrd="0" presId="urn:microsoft.com/office/officeart/2005/8/layout/orgChart1"/>
    <dgm:cxn modelId="{94CADC5D-0460-4F99-A6DD-81BB119FD457}" type="presParOf" srcId="{A2AE3601-8CA2-4CC3-AD4A-6CC10BF299B6}" destId="{EF1C5535-442B-45DA-804D-C3471BA8F39A}" srcOrd="6" destOrd="0" presId="urn:microsoft.com/office/officeart/2005/8/layout/orgChart1"/>
    <dgm:cxn modelId="{119EA0E5-E9D1-409B-A55D-042CE6DCD510}" type="presParOf" srcId="{A2AE3601-8CA2-4CC3-AD4A-6CC10BF299B6}" destId="{12C52347-C87A-4D51-B902-4FFCC369DB04}" srcOrd="7" destOrd="0" presId="urn:microsoft.com/office/officeart/2005/8/layout/orgChart1"/>
    <dgm:cxn modelId="{3D0015FF-1710-4D7F-8F26-FB2CC3BB8008}" type="presParOf" srcId="{12C52347-C87A-4D51-B902-4FFCC369DB04}" destId="{77F0905A-A6FC-4A89-BDD1-12177FB7EE2E}" srcOrd="0" destOrd="0" presId="urn:microsoft.com/office/officeart/2005/8/layout/orgChart1"/>
    <dgm:cxn modelId="{FC7FF512-7FAF-46F2-AF87-E146FDB51B0C}" type="presParOf" srcId="{77F0905A-A6FC-4A89-BDD1-12177FB7EE2E}" destId="{97E7579A-7E96-414D-AA34-58CF26FCE085}" srcOrd="0" destOrd="0" presId="urn:microsoft.com/office/officeart/2005/8/layout/orgChart1"/>
    <dgm:cxn modelId="{42DC3AB6-DB2F-4A78-BF8B-1200280CB09A}" type="presParOf" srcId="{77F0905A-A6FC-4A89-BDD1-12177FB7EE2E}" destId="{8A4946BF-CA22-45C2-9B40-F33153B58A5D}" srcOrd="1" destOrd="0" presId="urn:microsoft.com/office/officeart/2005/8/layout/orgChart1"/>
    <dgm:cxn modelId="{CE1545E6-11D0-496B-A995-7C86F768D4C4}" type="presParOf" srcId="{12C52347-C87A-4D51-B902-4FFCC369DB04}" destId="{B6C653A8-7FE5-4527-B851-1156C3967E22}" srcOrd="1" destOrd="0" presId="urn:microsoft.com/office/officeart/2005/8/layout/orgChart1"/>
    <dgm:cxn modelId="{9EEE0C0F-0B4C-43AE-99B0-200B2CC2F036}" type="presParOf" srcId="{12C52347-C87A-4D51-B902-4FFCC369DB04}" destId="{C3F3F0DA-2FD3-4899-87F5-20BC53762268}" srcOrd="2" destOrd="0" presId="urn:microsoft.com/office/officeart/2005/8/layout/orgChart1"/>
    <dgm:cxn modelId="{92B2C4E9-6C1E-4835-9798-213561A3041F}" type="presParOf" srcId="{7727E80E-AD3C-44E8-A775-D2CBCF91D552}" destId="{6C91DCE9-F669-40DD-86D4-749187FC3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5535-442B-45DA-804D-C3471BA8F39A}">
      <dsp:nvSpPr>
        <dsp:cNvPr id="0" name=""/>
        <dsp:cNvSpPr/>
      </dsp:nvSpPr>
      <dsp:spPr>
        <a:xfrm>
          <a:off x="5359398" y="1356867"/>
          <a:ext cx="4016342" cy="105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01"/>
              </a:lnTo>
              <a:lnTo>
                <a:pt x="4016342" y="818801"/>
              </a:lnTo>
              <a:lnTo>
                <a:pt x="4016342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02734-ADF2-4F04-8BC6-B6CE75E88FBB}">
      <dsp:nvSpPr>
        <dsp:cNvPr id="0" name=""/>
        <dsp:cNvSpPr/>
      </dsp:nvSpPr>
      <dsp:spPr>
        <a:xfrm>
          <a:off x="5359398" y="1356867"/>
          <a:ext cx="1271048" cy="105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01"/>
              </a:lnTo>
              <a:lnTo>
                <a:pt x="1271048" y="818801"/>
              </a:lnTo>
              <a:lnTo>
                <a:pt x="1271048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BCFD8-A5DA-49ED-ACF6-BC6022063F1D}">
      <dsp:nvSpPr>
        <dsp:cNvPr id="0" name=""/>
        <dsp:cNvSpPr/>
      </dsp:nvSpPr>
      <dsp:spPr>
        <a:xfrm>
          <a:off x="3885152" y="1356867"/>
          <a:ext cx="1474245" cy="1057029"/>
        </a:xfrm>
        <a:custGeom>
          <a:avLst/>
          <a:gdLst/>
          <a:ahLst/>
          <a:cxnLst/>
          <a:rect l="0" t="0" r="0" b="0"/>
          <a:pathLst>
            <a:path>
              <a:moveTo>
                <a:pt x="1474245" y="0"/>
              </a:moveTo>
              <a:lnTo>
                <a:pt x="1474245" y="818801"/>
              </a:lnTo>
              <a:lnTo>
                <a:pt x="0" y="818801"/>
              </a:lnTo>
              <a:lnTo>
                <a:pt x="0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BC31-E113-4BB2-BCB0-6663055B5874}">
      <dsp:nvSpPr>
        <dsp:cNvPr id="0" name=""/>
        <dsp:cNvSpPr/>
      </dsp:nvSpPr>
      <dsp:spPr>
        <a:xfrm>
          <a:off x="1139858" y="1356867"/>
          <a:ext cx="4219540" cy="1057029"/>
        </a:xfrm>
        <a:custGeom>
          <a:avLst/>
          <a:gdLst/>
          <a:ahLst/>
          <a:cxnLst/>
          <a:rect l="0" t="0" r="0" b="0"/>
          <a:pathLst>
            <a:path>
              <a:moveTo>
                <a:pt x="4219540" y="0"/>
              </a:moveTo>
              <a:lnTo>
                <a:pt x="4219540" y="818801"/>
              </a:lnTo>
              <a:lnTo>
                <a:pt x="0" y="818801"/>
              </a:lnTo>
              <a:lnTo>
                <a:pt x="0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2EE6-AAE2-40FC-8656-47B565FE9B53}">
      <dsp:nvSpPr>
        <dsp:cNvPr id="0" name=""/>
        <dsp:cNvSpPr/>
      </dsp:nvSpPr>
      <dsp:spPr>
        <a:xfrm>
          <a:off x="3240314" y="222448"/>
          <a:ext cx="4238167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Types of ALU micro-operations</a:t>
          </a:r>
        </a:p>
      </dsp:txBody>
      <dsp:txXfrm>
        <a:off x="3240314" y="222448"/>
        <a:ext cx="4238167" cy="1134419"/>
      </dsp:txXfrm>
    </dsp:sp>
    <dsp:sp modelId="{161A5E71-339E-4F67-A7F4-F4CFFACDF35F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Data Transfer</a:t>
          </a:r>
        </a:p>
      </dsp:txBody>
      <dsp:txXfrm>
        <a:off x="5439" y="2413897"/>
        <a:ext cx="2268838" cy="1134419"/>
      </dsp:txXfrm>
    </dsp:sp>
    <dsp:sp modelId="{76E992B5-AB7A-45DC-A621-3A1EB710AB03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Arithmetic</a:t>
          </a:r>
        </a:p>
      </dsp:txBody>
      <dsp:txXfrm>
        <a:off x="2750733" y="2413897"/>
        <a:ext cx="2268838" cy="1134419"/>
      </dsp:txXfrm>
    </dsp:sp>
    <dsp:sp modelId="{EAFC42F7-46B2-41F0-A6A4-EB42671F81F1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Logical</a:t>
          </a:r>
        </a:p>
      </dsp:txBody>
      <dsp:txXfrm>
        <a:off x="5496028" y="2413897"/>
        <a:ext cx="2268838" cy="1134419"/>
      </dsp:txXfrm>
    </dsp:sp>
    <dsp:sp modelId="{97E7579A-7E96-414D-AA34-58CF26FCE085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Shift</a:t>
          </a:r>
        </a:p>
      </dsp:txBody>
      <dsp:txXfrm>
        <a:off x="8241322" y="2413897"/>
        <a:ext cx="2268838" cy="1134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FAF31-DA7D-45B3-A75B-35EB772EDB7E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1DB61-2B4B-43A0-B305-5C83452AE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4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1DB61-2B4B-43A0-B305-5C83452AE8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1DB61-2B4B-43A0-B305-5C83452AE8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1DB61-2B4B-43A0-B305-5C83452AE8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1DB61-2B4B-43A0-B305-5C83452AE8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1DB61-2B4B-43A0-B305-5C83452AE8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09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8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8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81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0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08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5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9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5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8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97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1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59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9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969E-6628-4801-A118-3A331227D59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7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182" y="3309993"/>
            <a:ext cx="7527851" cy="2128042"/>
          </a:xfrm>
        </p:spPr>
        <p:txBody>
          <a:bodyPr/>
          <a:lstStyle/>
          <a:p>
            <a:r>
              <a:rPr lang="en-US" sz="44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948" y="5618788"/>
            <a:ext cx="1643438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00925" y="2479675"/>
          <a:ext cx="3128963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1575" y="2158494"/>
            <a:ext cx="3343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to remember:</a:t>
            </a:r>
          </a:p>
          <a:p>
            <a:endParaRPr lang="en-US" dirty="0"/>
          </a:p>
          <a:p>
            <a:r>
              <a:rPr lang="en-US" dirty="0"/>
              <a:t>Two Special purpose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Register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Data Register 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Read and Write Control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5375" y="184416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813" y="2028826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200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5906" y="281781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7813" y="4248786"/>
            <a:ext cx="1500187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3" y="5168673"/>
            <a:ext cx="1500187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0231" y="1620281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0231" y="2456027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5200" y="387945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5200" y="4715200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71520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Read:  DR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M[AR]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520943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Write:  </a:t>
            </a:r>
            <a:r>
              <a:rPr lang="en-US" dirty="0">
                <a:sym typeface="Wingdings" panose="05000000000000000000" pitchFamily="2" charset="2"/>
              </a:rPr>
              <a:t>M[AR]  DR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68D1-D33F-6115-A2C4-DECA675BC13D}"/>
              </a:ext>
            </a:extLst>
          </p:cNvPr>
          <p:cNvSpPr txBox="1"/>
          <p:nvPr/>
        </p:nvSpPr>
        <p:spPr>
          <a:xfrm>
            <a:off x="8746596" y="1490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=1</a:t>
            </a:r>
          </a:p>
        </p:txBody>
      </p:sp>
    </p:spTree>
    <p:extLst>
      <p:ext uri="{BB962C8B-B14F-4D97-AF65-F5344CB8AC3E}">
        <p14:creationId xmlns:p14="http://schemas.microsoft.com/office/powerpoint/2010/main" val="64578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603097"/>
              </p:ext>
            </p:extLst>
          </p:nvPr>
        </p:nvGraphicFramePr>
        <p:xfrm>
          <a:off x="7400925" y="2479675"/>
          <a:ext cx="3128963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1575" y="2158494"/>
            <a:ext cx="3343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to remember:</a:t>
            </a:r>
          </a:p>
          <a:p>
            <a:endParaRPr lang="en-US" dirty="0"/>
          </a:p>
          <a:p>
            <a:r>
              <a:rPr lang="en-US" dirty="0"/>
              <a:t>Two Special purpose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Register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Data Register 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Read and Write Control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5375" y="184416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813" y="2028826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5906" y="281781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7813" y="4248786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813" y="516867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0231" y="1620281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0231" y="2456027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5200" y="387945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5200" y="4715200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71520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Read:  DR </a:t>
            </a:r>
            <a:r>
              <a:rPr lang="en-US" dirty="0">
                <a:sym typeface="Wingdings" panose="05000000000000000000" pitchFamily="2" charset="2"/>
              </a:rPr>
              <a:t> M[AR]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20943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Write: 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M[AR]  DR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68D1-D33F-6115-A2C4-DECA675BC13D}"/>
              </a:ext>
            </a:extLst>
          </p:cNvPr>
          <p:cNvSpPr txBox="1"/>
          <p:nvPr/>
        </p:nvSpPr>
        <p:spPr>
          <a:xfrm>
            <a:off x="8746596" y="1490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=1</a:t>
            </a:r>
          </a:p>
        </p:txBody>
      </p:sp>
    </p:spTree>
    <p:extLst>
      <p:ext uri="{BB962C8B-B14F-4D97-AF65-F5344CB8AC3E}">
        <p14:creationId xmlns:p14="http://schemas.microsoft.com/office/powerpoint/2010/main" val="110189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A1172-8CEA-F819-543B-916DDB37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42" y="1938514"/>
            <a:ext cx="9271445" cy="30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C0F9B-1714-C967-1C20-0F8BC454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0" y="1611818"/>
            <a:ext cx="8578525" cy="3250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8491684" y="3990202"/>
          <a:ext cx="3128963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0275" y="332595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6691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394" y="5765719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080" y="572496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4237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4959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5100" y="5336286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191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2338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6799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C0F9B-1714-C967-1C20-0F8BC454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0" y="1611818"/>
            <a:ext cx="8578525" cy="3250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488127"/>
              </p:ext>
            </p:extLst>
          </p:nvPr>
        </p:nvGraphicFramePr>
        <p:xfrm>
          <a:off x="8491684" y="3990202"/>
          <a:ext cx="3128963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0275" y="332595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6691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394" y="5765719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080" y="572496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4237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      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4959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5100" y="5336286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191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2338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408161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C0F9B-1714-C967-1C20-0F8BC454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0" y="1611818"/>
            <a:ext cx="8578525" cy="3250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229670"/>
              </p:ext>
            </p:extLst>
          </p:nvPr>
        </p:nvGraphicFramePr>
        <p:xfrm>
          <a:off x="8491684" y="3990202"/>
          <a:ext cx="3128963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0275" y="332595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6691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394" y="5765719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080" y="572496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4237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4959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5100" y="5336286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191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2338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48470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C0F9B-1714-C967-1C20-0F8BC454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0" y="1611818"/>
            <a:ext cx="8578525" cy="3250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229397"/>
              </p:ext>
            </p:extLst>
          </p:nvPr>
        </p:nvGraphicFramePr>
        <p:xfrm>
          <a:off x="8491684" y="3990202"/>
          <a:ext cx="3152222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0275" y="332595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6691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394" y="5765719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080" y="572496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4237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4959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5100" y="5336286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191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2338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225892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C0F9B-1714-C967-1C20-0F8BC454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0" y="1611818"/>
            <a:ext cx="8578525" cy="3250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8491684" y="3990202"/>
          <a:ext cx="3152222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0275" y="332595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6691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394" y="5765719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080" y="572496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4237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70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4959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5100" y="5336286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191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2338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269308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C0F9B-1714-C967-1C20-0F8BC454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0" y="1611818"/>
            <a:ext cx="8578525" cy="3250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025382"/>
              </p:ext>
            </p:extLst>
          </p:nvPr>
        </p:nvGraphicFramePr>
        <p:xfrm>
          <a:off x="8491684" y="3990202"/>
          <a:ext cx="3128963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0275" y="332595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6691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394" y="5765719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080" y="572496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4237" y="5739880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70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4959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5100" y="5336286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191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2338" y="533030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2548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141F09-9F53-E660-361D-D918A7E03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599"/>
          <a:stretch/>
        </p:blipFill>
        <p:spPr>
          <a:xfrm>
            <a:off x="405098" y="1538526"/>
            <a:ext cx="9005455" cy="327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221880"/>
              </p:ext>
            </p:extLst>
          </p:nvPr>
        </p:nvGraphicFramePr>
        <p:xfrm>
          <a:off x="8888848" y="3927058"/>
          <a:ext cx="3128963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337511" y="3290094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BBFE0-B24E-943B-5F1A-C8F8ACE64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47" b="40848"/>
          <a:stretch/>
        </p:blipFill>
        <p:spPr>
          <a:xfrm>
            <a:off x="405098" y="1958320"/>
            <a:ext cx="9188980" cy="14350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5264BB-9FDF-8A9C-9D9E-FB48B9F69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82" r="64947"/>
          <a:stretch/>
        </p:blipFill>
        <p:spPr>
          <a:xfrm>
            <a:off x="701963" y="4082472"/>
            <a:ext cx="2909455" cy="1068920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2B102335-D20D-77D5-E262-6815517A01DE}"/>
              </a:ext>
            </a:extLst>
          </p:cNvPr>
          <p:cNvSpPr/>
          <p:nvPr/>
        </p:nvSpPr>
        <p:spPr>
          <a:xfrm>
            <a:off x="8115300" y="4082472"/>
            <a:ext cx="465284" cy="1237002"/>
          </a:xfrm>
          <a:prstGeom prst="leftBrace">
            <a:avLst>
              <a:gd name="adj1" fmla="val 8333"/>
              <a:gd name="adj2" fmla="val 5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0DC70A-D622-F863-1A1B-F750EC149D95}"/>
              </a:ext>
            </a:extLst>
          </p:cNvPr>
          <p:cNvSpPr txBox="1"/>
          <p:nvPr/>
        </p:nvSpPr>
        <p:spPr>
          <a:xfrm>
            <a:off x="6844864" y="4516307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8558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7671AE-1C0A-5979-329E-5C760EA25DAD}"/>
              </a:ext>
            </a:extLst>
          </p:cNvPr>
          <p:cNvSpPr txBox="1"/>
          <p:nvPr/>
        </p:nvSpPr>
        <p:spPr>
          <a:xfrm>
            <a:off x="7584081" y="3250430"/>
            <a:ext cx="5070764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Topics to be covered: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❑ Register Transfer Language (RTL).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❑ Common Data Bus.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❑ Types of ALU Micro-operations. </a:t>
            </a:r>
          </a:p>
        </p:txBody>
      </p:sp>
    </p:spTree>
    <p:extLst>
      <p:ext uri="{BB962C8B-B14F-4D97-AF65-F5344CB8AC3E}">
        <p14:creationId xmlns:p14="http://schemas.microsoft.com/office/powerpoint/2010/main" val="147914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 Common Data Bus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59" y="356366"/>
            <a:ext cx="10515600" cy="1325563"/>
          </a:xfrm>
        </p:spPr>
        <p:txBody>
          <a:bodyPr/>
          <a:lstStyle/>
          <a:p>
            <a:r>
              <a:rPr lang="en-US" dirty="0"/>
              <a:t>Part 2: Common Data Bus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2400" y="2917369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6800" y="2902853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6400" y="2917369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1200" y="2902857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5886" y="1988457"/>
            <a:ext cx="7474857" cy="283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8286" y="2140857"/>
            <a:ext cx="7148285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20686" y="2293257"/>
            <a:ext cx="6792685" cy="214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5829" y="2438399"/>
            <a:ext cx="6502400" cy="1886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59091" y="315585"/>
            <a:ext cx="1393371" cy="350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76455" y="2438399"/>
            <a:ext cx="7257" cy="4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402283" y="2249713"/>
            <a:ext cx="14518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86167" y="2104571"/>
            <a:ext cx="9073" cy="81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155542" y="2024742"/>
            <a:ext cx="14513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12746" y="4139472"/>
            <a:ext cx="7257" cy="18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494814" y="4117699"/>
            <a:ext cx="13606" cy="3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2"/>
          </p:cNvCxnSpPr>
          <p:nvPr/>
        </p:nvCxnSpPr>
        <p:spPr>
          <a:xfrm flipV="1">
            <a:off x="7361468" y="4103186"/>
            <a:ext cx="4532" cy="49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206344" y="4055292"/>
            <a:ext cx="6351" cy="7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57829" y="5297713"/>
            <a:ext cx="7155542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R15</a:t>
            </a:r>
            <a:r>
              <a:rPr lang="en-US" dirty="0">
                <a:sym typeface="Wingdings" panose="05000000000000000000" pitchFamily="2" charset="2"/>
              </a:rPr>
              <a:t> R0   =  R15  bus, bus R0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What really happens, the control unit let R0 give its content to the bus, then sets the load of R15 to 1 to load the content of R0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C089D-B875-E7D5-5517-A9E75AE208B1}"/>
              </a:ext>
            </a:extLst>
          </p:cNvPr>
          <p:cNvSpPr txBox="1"/>
          <p:nvPr/>
        </p:nvSpPr>
        <p:spPr>
          <a:xfrm>
            <a:off x="7018562" y="3533668"/>
            <a:ext cx="979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193883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59" y="356366"/>
            <a:ext cx="10515600" cy="1325563"/>
          </a:xfrm>
        </p:spPr>
        <p:txBody>
          <a:bodyPr/>
          <a:lstStyle/>
          <a:p>
            <a:r>
              <a:rPr lang="en-US" dirty="0"/>
              <a:t>Part 2: Common Data Bus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2400" y="2917369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6800" y="2902853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6400" y="2917369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1200" y="2902857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5886" y="1988457"/>
            <a:ext cx="7474857" cy="283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8286" y="2140857"/>
            <a:ext cx="7148285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20686" y="2293257"/>
            <a:ext cx="6792685" cy="214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5829" y="2438399"/>
            <a:ext cx="6502400" cy="1886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59091" y="315585"/>
            <a:ext cx="1393371" cy="350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76455" y="2438399"/>
            <a:ext cx="7257" cy="4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402283" y="2249713"/>
            <a:ext cx="14518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86167" y="2104571"/>
            <a:ext cx="9073" cy="81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155542" y="2024742"/>
            <a:ext cx="14513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12746" y="4139472"/>
            <a:ext cx="7257" cy="18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494814" y="4117699"/>
            <a:ext cx="13606" cy="3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2"/>
          </p:cNvCxnSpPr>
          <p:nvPr/>
        </p:nvCxnSpPr>
        <p:spPr>
          <a:xfrm flipV="1">
            <a:off x="7361468" y="4103186"/>
            <a:ext cx="4532" cy="49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206344" y="4055292"/>
            <a:ext cx="6351" cy="7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05A125-6F6A-7312-EB66-818DEA1AC600}"/>
              </a:ext>
            </a:extLst>
          </p:cNvPr>
          <p:cNvCxnSpPr>
            <a:stCxn id="9" idx="3"/>
          </p:cNvCxnSpPr>
          <p:nvPr/>
        </p:nvCxnSpPr>
        <p:spPr>
          <a:xfrm>
            <a:off x="3556000" y="3517534"/>
            <a:ext cx="293511" cy="45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4AC971-F34F-DE21-A02E-43CCD9208E67}"/>
              </a:ext>
            </a:extLst>
          </p:cNvPr>
          <p:cNvSpPr txBox="1"/>
          <p:nvPr/>
        </p:nvSpPr>
        <p:spPr>
          <a:xfrm>
            <a:off x="3795484" y="3333740"/>
            <a:ext cx="979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Load=1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C089D-B875-E7D5-5517-A9E75AE208B1}"/>
              </a:ext>
            </a:extLst>
          </p:cNvPr>
          <p:cNvSpPr txBox="1"/>
          <p:nvPr/>
        </p:nvSpPr>
        <p:spPr>
          <a:xfrm>
            <a:off x="7018562" y="3533668"/>
            <a:ext cx="979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51DE9-A4E4-1D38-2EDB-4C34B2FD306E}"/>
              </a:ext>
            </a:extLst>
          </p:cNvPr>
          <p:cNvSpPr txBox="1"/>
          <p:nvPr/>
        </p:nvSpPr>
        <p:spPr>
          <a:xfrm>
            <a:off x="7067524" y="2501351"/>
            <a:ext cx="1206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0 1 0 1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A34FD-3C75-2B5E-BBD4-FF86228D7930}"/>
              </a:ext>
            </a:extLst>
          </p:cNvPr>
          <p:cNvSpPr txBox="1"/>
          <p:nvPr/>
        </p:nvSpPr>
        <p:spPr>
          <a:xfrm>
            <a:off x="1857829" y="5297713"/>
            <a:ext cx="7155542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R15</a:t>
            </a:r>
            <a:r>
              <a:rPr lang="en-US" dirty="0">
                <a:sym typeface="Wingdings" panose="05000000000000000000" pitchFamily="2" charset="2"/>
              </a:rPr>
              <a:t> R0   =  R15  bus, bus R0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What really happens, the control unit let R0 give its content to the bus, then sets the load of R15 to 1 to load the content of R0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7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Common Data Bus, how the bus is designed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37772" y="2179192"/>
            <a:ext cx="715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revise a multiplexer: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1029" y="3097779"/>
            <a:ext cx="2293257" cy="2036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12457" y="3526971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26971" y="3940628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2457" y="4317999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26971" y="4680856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94286" y="3940628"/>
            <a:ext cx="108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1029" y="333738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86515" y="379547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6515" y="4176308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15543" y="454564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84286" y="33190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91542" y="373147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1542" y="413333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91542" y="449270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09542" y="349101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00914" y="2496457"/>
            <a:ext cx="14515" cy="60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65799" y="2517923"/>
            <a:ext cx="14515" cy="60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8685" y="2028594"/>
            <a:ext cx="4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02512" y="2009040"/>
            <a:ext cx="4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</a:p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2629" y="5667603"/>
            <a:ext cx="715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selections = log</a:t>
            </a:r>
            <a:r>
              <a:rPr lang="en-US" baseline="-25000" dirty="0"/>
              <a:t>2</a:t>
            </a:r>
            <a:r>
              <a:rPr lang="en-US" dirty="0"/>
              <a:t>(inputs)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392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21" y="26201"/>
            <a:ext cx="10515600" cy="1325563"/>
          </a:xfrm>
        </p:spPr>
        <p:txBody>
          <a:bodyPr/>
          <a:lstStyle/>
          <a:p>
            <a:r>
              <a:rPr lang="en-US" dirty="0"/>
              <a:t>Part 2: Common Data Bus, how the bus is designed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37665" y="1483286"/>
            <a:ext cx="868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bus for 4 registers and each register is 2 bits only.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1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087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7330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8701" y="424664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2944" y="4256922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7646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258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927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52872" y="4216917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17115" y="422719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Connector 10"/>
          <p:cNvCxnSpPr>
            <a:endCxn id="3" idx="0"/>
          </p:cNvCxnSpPr>
          <p:nvPr/>
        </p:nvCxnSpPr>
        <p:spPr>
          <a:xfrm flipH="1">
            <a:off x="3541487" y="2479328"/>
            <a:ext cx="27214" cy="6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6" idx="0"/>
          </p:cNvCxnSpPr>
          <p:nvPr/>
        </p:nvCxnSpPr>
        <p:spPr>
          <a:xfrm>
            <a:off x="7422242" y="2131543"/>
            <a:ext cx="10890" cy="100804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9670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A1         A0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6591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         B0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71621" y="5702655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         C0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34829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         D0</a:t>
            </a:r>
          </a:p>
        </p:txBody>
      </p:sp>
      <p:cxnSp>
        <p:nvCxnSpPr>
          <p:cNvPr id="13" name="Straight Connector 12"/>
          <p:cNvCxnSpPr>
            <a:endCxn id="6" idx="2"/>
          </p:cNvCxnSpPr>
          <p:nvPr/>
        </p:nvCxnSpPr>
        <p:spPr>
          <a:xfrm flipV="1">
            <a:off x="2605315" y="4626254"/>
            <a:ext cx="1" cy="10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2"/>
          </p:cNvCxnSpPr>
          <p:nvPr/>
        </p:nvCxnSpPr>
        <p:spPr>
          <a:xfrm flipH="1">
            <a:off x="3169558" y="4626254"/>
            <a:ext cx="1" cy="76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69558" y="5390985"/>
            <a:ext cx="162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6973" y="5390985"/>
            <a:ext cx="0" cy="31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86415" y="4589968"/>
            <a:ext cx="14514" cy="57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00929" y="5164454"/>
            <a:ext cx="3350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51006" y="5164454"/>
            <a:ext cx="544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63571" y="4586983"/>
            <a:ext cx="19049" cy="33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98949" y="4925997"/>
            <a:ext cx="5078183" cy="10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74758" y="5059406"/>
            <a:ext cx="2374" cy="71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5200" y="461252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99443" y="459801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16300" y="460224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93459" y="4598010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872343" y="5030466"/>
            <a:ext cx="0" cy="67218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57829" y="5030466"/>
            <a:ext cx="4746171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604000" y="4626254"/>
            <a:ext cx="14514" cy="40421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4100286" y="52699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32944" y="5269950"/>
            <a:ext cx="3239407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339632" y="4678855"/>
            <a:ext cx="2998" cy="589865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6342742" y="54223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75400" y="5422350"/>
            <a:ext cx="1478644" cy="1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833174" y="4650035"/>
            <a:ext cx="14515" cy="81874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496240" y="4635628"/>
            <a:ext cx="0" cy="1138637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33888" y="4605268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57785" y="459075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73044" y="458047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22557" y="4575245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675042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675042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27876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27877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567478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67478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20312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20313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568701" y="2437983"/>
            <a:ext cx="7491185" cy="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1030857" y="2437592"/>
            <a:ext cx="29029" cy="412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2597153" y="6560457"/>
            <a:ext cx="8445494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2597153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912181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151006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9498696" y="6005138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422242" y="2115071"/>
            <a:ext cx="3970567" cy="832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437258" y="2123336"/>
            <a:ext cx="29029" cy="465991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898881" y="6720114"/>
            <a:ext cx="9581919" cy="2900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8809267" y="6071988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6389010" y="6086492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4143042" y="6100493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870419" y="6025945"/>
            <a:ext cx="8049" cy="69416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09" y="82731"/>
            <a:ext cx="10515600" cy="1325563"/>
          </a:xfrm>
        </p:spPr>
        <p:txBody>
          <a:bodyPr/>
          <a:lstStyle/>
          <a:p>
            <a:r>
              <a:rPr lang="en-US" dirty="0"/>
              <a:t>Part 2: Common Data Bus, how the bus is designed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30532" y="987583"/>
            <a:ext cx="237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  A  =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1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087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7330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8701" y="424664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2944" y="4256922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7646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258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927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52872" y="4216917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17115" y="422719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Connector 10"/>
          <p:cNvCxnSpPr>
            <a:endCxn id="3" idx="0"/>
          </p:cNvCxnSpPr>
          <p:nvPr/>
        </p:nvCxnSpPr>
        <p:spPr>
          <a:xfrm flipH="1">
            <a:off x="3541487" y="2479328"/>
            <a:ext cx="27214" cy="6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6" idx="0"/>
          </p:cNvCxnSpPr>
          <p:nvPr/>
        </p:nvCxnSpPr>
        <p:spPr>
          <a:xfrm>
            <a:off x="7422242" y="2131543"/>
            <a:ext cx="10890" cy="100804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9670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A1         A0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6591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         B0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71621" y="5702655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         C0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34829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         D0</a:t>
            </a:r>
          </a:p>
        </p:txBody>
      </p:sp>
      <p:cxnSp>
        <p:nvCxnSpPr>
          <p:cNvPr id="13" name="Straight Connector 12"/>
          <p:cNvCxnSpPr>
            <a:endCxn id="6" idx="2"/>
          </p:cNvCxnSpPr>
          <p:nvPr/>
        </p:nvCxnSpPr>
        <p:spPr>
          <a:xfrm flipV="1">
            <a:off x="2605315" y="4626254"/>
            <a:ext cx="1" cy="10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2"/>
          </p:cNvCxnSpPr>
          <p:nvPr/>
        </p:nvCxnSpPr>
        <p:spPr>
          <a:xfrm flipH="1">
            <a:off x="3169558" y="4626254"/>
            <a:ext cx="1" cy="76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69558" y="5390985"/>
            <a:ext cx="162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6973" y="5390985"/>
            <a:ext cx="0" cy="31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86415" y="4589968"/>
            <a:ext cx="14514" cy="57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00929" y="5164454"/>
            <a:ext cx="3350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51006" y="5164454"/>
            <a:ext cx="544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63571" y="4586983"/>
            <a:ext cx="19049" cy="33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98949" y="4925997"/>
            <a:ext cx="5078183" cy="10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74758" y="5059406"/>
            <a:ext cx="2374" cy="71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5200" y="461252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99443" y="459801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16300" y="460224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93459" y="4598010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872343" y="5030466"/>
            <a:ext cx="0" cy="67218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57829" y="5030466"/>
            <a:ext cx="4746171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604000" y="4626254"/>
            <a:ext cx="14514" cy="40421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4100286" y="52699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32944" y="5269950"/>
            <a:ext cx="3239407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339632" y="4678855"/>
            <a:ext cx="2998" cy="589865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6342742" y="54223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75400" y="5422350"/>
            <a:ext cx="1478644" cy="1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833174" y="4650035"/>
            <a:ext cx="14515" cy="81874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496240" y="4635628"/>
            <a:ext cx="0" cy="1138637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33888" y="4605268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57785" y="459075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73044" y="458047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22557" y="4575245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675042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675042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27876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27877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567478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67478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20312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20313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568701" y="2437983"/>
            <a:ext cx="7491185" cy="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1030857" y="2437592"/>
            <a:ext cx="29029" cy="412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2597153" y="6560457"/>
            <a:ext cx="8445494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2597153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912181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151006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9498696" y="6005138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422242" y="2115071"/>
            <a:ext cx="3970567" cy="832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437258" y="2123336"/>
            <a:ext cx="29029" cy="465991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898881" y="6720114"/>
            <a:ext cx="9581919" cy="2900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8809267" y="6071988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6389010" y="6086492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4143042" y="6100493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870419" y="6025945"/>
            <a:ext cx="8049" cy="69416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0DCD9F-51A8-06C8-7FD7-3D129B4C2B6E}"/>
              </a:ext>
            </a:extLst>
          </p:cNvPr>
          <p:cNvSpPr txBox="1"/>
          <p:nvPr/>
        </p:nvSpPr>
        <p:spPr>
          <a:xfrm>
            <a:off x="6433304" y="883751"/>
            <a:ext cx="23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Bus  A</a:t>
            </a:r>
          </a:p>
          <a:p>
            <a:r>
              <a:rPr lang="en-US" dirty="0">
                <a:sym typeface="Wingdings" panose="05000000000000000000" pitchFamily="2" charset="2"/>
              </a:rPr>
              <a:t>D  Bus </a:t>
            </a:r>
          </a:p>
        </p:txBody>
      </p:sp>
    </p:spTree>
    <p:extLst>
      <p:ext uri="{BB962C8B-B14F-4D97-AF65-F5344CB8AC3E}">
        <p14:creationId xmlns:p14="http://schemas.microsoft.com/office/powerpoint/2010/main" val="12618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09" y="82731"/>
            <a:ext cx="10515600" cy="1325563"/>
          </a:xfrm>
        </p:spPr>
        <p:txBody>
          <a:bodyPr/>
          <a:lstStyle/>
          <a:p>
            <a:r>
              <a:rPr lang="en-US" dirty="0"/>
              <a:t>Part 2: Common Data Bus, how the bus is designed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30532" y="987583"/>
            <a:ext cx="237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  A  =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1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087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7330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8701" y="424664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2944" y="4256922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7646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258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927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52872" y="4216917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17115" y="422719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Connector 10"/>
          <p:cNvCxnSpPr>
            <a:endCxn id="3" idx="0"/>
          </p:cNvCxnSpPr>
          <p:nvPr/>
        </p:nvCxnSpPr>
        <p:spPr>
          <a:xfrm flipH="1">
            <a:off x="3541487" y="2479328"/>
            <a:ext cx="27214" cy="6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6" idx="0"/>
          </p:cNvCxnSpPr>
          <p:nvPr/>
        </p:nvCxnSpPr>
        <p:spPr>
          <a:xfrm>
            <a:off x="7422242" y="2131543"/>
            <a:ext cx="10890" cy="100804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9670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A1         A0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6591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         B0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71621" y="5702655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         C0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34829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         D0</a:t>
            </a:r>
          </a:p>
        </p:txBody>
      </p:sp>
      <p:cxnSp>
        <p:nvCxnSpPr>
          <p:cNvPr id="13" name="Straight Connector 12"/>
          <p:cNvCxnSpPr>
            <a:endCxn id="6" idx="2"/>
          </p:cNvCxnSpPr>
          <p:nvPr/>
        </p:nvCxnSpPr>
        <p:spPr>
          <a:xfrm flipV="1">
            <a:off x="2605315" y="4626254"/>
            <a:ext cx="1" cy="10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2"/>
          </p:cNvCxnSpPr>
          <p:nvPr/>
        </p:nvCxnSpPr>
        <p:spPr>
          <a:xfrm flipH="1">
            <a:off x="3169558" y="4626254"/>
            <a:ext cx="1" cy="76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69558" y="5390985"/>
            <a:ext cx="162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6973" y="5390985"/>
            <a:ext cx="0" cy="31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86415" y="4589968"/>
            <a:ext cx="14514" cy="57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00929" y="5164454"/>
            <a:ext cx="3350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51006" y="5164454"/>
            <a:ext cx="544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63571" y="4586983"/>
            <a:ext cx="19049" cy="33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98949" y="4925997"/>
            <a:ext cx="5078183" cy="10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74758" y="5059406"/>
            <a:ext cx="2374" cy="71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5200" y="461252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99443" y="459801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16300" y="460224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93459" y="4598010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872343" y="5030466"/>
            <a:ext cx="0" cy="67218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57829" y="5030466"/>
            <a:ext cx="4746171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604000" y="4626254"/>
            <a:ext cx="14514" cy="40421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4100286" y="52699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32944" y="5269950"/>
            <a:ext cx="3239407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339632" y="4678855"/>
            <a:ext cx="2998" cy="589865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6342742" y="54223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75400" y="5422350"/>
            <a:ext cx="1478644" cy="1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833174" y="4650035"/>
            <a:ext cx="14515" cy="81874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496240" y="4635628"/>
            <a:ext cx="0" cy="1138637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33888" y="4605268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57785" y="459075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73044" y="458047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22557" y="4575245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675042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675042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27876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27877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567478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67478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20312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20313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568701" y="2437983"/>
            <a:ext cx="7491185" cy="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1030857" y="2437592"/>
            <a:ext cx="29029" cy="412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2597153" y="6560457"/>
            <a:ext cx="8445494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2597153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912181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151006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9498696" y="6005138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422242" y="2115071"/>
            <a:ext cx="3970567" cy="832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437258" y="2123336"/>
            <a:ext cx="29029" cy="465991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898881" y="6720114"/>
            <a:ext cx="9581919" cy="2900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8809267" y="6071988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6389010" y="6086492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4143042" y="6100493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870419" y="6025945"/>
            <a:ext cx="8049" cy="69416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0DCD9F-51A8-06C8-7FD7-3D129B4C2B6E}"/>
              </a:ext>
            </a:extLst>
          </p:cNvPr>
          <p:cNvSpPr txBox="1"/>
          <p:nvPr/>
        </p:nvSpPr>
        <p:spPr>
          <a:xfrm>
            <a:off x="6433304" y="883751"/>
            <a:ext cx="23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Bus  A</a:t>
            </a:r>
          </a:p>
          <a:p>
            <a:r>
              <a:rPr lang="en-US" dirty="0">
                <a:sym typeface="Wingdings" panose="05000000000000000000" pitchFamily="2" charset="2"/>
              </a:rPr>
              <a:t>D  Bus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98E7-B861-5C59-6216-64726F82DB98}"/>
              </a:ext>
            </a:extLst>
          </p:cNvPr>
          <p:cNvSpPr txBox="1"/>
          <p:nvPr/>
        </p:nvSpPr>
        <p:spPr>
          <a:xfrm>
            <a:off x="653894" y="3325068"/>
            <a:ext cx="237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  <a:p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85392-9F6A-68E6-8ECB-F060F6575E55}"/>
              </a:ext>
            </a:extLst>
          </p:cNvPr>
          <p:cNvSpPr txBox="1"/>
          <p:nvPr/>
        </p:nvSpPr>
        <p:spPr>
          <a:xfrm>
            <a:off x="4814050" y="3308254"/>
            <a:ext cx="237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  <a:p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1B4AC-A6E5-19B9-40A0-D9EABF097AAD}"/>
              </a:ext>
            </a:extLst>
          </p:cNvPr>
          <p:cNvSpPr txBox="1"/>
          <p:nvPr/>
        </p:nvSpPr>
        <p:spPr>
          <a:xfrm>
            <a:off x="3617686" y="2698688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A0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4ADB-FA47-4DAD-2CCA-34ACD19AAD03}"/>
              </a:ext>
            </a:extLst>
          </p:cNvPr>
          <p:cNvSpPr txBox="1"/>
          <p:nvPr/>
        </p:nvSpPr>
        <p:spPr>
          <a:xfrm>
            <a:off x="7505717" y="2672401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253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09" y="82731"/>
            <a:ext cx="10515600" cy="1325563"/>
          </a:xfrm>
        </p:spPr>
        <p:txBody>
          <a:bodyPr/>
          <a:lstStyle/>
          <a:p>
            <a:r>
              <a:rPr lang="en-US" dirty="0"/>
              <a:t>Part 2: Common Data Bus, how the bus is designed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30532" y="987583"/>
            <a:ext cx="237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  A  =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1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087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7330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8701" y="424664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2944" y="4256922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7646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258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927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52872" y="4216917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17115" y="422719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Connector 10"/>
          <p:cNvCxnSpPr>
            <a:endCxn id="3" idx="0"/>
          </p:cNvCxnSpPr>
          <p:nvPr/>
        </p:nvCxnSpPr>
        <p:spPr>
          <a:xfrm flipH="1">
            <a:off x="3541487" y="2479328"/>
            <a:ext cx="27214" cy="6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6" idx="0"/>
          </p:cNvCxnSpPr>
          <p:nvPr/>
        </p:nvCxnSpPr>
        <p:spPr>
          <a:xfrm>
            <a:off x="7422242" y="2131543"/>
            <a:ext cx="10890" cy="100804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9670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A1         A0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6591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         B0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71621" y="5702655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         C0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34829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         D0</a:t>
            </a:r>
          </a:p>
        </p:txBody>
      </p:sp>
      <p:cxnSp>
        <p:nvCxnSpPr>
          <p:cNvPr id="13" name="Straight Connector 12"/>
          <p:cNvCxnSpPr>
            <a:endCxn id="6" idx="2"/>
          </p:cNvCxnSpPr>
          <p:nvPr/>
        </p:nvCxnSpPr>
        <p:spPr>
          <a:xfrm flipV="1">
            <a:off x="2605315" y="4626254"/>
            <a:ext cx="1" cy="10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2"/>
          </p:cNvCxnSpPr>
          <p:nvPr/>
        </p:nvCxnSpPr>
        <p:spPr>
          <a:xfrm flipH="1">
            <a:off x="3169558" y="4626254"/>
            <a:ext cx="1" cy="76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69558" y="5390985"/>
            <a:ext cx="162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6973" y="5390985"/>
            <a:ext cx="0" cy="31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86415" y="4589968"/>
            <a:ext cx="14514" cy="57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00929" y="5164454"/>
            <a:ext cx="3350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51006" y="5164454"/>
            <a:ext cx="544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63571" y="4586983"/>
            <a:ext cx="19049" cy="33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98949" y="4925997"/>
            <a:ext cx="5078183" cy="10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74758" y="5059406"/>
            <a:ext cx="2374" cy="71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5200" y="461252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99443" y="459801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16300" y="460224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93459" y="4598010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872343" y="5030466"/>
            <a:ext cx="0" cy="67218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57829" y="5030466"/>
            <a:ext cx="4746171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604000" y="4626254"/>
            <a:ext cx="14514" cy="40421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4100286" y="52699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32944" y="5269950"/>
            <a:ext cx="3239407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339632" y="4678855"/>
            <a:ext cx="2998" cy="589865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6342742" y="54223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75400" y="5422350"/>
            <a:ext cx="1478644" cy="1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833174" y="4650035"/>
            <a:ext cx="14515" cy="81874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496240" y="4635628"/>
            <a:ext cx="0" cy="1138637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33888" y="4605268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57785" y="459075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73044" y="458047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22557" y="4575245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675042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675042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27876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27877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567478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67478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20312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20313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568701" y="2437983"/>
            <a:ext cx="7491185" cy="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1030857" y="2437592"/>
            <a:ext cx="29029" cy="412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2597153" y="6560457"/>
            <a:ext cx="8445494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2597153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912181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151006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9498696" y="6005138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422242" y="2115071"/>
            <a:ext cx="3970567" cy="832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437258" y="2123336"/>
            <a:ext cx="29029" cy="465991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898881" y="6720114"/>
            <a:ext cx="9581919" cy="2900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8809267" y="6071988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6389010" y="6086492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4143042" y="6100493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870419" y="6025945"/>
            <a:ext cx="8049" cy="69416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0DCD9F-51A8-06C8-7FD7-3D129B4C2B6E}"/>
              </a:ext>
            </a:extLst>
          </p:cNvPr>
          <p:cNvSpPr txBox="1"/>
          <p:nvPr/>
        </p:nvSpPr>
        <p:spPr>
          <a:xfrm>
            <a:off x="6433304" y="883751"/>
            <a:ext cx="237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Bus  A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D  Bus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98E7-B861-5C59-6216-64726F82DB98}"/>
              </a:ext>
            </a:extLst>
          </p:cNvPr>
          <p:cNvSpPr txBox="1"/>
          <p:nvPr/>
        </p:nvSpPr>
        <p:spPr>
          <a:xfrm>
            <a:off x="653894" y="3325068"/>
            <a:ext cx="237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  <a:p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85392-9F6A-68E6-8ECB-F060F6575E55}"/>
              </a:ext>
            </a:extLst>
          </p:cNvPr>
          <p:cNvSpPr txBox="1"/>
          <p:nvPr/>
        </p:nvSpPr>
        <p:spPr>
          <a:xfrm>
            <a:off x="4814050" y="3308254"/>
            <a:ext cx="237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  <a:p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1B4AC-A6E5-19B9-40A0-D9EABF097AAD}"/>
              </a:ext>
            </a:extLst>
          </p:cNvPr>
          <p:cNvSpPr txBox="1"/>
          <p:nvPr/>
        </p:nvSpPr>
        <p:spPr>
          <a:xfrm>
            <a:off x="3617686" y="2698688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A0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4ADB-FA47-4DAD-2CCA-34ACD19AAD03}"/>
              </a:ext>
            </a:extLst>
          </p:cNvPr>
          <p:cNvSpPr txBox="1"/>
          <p:nvPr/>
        </p:nvSpPr>
        <p:spPr>
          <a:xfrm>
            <a:off x="7505717" y="2672401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32B7E-9AE0-A1CD-9C81-AB9C6BACBFC3}"/>
              </a:ext>
            </a:extLst>
          </p:cNvPr>
          <p:cNvSpPr txBox="1"/>
          <p:nvPr/>
        </p:nvSpPr>
        <p:spPr>
          <a:xfrm>
            <a:off x="9862455" y="5687972"/>
            <a:ext cx="979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Load=1</a:t>
            </a:r>
          </a:p>
        </p:txBody>
      </p:sp>
    </p:spTree>
    <p:extLst>
      <p:ext uri="{BB962C8B-B14F-4D97-AF65-F5344CB8AC3E}">
        <p14:creationId xmlns:p14="http://schemas.microsoft.com/office/powerpoint/2010/main" val="22570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38" y="74653"/>
            <a:ext cx="10515600" cy="1325563"/>
          </a:xfrm>
        </p:spPr>
        <p:txBody>
          <a:bodyPr/>
          <a:lstStyle/>
          <a:p>
            <a:r>
              <a:rPr lang="en-US" dirty="0"/>
              <a:t>Part 2: Common Data Bus, how the bus is designed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1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087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7330" y="425692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8701" y="424664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2944" y="4256922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7646" y="3139589"/>
            <a:ext cx="2510972" cy="148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258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927" y="4227199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52872" y="4216917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17115" y="4227199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Connector 10"/>
          <p:cNvCxnSpPr>
            <a:endCxn id="3" idx="0"/>
          </p:cNvCxnSpPr>
          <p:nvPr/>
        </p:nvCxnSpPr>
        <p:spPr>
          <a:xfrm flipH="1">
            <a:off x="3541487" y="2479328"/>
            <a:ext cx="27214" cy="66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6" idx="0"/>
          </p:cNvCxnSpPr>
          <p:nvPr/>
        </p:nvCxnSpPr>
        <p:spPr>
          <a:xfrm>
            <a:off x="7422242" y="2131543"/>
            <a:ext cx="10890" cy="100804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9670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A1         A0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6591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         B0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71621" y="5702655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         C0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34829" y="566760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         D0</a:t>
            </a:r>
          </a:p>
        </p:txBody>
      </p:sp>
      <p:cxnSp>
        <p:nvCxnSpPr>
          <p:cNvPr id="13" name="Straight Connector 12"/>
          <p:cNvCxnSpPr>
            <a:endCxn id="6" idx="2"/>
          </p:cNvCxnSpPr>
          <p:nvPr/>
        </p:nvCxnSpPr>
        <p:spPr>
          <a:xfrm flipV="1">
            <a:off x="2605315" y="4626254"/>
            <a:ext cx="1" cy="10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2"/>
          </p:cNvCxnSpPr>
          <p:nvPr/>
        </p:nvCxnSpPr>
        <p:spPr>
          <a:xfrm flipH="1">
            <a:off x="3169558" y="4626254"/>
            <a:ext cx="1" cy="76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69558" y="5390985"/>
            <a:ext cx="162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6973" y="5390985"/>
            <a:ext cx="0" cy="31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86415" y="4589968"/>
            <a:ext cx="14514" cy="57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00929" y="5164454"/>
            <a:ext cx="3350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51006" y="5164454"/>
            <a:ext cx="544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63571" y="4586983"/>
            <a:ext cx="19049" cy="33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98949" y="4925997"/>
            <a:ext cx="5078183" cy="10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74758" y="5059406"/>
            <a:ext cx="2374" cy="71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5200" y="461252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99443" y="4598010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16300" y="460224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93459" y="4598010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872343" y="5030466"/>
            <a:ext cx="0" cy="67218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57829" y="5030466"/>
            <a:ext cx="4746171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604000" y="4626254"/>
            <a:ext cx="14514" cy="40421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4100286" y="52699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32944" y="5269950"/>
            <a:ext cx="3239407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339632" y="4678855"/>
            <a:ext cx="2998" cy="589865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6342742" y="5422351"/>
            <a:ext cx="16328" cy="39765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75400" y="5422350"/>
            <a:ext cx="1478644" cy="1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833174" y="4650035"/>
            <a:ext cx="14515" cy="81874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496240" y="4635628"/>
            <a:ext cx="0" cy="1138637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33888" y="4605268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57785" y="4590754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73044" y="4580472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22557" y="4575245"/>
            <a:ext cx="4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675042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675042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27876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27877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567478" y="3563864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67478" y="4006550"/>
            <a:ext cx="604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20312" y="3336393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20313" y="3847585"/>
            <a:ext cx="4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568701" y="2437983"/>
            <a:ext cx="7491185" cy="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1030857" y="2437592"/>
            <a:ext cx="29029" cy="412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2597153" y="6560457"/>
            <a:ext cx="8445494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2597153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912181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7151006" y="6036935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9498696" y="6005138"/>
            <a:ext cx="0" cy="55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422242" y="2115071"/>
            <a:ext cx="3970567" cy="832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437258" y="2123336"/>
            <a:ext cx="29029" cy="465991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898881" y="6720114"/>
            <a:ext cx="9581919" cy="2900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8809267" y="6071988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6389010" y="6086492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4143042" y="6100493"/>
            <a:ext cx="904" cy="648126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870419" y="6025945"/>
            <a:ext cx="8049" cy="694169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696507" y="941897"/>
            <a:ext cx="3942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of Mux = </a:t>
            </a:r>
            <a:r>
              <a:rPr lang="en-US" dirty="0" err="1"/>
              <a:t>num</a:t>
            </a:r>
            <a:r>
              <a:rPr lang="en-US" dirty="0"/>
              <a:t> of bits in a register</a:t>
            </a:r>
          </a:p>
          <a:p>
            <a:r>
              <a:rPr lang="en-US" dirty="0"/>
              <a:t>Num of inputs = num of registers</a:t>
            </a:r>
          </a:p>
          <a:p>
            <a:r>
              <a:rPr lang="en-US" dirty="0"/>
              <a:t>Selection lines = log</a:t>
            </a:r>
            <a:r>
              <a:rPr lang="en-US" baseline="-25000" dirty="0"/>
              <a:t>2</a:t>
            </a:r>
            <a:r>
              <a:rPr lang="en-US" dirty="0"/>
              <a:t>(inputs)</a:t>
            </a:r>
          </a:p>
        </p:txBody>
      </p:sp>
    </p:spTree>
    <p:extLst>
      <p:ext uri="{BB962C8B-B14F-4D97-AF65-F5344CB8AC3E}">
        <p14:creationId xmlns:p14="http://schemas.microsoft.com/office/powerpoint/2010/main" val="42144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Common Data Bus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8065" y="566241"/>
            <a:ext cx="3942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</a:t>
            </a:r>
            <a:r>
              <a:rPr lang="en-US" dirty="0"/>
              <a:t> of Mux = </a:t>
            </a:r>
            <a:r>
              <a:rPr lang="en-US" dirty="0" err="1"/>
              <a:t>num</a:t>
            </a:r>
            <a:r>
              <a:rPr lang="en-US" dirty="0"/>
              <a:t> of bits in a register</a:t>
            </a:r>
          </a:p>
          <a:p>
            <a:r>
              <a:rPr lang="en-US" dirty="0"/>
              <a:t>Num of inputs = num of registers</a:t>
            </a:r>
          </a:p>
          <a:p>
            <a:r>
              <a:rPr lang="en-US" dirty="0"/>
              <a:t>Selection lines = log</a:t>
            </a:r>
            <a:r>
              <a:rPr lang="en-US" baseline="-25000" dirty="0"/>
              <a:t>2</a:t>
            </a:r>
            <a:r>
              <a:rPr lang="en-US" dirty="0"/>
              <a:t>(inputs)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591FD-8765-DB8F-1E1D-66FB5B93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79" y="2091089"/>
            <a:ext cx="9108899" cy="40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Register Transfer Language (RTL)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1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Common Data Bus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96241"/>
              </p:ext>
            </p:extLst>
          </p:nvPr>
        </p:nvGraphicFramePr>
        <p:xfrm>
          <a:off x="1178151" y="5098302"/>
          <a:ext cx="387727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      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a) D</a:t>
                      </a:r>
                      <a:r>
                        <a:rPr lang="en-US" baseline="0" dirty="0"/>
                        <a:t> &lt;-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b) C &lt;-B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d) B &lt;- C, A&lt;-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Registers 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51" y="3503046"/>
            <a:ext cx="2143125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301" y="3281930"/>
            <a:ext cx="5934499" cy="3299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68544-CFD2-DB99-3D8E-BDFBD1AE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51" y="1690688"/>
            <a:ext cx="9365671" cy="15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3: Types of ALU Micro-operations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1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Types of ALU Micro-operations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926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457" y="551542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</a:t>
            </a:r>
            <a:r>
              <a:rPr lang="en-US" dirty="0">
                <a:sym typeface="Wingdings" panose="05000000000000000000" pitchFamily="2" charset="2"/>
              </a:rPr>
              <a:t>A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41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757" y="3079234"/>
            <a:ext cx="238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1   </a:t>
            </a:r>
          </a:p>
          <a:p>
            <a:pPr algn="ctr"/>
            <a:r>
              <a:rPr lang="en-US" dirty="0"/>
              <a:t> A        0011</a:t>
            </a:r>
          </a:p>
          <a:p>
            <a:pPr algn="ctr"/>
            <a:r>
              <a:rPr lang="en-US" dirty="0"/>
              <a:t>+ B      0010</a:t>
            </a:r>
          </a:p>
          <a:p>
            <a:pPr algn="ctr"/>
            <a:r>
              <a:rPr lang="en-US" dirty="0"/>
              <a:t>             --------</a:t>
            </a:r>
          </a:p>
          <a:p>
            <a:pPr algn="ctr"/>
            <a:r>
              <a:rPr lang="en-US" dirty="0"/>
              <a:t>     D      0101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Addition: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A+ 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560" y="2252718"/>
            <a:ext cx="4543425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4857" y="3629138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4857" y="5189424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8636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757" y="3079234"/>
            <a:ext cx="23851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</a:t>
            </a:r>
          </a:p>
          <a:p>
            <a:pPr algn="ctr"/>
            <a:r>
              <a:rPr lang="en-US" dirty="0"/>
              <a:t> 5        0101</a:t>
            </a:r>
          </a:p>
          <a:p>
            <a:pPr algn="ctr"/>
            <a:r>
              <a:rPr lang="en-US" dirty="0"/>
              <a:t>- 3       0011</a:t>
            </a:r>
          </a:p>
          <a:p>
            <a:pPr algn="ctr"/>
            <a:r>
              <a:rPr lang="en-US" dirty="0"/>
              <a:t>             --------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to be converted to 5+(-3).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to get negative representation of 3 by applying 2’s complement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Subtraction: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A+ B’ + 1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02" y="2235200"/>
            <a:ext cx="4543425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4857" y="3629138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4857" y="5189424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92481" y="963726"/>
            <a:ext cx="2385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</a:t>
            </a:r>
          </a:p>
          <a:p>
            <a:pPr algn="ctr"/>
            <a:r>
              <a:rPr lang="en-US" dirty="0"/>
              <a:t> 0011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1’s complement 1100</a:t>
            </a:r>
          </a:p>
          <a:p>
            <a:pPr algn="ctr"/>
            <a:r>
              <a:rPr lang="en-US" dirty="0"/>
              <a:t>                           +       1</a:t>
            </a:r>
          </a:p>
          <a:p>
            <a:pPr algn="ctr"/>
            <a:r>
              <a:rPr lang="en-US" dirty="0"/>
              <a:t>                            ----------</a:t>
            </a:r>
          </a:p>
          <a:p>
            <a:pPr algn="ctr"/>
            <a:r>
              <a:rPr lang="en-US" dirty="0"/>
              <a:t>                              1101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2’s complement, this is 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3257" y="2104572"/>
            <a:ext cx="551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5719142" y="5160341"/>
            <a:ext cx="260232" cy="348343"/>
          </a:xfrm>
          <a:prstGeom prst="triangle">
            <a:avLst>
              <a:gd name="adj" fmla="val 42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37943" y="5290459"/>
            <a:ext cx="101600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 flipH="1">
            <a:off x="5871542" y="3658110"/>
            <a:ext cx="260232" cy="348343"/>
          </a:xfrm>
          <a:prstGeom prst="triangle">
            <a:avLst>
              <a:gd name="adj" fmla="val 42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90343" y="3788228"/>
            <a:ext cx="101600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757" y="3079234"/>
            <a:ext cx="238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 A        0011</a:t>
            </a:r>
          </a:p>
          <a:p>
            <a:pPr algn="ctr"/>
            <a:r>
              <a:rPr lang="en-US" dirty="0"/>
              <a:t>           0001</a:t>
            </a:r>
          </a:p>
          <a:p>
            <a:pPr algn="ctr"/>
            <a:r>
              <a:rPr lang="en-US" dirty="0"/>
              <a:t>             --------</a:t>
            </a:r>
          </a:p>
          <a:p>
            <a:pPr algn="ctr"/>
            <a:r>
              <a:rPr lang="en-US" dirty="0"/>
              <a:t>     D       0100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Increment: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A+ 1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28901" y="3281363"/>
            <a:ext cx="248556" cy="695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09" y="1690688"/>
            <a:ext cx="3338512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55093" y="3096697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5093" y="4656983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06" y="1825625"/>
            <a:ext cx="4543425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5717" y="1690688"/>
            <a:ext cx="4279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7425" y="4755946"/>
            <a:ext cx="427945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1415" y="3281363"/>
            <a:ext cx="427945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61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 animBg="1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919" y="2727365"/>
            <a:ext cx="238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 A        0101</a:t>
            </a:r>
          </a:p>
          <a:p>
            <a:pPr algn="ctr"/>
            <a:r>
              <a:rPr lang="en-US" dirty="0"/>
              <a:t>           1111</a:t>
            </a:r>
          </a:p>
          <a:p>
            <a:pPr algn="ctr"/>
            <a:r>
              <a:rPr lang="en-US" dirty="0"/>
              <a:t>             --------</a:t>
            </a:r>
          </a:p>
          <a:p>
            <a:pPr algn="ctr"/>
            <a:r>
              <a:rPr lang="en-US" dirty="0"/>
              <a:t>     D       0100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Decrement: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 - 1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>
            <a:off x="1672948" y="3336783"/>
            <a:ext cx="928914" cy="290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09" y="1690688"/>
            <a:ext cx="3338512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55093" y="3096697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5093" y="4656983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06" y="1825625"/>
            <a:ext cx="4543425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5717" y="1690688"/>
            <a:ext cx="4279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1415" y="3281363"/>
            <a:ext cx="427945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5092" y="4778333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13" y="4709932"/>
            <a:ext cx="2246170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</a:t>
            </a:r>
          </a:p>
          <a:p>
            <a:pPr algn="ctr"/>
            <a:r>
              <a:rPr lang="en-US" dirty="0"/>
              <a:t> </a:t>
            </a:r>
            <a:r>
              <a:rPr lang="en-US" sz="1600" dirty="0"/>
              <a:t>0001</a:t>
            </a:r>
          </a:p>
          <a:p>
            <a:pPr algn="ctr"/>
            <a:r>
              <a:rPr lang="en-US" sz="1600" dirty="0"/>
              <a:t>1110</a:t>
            </a:r>
          </a:p>
          <a:p>
            <a:pPr algn="ctr"/>
            <a:r>
              <a:rPr lang="en-US" sz="1600" dirty="0"/>
              <a:t>+       1</a:t>
            </a:r>
          </a:p>
          <a:p>
            <a:pPr algn="ctr"/>
            <a:r>
              <a:rPr lang="en-US" sz="1600" dirty="0"/>
              <a:t>   ----------</a:t>
            </a:r>
          </a:p>
          <a:p>
            <a:pPr algn="ctr"/>
            <a:r>
              <a:rPr lang="en-US" sz="1600" dirty="0"/>
              <a:t>   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2’s complement OF 1 IS ALL ONES</a:t>
            </a:r>
          </a:p>
        </p:txBody>
      </p:sp>
    </p:spTree>
    <p:extLst>
      <p:ext uri="{BB962C8B-B14F-4D97-AF65-F5344CB8AC3E}">
        <p14:creationId xmlns:p14="http://schemas.microsoft.com/office/powerpoint/2010/main" val="3538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1" y="528638"/>
            <a:ext cx="4932362" cy="871538"/>
          </a:xfrm>
        </p:spPr>
        <p:txBody>
          <a:bodyPr/>
          <a:lstStyle/>
          <a:p>
            <a:r>
              <a:rPr lang="en-US" dirty="0"/>
              <a:t>Von Neumann Architecture</a:t>
            </a:r>
          </a:p>
        </p:txBody>
      </p:sp>
      <p:pic>
        <p:nvPicPr>
          <p:cNvPr id="1026" name="Picture 2" descr="Von-Neumann vs Harvard Architecture | Differences &amp; Us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363" y="1665759"/>
            <a:ext cx="6172200" cy="387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483476" y="1985963"/>
            <a:ext cx="3932237" cy="1214437"/>
          </a:xfrm>
        </p:spPr>
        <p:txBody>
          <a:bodyPr/>
          <a:lstStyle/>
          <a:p>
            <a:r>
              <a:rPr lang="en-US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Signals </a:t>
            </a:r>
          </a:p>
        </p:txBody>
      </p:sp>
    </p:spTree>
    <p:extLst>
      <p:ext uri="{BB962C8B-B14F-4D97-AF65-F5344CB8AC3E}">
        <p14:creationId xmlns:p14="http://schemas.microsoft.com/office/powerpoint/2010/main" val="42000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language used to describe data flow at the </a:t>
            </a:r>
            <a:r>
              <a:rPr lang="en-US" b="1" dirty="0"/>
              <a:t>register</a:t>
            </a:r>
            <a:r>
              <a:rPr lang="en-US" dirty="0"/>
              <a:t>-</a:t>
            </a:r>
            <a:r>
              <a:rPr lang="en-US" b="1" dirty="0"/>
              <a:t>transfer</a:t>
            </a:r>
            <a:r>
              <a:rPr lang="en-US" dirty="0"/>
              <a:t> level of an architecture.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Control line P = 1 then a transfer from R1 to R2 will be done</a:t>
            </a:r>
          </a:p>
          <a:p>
            <a:pPr marL="914400" lvl="2" indent="0">
              <a:buNone/>
            </a:pPr>
            <a:r>
              <a:rPr lang="en-US" dirty="0"/>
              <a:t>This is written in RTL as:</a:t>
            </a:r>
          </a:p>
          <a:p>
            <a:pPr marL="914400" lvl="2" indent="0">
              <a:buNone/>
            </a:pPr>
            <a:r>
              <a:rPr lang="en-US" dirty="0"/>
              <a:t>P: R2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R1 </a:t>
            </a:r>
          </a:p>
          <a:p>
            <a:pPr lvl="1"/>
            <a:r>
              <a:rPr lang="en-US" dirty="0"/>
              <a:t>If Control line Q = 1 then a transfer from R1 to R2 and from R1 to R3 will be done</a:t>
            </a:r>
          </a:p>
          <a:p>
            <a:pPr marL="914400" lvl="2" indent="0">
              <a:buNone/>
            </a:pPr>
            <a:r>
              <a:rPr lang="en-US" dirty="0"/>
              <a:t>This is written in RTL as:</a:t>
            </a:r>
          </a:p>
          <a:p>
            <a:pPr marL="914400" lvl="2" indent="0">
              <a:buNone/>
            </a:pPr>
            <a:r>
              <a:rPr lang="en-US" dirty="0"/>
              <a:t>Q: R2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R1, R3 </a:t>
            </a:r>
            <a:r>
              <a:rPr lang="en-US" dirty="0">
                <a:sym typeface="Wingdings" panose="05000000000000000000" pitchFamily="2" charset="2"/>
              </a:rPr>
              <a:t> R</a:t>
            </a:r>
            <a:r>
              <a:rPr lang="en-US" dirty="0"/>
              <a:t>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both Control lines P and Q must be equal to 1 then a transfer from R3 to R4 will be done</a:t>
            </a:r>
          </a:p>
          <a:p>
            <a:pPr marL="914400" lvl="2" indent="0">
              <a:buNone/>
            </a:pPr>
            <a:r>
              <a:rPr lang="en-US" dirty="0"/>
              <a:t>This is written in RTL as:</a:t>
            </a:r>
          </a:p>
          <a:p>
            <a:pPr marL="914400" lvl="2" indent="0">
              <a:buNone/>
            </a:pPr>
            <a:r>
              <a:rPr lang="en-US" dirty="0"/>
              <a:t>PQ: R4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R3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If any of the Control lines X or Y should be equal to 1 then an addition between R1 and R2 should be done and the result is stored in R3.</a:t>
            </a:r>
          </a:p>
          <a:p>
            <a:pPr marL="914400" lvl="2" indent="0">
              <a:buNone/>
            </a:pPr>
            <a:r>
              <a:rPr lang="en-US" dirty="0"/>
              <a:t>This is written in RTL as:</a:t>
            </a:r>
          </a:p>
          <a:p>
            <a:pPr marL="914400" lvl="2" indent="0">
              <a:buNone/>
            </a:pPr>
            <a:r>
              <a:rPr lang="en-US" dirty="0"/>
              <a:t>X+Y: R3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R1+R2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If Control line S should be equal to 0 then R1 will be transferred to R2</a:t>
            </a:r>
          </a:p>
          <a:p>
            <a:pPr marL="914400" lvl="2" indent="0">
              <a:buNone/>
            </a:pPr>
            <a:r>
              <a:rPr lang="en-US" dirty="0"/>
              <a:t>This is written in RTL as:</a:t>
            </a:r>
          </a:p>
          <a:p>
            <a:pPr marL="914400" lvl="2" indent="0">
              <a:buNone/>
            </a:pPr>
            <a:r>
              <a:rPr lang="en-US" dirty="0"/>
              <a:t>S’: R2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2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572419"/>
            <a:ext cx="10477501" cy="188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437"/>
          <a:stretch/>
        </p:blipFill>
        <p:spPr>
          <a:xfrm>
            <a:off x="1320801" y="3945114"/>
            <a:ext cx="4506068" cy="607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A31A12-BE41-6CAB-AF54-59E3306DD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23"/>
          <a:stretch/>
        </p:blipFill>
        <p:spPr>
          <a:xfrm>
            <a:off x="1226225" y="4813105"/>
            <a:ext cx="4506068" cy="4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710123"/>
              </p:ext>
            </p:extLst>
          </p:nvPr>
        </p:nvGraphicFramePr>
        <p:xfrm>
          <a:off x="7400925" y="2479675"/>
          <a:ext cx="3128963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1575" y="2158494"/>
            <a:ext cx="3343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to remember:</a:t>
            </a:r>
          </a:p>
          <a:p>
            <a:endParaRPr lang="en-US" dirty="0"/>
          </a:p>
          <a:p>
            <a:r>
              <a:rPr lang="en-US" dirty="0"/>
              <a:t>Two Special purpose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Register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Data Register 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Read and Write Control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5375" y="184416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813" y="2028826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200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5906" y="281781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3" y="4248786"/>
            <a:ext cx="1500187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3" y="5168673"/>
            <a:ext cx="1500187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0231" y="1620281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0231" y="2456027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5200" y="387945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5200" y="4715200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71520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Read:  DR </a:t>
            </a:r>
            <a:r>
              <a:rPr lang="en-US" dirty="0">
                <a:sym typeface="Wingdings" panose="05000000000000000000" pitchFamily="2" charset="2"/>
              </a:rPr>
              <a:t> M[AR]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20943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Write:  </a:t>
            </a:r>
            <a:r>
              <a:rPr lang="en-US" dirty="0">
                <a:sym typeface="Wingdings" panose="05000000000000000000" pitchFamily="2" charset="2"/>
              </a:rPr>
              <a:t>M[AR]  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 (RTL)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00925" y="2479675"/>
          <a:ext cx="3128963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1575" y="2158494"/>
            <a:ext cx="3343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to remember:</a:t>
            </a:r>
          </a:p>
          <a:p>
            <a:endParaRPr lang="en-US" dirty="0"/>
          </a:p>
          <a:p>
            <a:r>
              <a:rPr lang="en-US" dirty="0"/>
              <a:t>Two Special purpose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Register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Data Register 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Read and Write Control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5375" y="184416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813" y="2028826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200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5906" y="2817813"/>
            <a:ext cx="150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3" y="4248786"/>
            <a:ext cx="1500187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3" y="5168673"/>
            <a:ext cx="1500187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0231" y="1620281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0231" y="2456027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5200" y="3879454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5200" y="4715200"/>
            <a:ext cx="6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71520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Read:  DR </a:t>
            </a:r>
            <a:r>
              <a:rPr lang="en-US" dirty="0">
                <a:sym typeface="Wingdings" panose="05000000000000000000" pitchFamily="2" charset="2"/>
              </a:rPr>
              <a:t> M[AR]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209431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Write:  </a:t>
            </a:r>
            <a:r>
              <a:rPr lang="en-US" dirty="0">
                <a:sym typeface="Wingdings" panose="05000000000000000000" pitchFamily="2" charset="2"/>
              </a:rPr>
              <a:t>M[AR]  DR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68D1-D33F-6115-A2C4-DECA675BC13D}"/>
              </a:ext>
            </a:extLst>
          </p:cNvPr>
          <p:cNvSpPr txBox="1"/>
          <p:nvPr/>
        </p:nvSpPr>
        <p:spPr>
          <a:xfrm>
            <a:off x="8746596" y="1490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=1</a:t>
            </a:r>
          </a:p>
        </p:txBody>
      </p:sp>
    </p:spTree>
    <p:extLst>
      <p:ext uri="{BB962C8B-B14F-4D97-AF65-F5344CB8AC3E}">
        <p14:creationId xmlns:p14="http://schemas.microsoft.com/office/powerpoint/2010/main" val="123976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</TotalTime>
  <Words>1414</Words>
  <Application>Microsoft Office PowerPoint</Application>
  <PresentationFormat>Widescreen</PresentationFormat>
  <Paragraphs>548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Tenorite</vt:lpstr>
      <vt:lpstr>Office Theme</vt:lpstr>
      <vt:lpstr>Custom</vt:lpstr>
      <vt:lpstr>Computer Architecture</vt:lpstr>
      <vt:lpstr>PowerPoint Presentation</vt:lpstr>
      <vt:lpstr>Part 1: Register Transfer Language (RTL)</vt:lpstr>
      <vt:lpstr>Von Neumann Architecture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Register Transfer language (RTL)</vt:lpstr>
      <vt:lpstr>Part 2: Common Data Bus</vt:lpstr>
      <vt:lpstr>Part 2: Common Data Bus</vt:lpstr>
      <vt:lpstr>Part 2: Common Data Bus</vt:lpstr>
      <vt:lpstr>Part 2: Common Data Bus, how the bus is designed</vt:lpstr>
      <vt:lpstr>Part 2: Common Data Bus, how the bus is designed</vt:lpstr>
      <vt:lpstr>Part 2: Common Data Bus, how the bus is designed</vt:lpstr>
      <vt:lpstr>Part 2: Common Data Bus, how the bus is designed</vt:lpstr>
      <vt:lpstr>Part 2: Common Data Bus, how the bus is designed</vt:lpstr>
      <vt:lpstr>Part 2: Common Data Bus, how the bus is designed</vt:lpstr>
      <vt:lpstr>Part 2: Common Data Bus</vt:lpstr>
      <vt:lpstr>Part 2: Common Data Bus</vt:lpstr>
      <vt:lpstr>Part 3: Types of ALU Micro-operations </vt:lpstr>
      <vt:lpstr>Part 3: Types of ALU Micro-operations </vt:lpstr>
      <vt:lpstr>Part 3: Types of ALU Micro-operations (Arithmetic micro-operations)</vt:lpstr>
      <vt:lpstr>Part 3: Types of ALU Micro-operations (Arithmetic micro-operations)</vt:lpstr>
      <vt:lpstr>Part 3: Types of ALU Micro-operations (Arithmetic micro-operations)</vt:lpstr>
      <vt:lpstr>Part 3: Types of ALU Micro-operations (Arithmetic micro-operations)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 El Maghawry</dc:creator>
  <cp:lastModifiedBy>Zeinab.Swilam</cp:lastModifiedBy>
  <cp:revision>114</cp:revision>
  <dcterms:created xsi:type="dcterms:W3CDTF">2020-11-21T17:47:34Z</dcterms:created>
  <dcterms:modified xsi:type="dcterms:W3CDTF">2023-10-15T07:09:53Z</dcterms:modified>
</cp:coreProperties>
</file>