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90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81" r:id="rId16"/>
    <p:sldId id="282" r:id="rId17"/>
    <p:sldId id="283" r:id="rId18"/>
    <p:sldId id="274" r:id="rId19"/>
    <p:sldId id="276" r:id="rId20"/>
    <p:sldId id="277" r:id="rId21"/>
    <p:sldId id="278" r:id="rId22"/>
    <p:sldId id="269" r:id="rId23"/>
    <p:sldId id="270" r:id="rId24"/>
    <p:sldId id="271" r:id="rId25"/>
    <p:sldId id="272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 custT="1"/>
      <dgm:spPr/>
      <dgm:t>
        <a:bodyPr/>
        <a:lstStyle/>
        <a:p>
          <a:pPr algn="ctr"/>
          <a:endParaRPr lang="en-US" sz="1400" dirty="0"/>
        </a:p>
        <a:p>
          <a:pPr algn="ctr"/>
          <a:r>
            <a:rPr lang="en-US" sz="2400" dirty="0"/>
            <a:t>Addressing Modes</a:t>
          </a:r>
        </a:p>
        <a:p>
          <a:pPr algn="ctr"/>
          <a:endParaRPr lang="en-US" sz="1400" dirty="0"/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Immediate</a:t>
          </a:r>
          <a:endParaRPr lang="en-US" sz="3200" dirty="0">
            <a:solidFill>
              <a:schemeClr val="bg1"/>
            </a:solidFill>
          </a:endParaRP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Register Direct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5EF1D942-85A1-4AB5-86A6-52200C5F2729}">
      <dgm:prSet custT="1"/>
      <dgm:spPr/>
      <dgm:t>
        <a:bodyPr/>
        <a:lstStyle/>
        <a:p>
          <a:r>
            <a:rPr lang="en-US" sz="2800" dirty="0"/>
            <a:t>Register Indirect</a:t>
          </a:r>
        </a:p>
      </dgm:t>
    </dgm:pt>
    <dgm:pt modelId="{0944A7BE-6EBB-467D-BB53-A0EA491B5EB7}" type="parTrans" cxnId="{9E536623-8440-4DF1-B5BA-C6EFBF46C767}">
      <dgm:prSet/>
      <dgm:spPr/>
      <dgm:t>
        <a:bodyPr/>
        <a:lstStyle/>
        <a:p>
          <a:endParaRPr lang="en-US"/>
        </a:p>
      </dgm:t>
    </dgm:pt>
    <dgm:pt modelId="{993D6072-AC2B-4D13-A9F3-2DE667CF8CBE}" type="sibTrans" cxnId="{9E536623-8440-4DF1-B5BA-C6EFBF46C767}">
      <dgm:prSet/>
      <dgm:spPr/>
      <dgm:t>
        <a:bodyPr/>
        <a:lstStyle/>
        <a:p>
          <a:endParaRPr lang="en-US"/>
        </a:p>
      </dgm:t>
    </dgm:pt>
    <dgm:pt modelId="{2C9C4863-53F5-454A-A66F-1674134070B7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Direct</a:t>
          </a:r>
        </a:p>
      </dgm:t>
    </dgm:pt>
    <dgm:pt modelId="{173D428E-A7CC-432C-B320-AF2BCD9C9362}" type="parTrans" cxnId="{2F633CAE-BC0E-435A-AAB3-47D0F1D99383}">
      <dgm:prSet/>
      <dgm:spPr/>
      <dgm:t>
        <a:bodyPr/>
        <a:lstStyle/>
        <a:p>
          <a:endParaRPr lang="en-US"/>
        </a:p>
      </dgm:t>
    </dgm:pt>
    <dgm:pt modelId="{53ED49DE-4B01-44AF-94CF-F452F3F2EBDC}" type="sibTrans" cxnId="{2F633CAE-BC0E-435A-AAB3-47D0F1D99383}">
      <dgm:prSet/>
      <dgm:spPr/>
      <dgm:t>
        <a:bodyPr/>
        <a:lstStyle/>
        <a:p>
          <a:endParaRPr lang="en-US"/>
        </a:p>
      </dgm:t>
    </dgm:pt>
    <dgm:pt modelId="{9595B839-B8F4-4D12-851C-8FCDC1A7CF14}">
      <dgm:prSet custT="1"/>
      <dgm:spPr/>
      <dgm:t>
        <a:bodyPr/>
        <a:lstStyle/>
        <a:p>
          <a:r>
            <a:rPr lang="en-US" sz="2800" dirty="0"/>
            <a:t>Indirect</a:t>
          </a:r>
        </a:p>
      </dgm:t>
    </dgm:pt>
    <dgm:pt modelId="{316AE0E2-2DA0-469C-B8E4-6D9657028994}" type="parTrans" cxnId="{0FB7CA0C-0895-4AC2-9382-1CA7BB2470FC}">
      <dgm:prSet/>
      <dgm:spPr/>
      <dgm:t>
        <a:bodyPr/>
        <a:lstStyle/>
        <a:p>
          <a:endParaRPr lang="en-US"/>
        </a:p>
      </dgm:t>
    </dgm:pt>
    <dgm:pt modelId="{A4360A7F-34CB-4AA1-B8D1-79556F8A273D}" type="sibTrans" cxnId="{0FB7CA0C-0895-4AC2-9382-1CA7BB2470FC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ScaleY="101387" custLinFactNeighborX="3947" custLinFactNeighborY="-39247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5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5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5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5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5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5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9D8D8B22-A715-47ED-825A-374B80FA5604}" type="pres">
      <dgm:prSet presAssocID="{0944A7BE-6EBB-467D-BB53-A0EA491B5EB7}" presName="Name37" presStyleLbl="parChTrans1D2" presStyleIdx="2" presStyleCnt="5"/>
      <dgm:spPr/>
    </dgm:pt>
    <dgm:pt modelId="{8CAF90A9-ADDC-4141-B61A-F656C013BF43}" type="pres">
      <dgm:prSet presAssocID="{5EF1D942-85A1-4AB5-86A6-52200C5F2729}" presName="hierRoot2" presStyleCnt="0">
        <dgm:presLayoutVars>
          <dgm:hierBranch val="init"/>
        </dgm:presLayoutVars>
      </dgm:prSet>
      <dgm:spPr/>
    </dgm:pt>
    <dgm:pt modelId="{ECF65DAA-E8E1-40C0-8F95-9C125CA1CCCD}" type="pres">
      <dgm:prSet presAssocID="{5EF1D942-85A1-4AB5-86A6-52200C5F2729}" presName="rootComposite" presStyleCnt="0"/>
      <dgm:spPr/>
    </dgm:pt>
    <dgm:pt modelId="{6F7D1832-557D-4B02-AF6D-657E52087404}" type="pres">
      <dgm:prSet presAssocID="{5EF1D942-85A1-4AB5-86A6-52200C5F2729}" presName="rootText" presStyleLbl="node2" presStyleIdx="2" presStyleCnt="5">
        <dgm:presLayoutVars>
          <dgm:chPref val="3"/>
        </dgm:presLayoutVars>
      </dgm:prSet>
      <dgm:spPr/>
    </dgm:pt>
    <dgm:pt modelId="{52211D81-0905-4FFA-AE0C-FF338F33EE48}" type="pres">
      <dgm:prSet presAssocID="{5EF1D942-85A1-4AB5-86A6-52200C5F2729}" presName="rootConnector" presStyleLbl="node2" presStyleIdx="2" presStyleCnt="5"/>
      <dgm:spPr/>
    </dgm:pt>
    <dgm:pt modelId="{3185A97A-B262-4EBA-BEF4-45DFE96DDB03}" type="pres">
      <dgm:prSet presAssocID="{5EF1D942-85A1-4AB5-86A6-52200C5F2729}" presName="hierChild4" presStyleCnt="0"/>
      <dgm:spPr/>
    </dgm:pt>
    <dgm:pt modelId="{D02D07BB-C2E6-4D7B-8E07-BA2D4CE26DB8}" type="pres">
      <dgm:prSet presAssocID="{5EF1D942-85A1-4AB5-86A6-52200C5F2729}" presName="hierChild5" presStyleCnt="0"/>
      <dgm:spPr/>
    </dgm:pt>
    <dgm:pt modelId="{0664254D-EE38-43AF-96A5-00BD6E0C913F}" type="pres">
      <dgm:prSet presAssocID="{173D428E-A7CC-432C-B320-AF2BCD9C9362}" presName="Name37" presStyleLbl="parChTrans1D2" presStyleIdx="3" presStyleCnt="5"/>
      <dgm:spPr/>
    </dgm:pt>
    <dgm:pt modelId="{B62E3690-802A-4E26-9B8A-203C62766C0E}" type="pres">
      <dgm:prSet presAssocID="{2C9C4863-53F5-454A-A66F-1674134070B7}" presName="hierRoot2" presStyleCnt="0">
        <dgm:presLayoutVars>
          <dgm:hierBranch val="init"/>
        </dgm:presLayoutVars>
      </dgm:prSet>
      <dgm:spPr/>
    </dgm:pt>
    <dgm:pt modelId="{37B5815E-40F4-4F7A-B977-4C283D83BE90}" type="pres">
      <dgm:prSet presAssocID="{2C9C4863-53F5-454A-A66F-1674134070B7}" presName="rootComposite" presStyleCnt="0"/>
      <dgm:spPr/>
    </dgm:pt>
    <dgm:pt modelId="{22F6C4C5-AE24-4D14-9C33-70269E6406E6}" type="pres">
      <dgm:prSet presAssocID="{2C9C4863-53F5-454A-A66F-1674134070B7}" presName="rootText" presStyleLbl="node2" presStyleIdx="3" presStyleCnt="5">
        <dgm:presLayoutVars>
          <dgm:chPref val="3"/>
        </dgm:presLayoutVars>
      </dgm:prSet>
      <dgm:spPr/>
    </dgm:pt>
    <dgm:pt modelId="{81685AE9-8310-4FEB-BAEC-68B13D5B18E9}" type="pres">
      <dgm:prSet presAssocID="{2C9C4863-53F5-454A-A66F-1674134070B7}" presName="rootConnector" presStyleLbl="node2" presStyleIdx="3" presStyleCnt="5"/>
      <dgm:spPr/>
    </dgm:pt>
    <dgm:pt modelId="{99C7EC90-61C3-4BA9-B368-165898E52B08}" type="pres">
      <dgm:prSet presAssocID="{2C9C4863-53F5-454A-A66F-1674134070B7}" presName="hierChild4" presStyleCnt="0"/>
      <dgm:spPr/>
    </dgm:pt>
    <dgm:pt modelId="{CB416996-97BF-46A5-8D97-B4F18D7865B3}" type="pres">
      <dgm:prSet presAssocID="{2C9C4863-53F5-454A-A66F-1674134070B7}" presName="hierChild5" presStyleCnt="0"/>
      <dgm:spPr/>
    </dgm:pt>
    <dgm:pt modelId="{6540DEBE-A64E-4536-A537-B58163A55361}" type="pres">
      <dgm:prSet presAssocID="{316AE0E2-2DA0-469C-B8E4-6D9657028994}" presName="Name37" presStyleLbl="parChTrans1D2" presStyleIdx="4" presStyleCnt="5"/>
      <dgm:spPr/>
    </dgm:pt>
    <dgm:pt modelId="{6DB467C9-92BB-41A3-9456-AB5B0CECA87F}" type="pres">
      <dgm:prSet presAssocID="{9595B839-B8F4-4D12-851C-8FCDC1A7CF14}" presName="hierRoot2" presStyleCnt="0">
        <dgm:presLayoutVars>
          <dgm:hierBranch val="init"/>
        </dgm:presLayoutVars>
      </dgm:prSet>
      <dgm:spPr/>
    </dgm:pt>
    <dgm:pt modelId="{CB114B39-84C2-4929-95E1-9D3942E3EFA9}" type="pres">
      <dgm:prSet presAssocID="{9595B839-B8F4-4D12-851C-8FCDC1A7CF14}" presName="rootComposite" presStyleCnt="0"/>
      <dgm:spPr/>
    </dgm:pt>
    <dgm:pt modelId="{2E4DE6E8-CB8B-4386-89A0-AE86D5943467}" type="pres">
      <dgm:prSet presAssocID="{9595B839-B8F4-4D12-851C-8FCDC1A7CF14}" presName="rootText" presStyleLbl="node2" presStyleIdx="4" presStyleCnt="5">
        <dgm:presLayoutVars>
          <dgm:chPref val="3"/>
        </dgm:presLayoutVars>
      </dgm:prSet>
      <dgm:spPr/>
    </dgm:pt>
    <dgm:pt modelId="{EABC4F84-A801-4B6F-AB80-A72E31B4D7C5}" type="pres">
      <dgm:prSet presAssocID="{9595B839-B8F4-4D12-851C-8FCDC1A7CF14}" presName="rootConnector" presStyleLbl="node2" presStyleIdx="4" presStyleCnt="5"/>
      <dgm:spPr/>
    </dgm:pt>
    <dgm:pt modelId="{4A0025B1-2AE6-4C6A-8133-F9F44DC339E5}" type="pres">
      <dgm:prSet presAssocID="{9595B839-B8F4-4D12-851C-8FCDC1A7CF14}" presName="hierChild4" presStyleCnt="0"/>
      <dgm:spPr/>
    </dgm:pt>
    <dgm:pt modelId="{CF8A2097-D1D5-4157-99BB-825A4C118664}" type="pres">
      <dgm:prSet presAssocID="{9595B839-B8F4-4D12-851C-8FCDC1A7CF14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5016A106-F6D0-4A75-9EE8-F90C402F5BDD}" type="presOf" srcId="{4E1A1B3C-6EEE-4EF2-A943-E712BB57ABC0}" destId="{C6A3F40E-51CB-4430-93B6-EEEB570B9F3C}" srcOrd="0" destOrd="0" presId="urn:microsoft.com/office/officeart/2005/8/layout/orgChart1"/>
    <dgm:cxn modelId="{BCCFC40B-EC2B-4A54-BAC6-84F1EE908009}" type="presOf" srcId="{9595B839-B8F4-4D12-851C-8FCDC1A7CF14}" destId="{2E4DE6E8-CB8B-4386-89A0-AE86D5943467}" srcOrd="0" destOrd="0" presId="urn:microsoft.com/office/officeart/2005/8/layout/orgChart1"/>
    <dgm:cxn modelId="{0FB7CA0C-0895-4AC2-9382-1CA7BB2470FC}" srcId="{7D696F31-CF27-48E8-8646-61203D2EA848}" destId="{9595B839-B8F4-4D12-851C-8FCDC1A7CF14}" srcOrd="4" destOrd="0" parTransId="{316AE0E2-2DA0-469C-B8E4-6D9657028994}" sibTransId="{A4360A7F-34CB-4AA1-B8D1-79556F8A273D}"/>
    <dgm:cxn modelId="{0073620E-3ACB-4486-880D-F913A50F0972}" type="presOf" srcId="{387B6754-AEAE-4E4F-97E9-DAA6DED298D4}" destId="{CACBCFD8-A5DA-49ED-ACF6-BC6022063F1D}" srcOrd="0" destOrd="0" presId="urn:microsoft.com/office/officeart/2005/8/layout/orgChart1"/>
    <dgm:cxn modelId="{9E536623-8440-4DF1-B5BA-C6EFBF46C767}" srcId="{7D696F31-CF27-48E8-8646-61203D2EA848}" destId="{5EF1D942-85A1-4AB5-86A6-52200C5F2729}" srcOrd="2" destOrd="0" parTransId="{0944A7BE-6EBB-467D-BB53-A0EA491B5EB7}" sibTransId="{993D6072-AC2B-4D13-A9F3-2DE667CF8CBE}"/>
    <dgm:cxn modelId="{DF14FC26-4E04-44FD-A494-EEB13DBC1E50}" type="presOf" srcId="{5EF1D942-85A1-4AB5-86A6-52200C5F2729}" destId="{52211D81-0905-4FFA-AE0C-FF338F33EE48}" srcOrd="1" destOrd="0" presId="urn:microsoft.com/office/officeart/2005/8/layout/orgChart1"/>
    <dgm:cxn modelId="{1A9C742C-B418-4EB0-95B1-D97BBE5EFCA3}" type="presOf" srcId="{9595B839-B8F4-4D12-851C-8FCDC1A7CF14}" destId="{EABC4F84-A801-4B6F-AB80-A72E31B4D7C5}" srcOrd="1" destOrd="0" presId="urn:microsoft.com/office/officeart/2005/8/layout/orgChart1"/>
    <dgm:cxn modelId="{804E1C39-AF03-48E9-B600-1F89357292D0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CB8CF93F-A638-4360-A46A-F997C1938CAB}" type="presOf" srcId="{B9B88B34-9802-48E6-B3C4-8CFC7819315E}" destId="{161A5E71-339E-4F67-A7F4-F4CFFACDF35F}" srcOrd="0" destOrd="0" presId="urn:microsoft.com/office/officeart/2005/8/layout/orgChart1"/>
    <dgm:cxn modelId="{DE200B65-DB13-436F-B90C-F244561FFC0C}" type="presOf" srcId="{0944A7BE-6EBB-467D-BB53-A0EA491B5EB7}" destId="{9D8D8B22-A715-47ED-825A-374B80FA5604}" srcOrd="0" destOrd="0" presId="urn:microsoft.com/office/officeart/2005/8/layout/orgChart1"/>
    <dgm:cxn modelId="{AEFD0A74-B2C8-4554-997F-1DEC3EEB2786}" type="presOf" srcId="{5EF1D942-85A1-4AB5-86A6-52200C5F2729}" destId="{6F7D1832-557D-4B02-AF6D-657E52087404}" srcOrd="0" destOrd="0" presId="urn:microsoft.com/office/officeart/2005/8/layout/orgChart1"/>
    <dgm:cxn modelId="{91974783-667B-45BC-B6BD-2C55DD0C17D5}" type="presOf" srcId="{7D696F31-CF27-48E8-8646-61203D2EA848}" destId="{F5492EE6-AAE2-40FC-8656-47B565FE9B53}" srcOrd="0" destOrd="0" presId="urn:microsoft.com/office/officeart/2005/8/layout/orgChart1"/>
    <dgm:cxn modelId="{EE59B694-E8D9-4731-85DE-466BD60B9479}" type="presOf" srcId="{316AE0E2-2DA0-469C-B8E4-6D9657028994}" destId="{6540DEBE-A64E-4536-A537-B58163A55361}" srcOrd="0" destOrd="0" presId="urn:microsoft.com/office/officeart/2005/8/layout/orgChart1"/>
    <dgm:cxn modelId="{96E36F9D-933D-45AB-B3B6-AF4F6F9B938B}" type="presOf" srcId="{C447FE6C-46D9-4D4B-97C1-039743CFC1B6}" destId="{E6C631D0-BEA5-4A4A-9093-1D8AD82FD796}" srcOrd="1" destOrd="0" presId="urn:microsoft.com/office/officeart/2005/8/layout/orgChart1"/>
    <dgm:cxn modelId="{2F633CAE-BC0E-435A-AAB3-47D0F1D99383}" srcId="{7D696F31-CF27-48E8-8646-61203D2EA848}" destId="{2C9C4863-53F5-454A-A66F-1674134070B7}" srcOrd="3" destOrd="0" parTransId="{173D428E-A7CC-432C-B320-AF2BCD9C9362}" sibTransId="{53ED49DE-4B01-44AF-94CF-F452F3F2EBDC}"/>
    <dgm:cxn modelId="{0D9549C9-4E42-4F71-B158-3B18DA49BBFF}" type="presOf" srcId="{B9B88B34-9802-48E6-B3C4-8CFC7819315E}" destId="{2C86E1E7-943C-4292-B8AB-033EC92BAB44}" srcOrd="1" destOrd="0" presId="urn:microsoft.com/office/officeart/2005/8/layout/orgChart1"/>
    <dgm:cxn modelId="{EDF1DEC9-CFA8-48F2-B289-A90A5BA4E2C7}" type="presOf" srcId="{2C9C4863-53F5-454A-A66F-1674134070B7}" destId="{22F6C4C5-AE24-4D14-9C33-70269E6406E6}" srcOrd="0" destOrd="0" presId="urn:microsoft.com/office/officeart/2005/8/layout/orgChart1"/>
    <dgm:cxn modelId="{D4B9ECD1-D145-428A-9685-F58590455E30}" type="presOf" srcId="{2C9C4863-53F5-454A-A66F-1674134070B7}" destId="{81685AE9-8310-4FEB-BAEC-68B13D5B18E9}" srcOrd="1" destOrd="0" presId="urn:microsoft.com/office/officeart/2005/8/layout/orgChart1"/>
    <dgm:cxn modelId="{0CBA7DD6-EBF3-4DEF-A188-CF36A2F9FBCA}" type="presOf" srcId="{173D428E-A7CC-432C-B320-AF2BCD9C9362}" destId="{0664254D-EE38-43AF-96A5-00BD6E0C913F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199DC3E0-FA8F-491C-B2CA-82843CB81472}" type="presOf" srcId="{C447FE6C-46D9-4D4B-97C1-039743CFC1B6}" destId="{76E992B5-AB7A-45DC-A621-3A1EB710AB03}" srcOrd="0" destOrd="0" presId="urn:microsoft.com/office/officeart/2005/8/layout/orgChart1"/>
    <dgm:cxn modelId="{788155FE-06B9-4ADE-9A1D-5B1A3906FFC6}" type="presOf" srcId="{7D696F31-CF27-48E8-8646-61203D2EA848}" destId="{3168D4E9-2CA6-47DB-835B-1C1B4EFB1E04}" srcOrd="1" destOrd="0" presId="urn:microsoft.com/office/officeart/2005/8/layout/orgChart1"/>
    <dgm:cxn modelId="{39C99BE5-2BA9-4072-9745-C2231E77AB29}" type="presParOf" srcId="{C6A3F40E-51CB-4430-93B6-EEEB570B9F3C}" destId="{7727E80E-AD3C-44E8-A775-D2CBCF91D552}" srcOrd="0" destOrd="0" presId="urn:microsoft.com/office/officeart/2005/8/layout/orgChart1"/>
    <dgm:cxn modelId="{416A5633-39F2-4EAB-AF05-8709B2073F1E}" type="presParOf" srcId="{7727E80E-AD3C-44E8-A775-D2CBCF91D552}" destId="{2B04E16B-FB73-4B9D-B432-641360570358}" srcOrd="0" destOrd="0" presId="urn:microsoft.com/office/officeart/2005/8/layout/orgChart1"/>
    <dgm:cxn modelId="{4FAC1EF0-A840-43DA-9F17-AEB4F7EC9AE3}" type="presParOf" srcId="{2B04E16B-FB73-4B9D-B432-641360570358}" destId="{F5492EE6-AAE2-40FC-8656-47B565FE9B53}" srcOrd="0" destOrd="0" presId="urn:microsoft.com/office/officeart/2005/8/layout/orgChart1"/>
    <dgm:cxn modelId="{444A0023-C17F-4FB2-AF01-D8F5B6743DC2}" type="presParOf" srcId="{2B04E16B-FB73-4B9D-B432-641360570358}" destId="{3168D4E9-2CA6-47DB-835B-1C1B4EFB1E04}" srcOrd="1" destOrd="0" presId="urn:microsoft.com/office/officeart/2005/8/layout/orgChart1"/>
    <dgm:cxn modelId="{E162B8C0-F38C-4737-945D-4E637F0E6DE3}" type="presParOf" srcId="{7727E80E-AD3C-44E8-A775-D2CBCF91D552}" destId="{A2AE3601-8CA2-4CC3-AD4A-6CC10BF299B6}" srcOrd="1" destOrd="0" presId="urn:microsoft.com/office/officeart/2005/8/layout/orgChart1"/>
    <dgm:cxn modelId="{040A8C10-19D2-4505-B227-7C98DD80D28C}" type="presParOf" srcId="{A2AE3601-8CA2-4CC3-AD4A-6CC10BF299B6}" destId="{ADA2BC31-E113-4BB2-BCB0-6663055B5874}" srcOrd="0" destOrd="0" presId="urn:microsoft.com/office/officeart/2005/8/layout/orgChart1"/>
    <dgm:cxn modelId="{CC27EC65-C1C5-4A0C-A316-B7C35E5D0AFB}" type="presParOf" srcId="{A2AE3601-8CA2-4CC3-AD4A-6CC10BF299B6}" destId="{B71F6A5D-B534-4348-9A9E-F0545AEED326}" srcOrd="1" destOrd="0" presId="urn:microsoft.com/office/officeart/2005/8/layout/orgChart1"/>
    <dgm:cxn modelId="{8F4854E0-B3DB-4CBC-9F88-80F307087D6F}" type="presParOf" srcId="{B71F6A5D-B534-4348-9A9E-F0545AEED326}" destId="{AD22EC77-4423-46A4-824F-0460187CA3D0}" srcOrd="0" destOrd="0" presId="urn:microsoft.com/office/officeart/2005/8/layout/orgChart1"/>
    <dgm:cxn modelId="{A95CDF4F-DCE3-4226-BBBB-BF6C8AD0F10D}" type="presParOf" srcId="{AD22EC77-4423-46A4-824F-0460187CA3D0}" destId="{161A5E71-339E-4F67-A7F4-F4CFFACDF35F}" srcOrd="0" destOrd="0" presId="urn:microsoft.com/office/officeart/2005/8/layout/orgChart1"/>
    <dgm:cxn modelId="{461A5E78-2C6A-4E90-BA72-22AD31B05F39}" type="presParOf" srcId="{AD22EC77-4423-46A4-824F-0460187CA3D0}" destId="{2C86E1E7-943C-4292-B8AB-033EC92BAB44}" srcOrd="1" destOrd="0" presId="urn:microsoft.com/office/officeart/2005/8/layout/orgChart1"/>
    <dgm:cxn modelId="{E984EEE7-3E64-4467-8CBF-688D82B73888}" type="presParOf" srcId="{B71F6A5D-B534-4348-9A9E-F0545AEED326}" destId="{68FF39DE-A635-49F1-9699-685642A9B7E2}" srcOrd="1" destOrd="0" presId="urn:microsoft.com/office/officeart/2005/8/layout/orgChart1"/>
    <dgm:cxn modelId="{CFE03687-622C-44B0-ABC7-E171AB39E088}" type="presParOf" srcId="{B71F6A5D-B534-4348-9A9E-F0545AEED326}" destId="{5A24122E-8855-453B-94C8-1A2756D7F25B}" srcOrd="2" destOrd="0" presId="urn:microsoft.com/office/officeart/2005/8/layout/orgChart1"/>
    <dgm:cxn modelId="{1C5BE44E-BFAF-4D8D-8D4D-3238F4F0C929}" type="presParOf" srcId="{A2AE3601-8CA2-4CC3-AD4A-6CC10BF299B6}" destId="{CACBCFD8-A5DA-49ED-ACF6-BC6022063F1D}" srcOrd="2" destOrd="0" presId="urn:microsoft.com/office/officeart/2005/8/layout/orgChart1"/>
    <dgm:cxn modelId="{D1324BE6-8509-4758-8625-50A73279CA5A}" type="presParOf" srcId="{A2AE3601-8CA2-4CC3-AD4A-6CC10BF299B6}" destId="{048BA31F-C55B-49D4-94FE-0C9AF6F3BF0C}" srcOrd="3" destOrd="0" presId="urn:microsoft.com/office/officeart/2005/8/layout/orgChart1"/>
    <dgm:cxn modelId="{EBFF7C62-7B5A-46FF-BC23-00359C8B436F}" type="presParOf" srcId="{048BA31F-C55B-49D4-94FE-0C9AF6F3BF0C}" destId="{7AF3DA67-ED3F-4C49-A06A-2D28FBA27FB3}" srcOrd="0" destOrd="0" presId="urn:microsoft.com/office/officeart/2005/8/layout/orgChart1"/>
    <dgm:cxn modelId="{2093989A-4BB8-4EAC-89F1-EFB675BDA63F}" type="presParOf" srcId="{7AF3DA67-ED3F-4C49-A06A-2D28FBA27FB3}" destId="{76E992B5-AB7A-45DC-A621-3A1EB710AB03}" srcOrd="0" destOrd="0" presId="urn:microsoft.com/office/officeart/2005/8/layout/orgChart1"/>
    <dgm:cxn modelId="{DFB1BA0F-FD8F-438E-B99D-884AA6244662}" type="presParOf" srcId="{7AF3DA67-ED3F-4C49-A06A-2D28FBA27FB3}" destId="{E6C631D0-BEA5-4A4A-9093-1D8AD82FD796}" srcOrd="1" destOrd="0" presId="urn:microsoft.com/office/officeart/2005/8/layout/orgChart1"/>
    <dgm:cxn modelId="{66E252DA-C7CF-4F92-8A1B-4A7983420504}" type="presParOf" srcId="{048BA31F-C55B-49D4-94FE-0C9AF6F3BF0C}" destId="{E4D1D4F5-C536-4131-B675-8B24B55D765A}" srcOrd="1" destOrd="0" presId="urn:microsoft.com/office/officeart/2005/8/layout/orgChart1"/>
    <dgm:cxn modelId="{6A02586A-0BDE-492A-8860-ACF11CD9D6BC}" type="presParOf" srcId="{048BA31F-C55B-49D4-94FE-0C9AF6F3BF0C}" destId="{C46CDBC1-E027-4519-BC25-2D5EDD3B3675}" srcOrd="2" destOrd="0" presId="urn:microsoft.com/office/officeart/2005/8/layout/orgChart1"/>
    <dgm:cxn modelId="{5A7C04E7-5AF8-4759-8150-1282BAA961C5}" type="presParOf" srcId="{A2AE3601-8CA2-4CC3-AD4A-6CC10BF299B6}" destId="{9D8D8B22-A715-47ED-825A-374B80FA5604}" srcOrd="4" destOrd="0" presId="urn:microsoft.com/office/officeart/2005/8/layout/orgChart1"/>
    <dgm:cxn modelId="{E5EE66B2-BA3C-44F3-B3F5-FA682A0EF102}" type="presParOf" srcId="{A2AE3601-8CA2-4CC3-AD4A-6CC10BF299B6}" destId="{8CAF90A9-ADDC-4141-B61A-F656C013BF43}" srcOrd="5" destOrd="0" presId="urn:microsoft.com/office/officeart/2005/8/layout/orgChart1"/>
    <dgm:cxn modelId="{25711214-CE3B-4C55-800F-B8BDF4506B4D}" type="presParOf" srcId="{8CAF90A9-ADDC-4141-B61A-F656C013BF43}" destId="{ECF65DAA-E8E1-40C0-8F95-9C125CA1CCCD}" srcOrd="0" destOrd="0" presId="urn:microsoft.com/office/officeart/2005/8/layout/orgChart1"/>
    <dgm:cxn modelId="{556368CE-6B6E-4054-9A4E-FFEA8FBA51EF}" type="presParOf" srcId="{ECF65DAA-E8E1-40C0-8F95-9C125CA1CCCD}" destId="{6F7D1832-557D-4B02-AF6D-657E52087404}" srcOrd="0" destOrd="0" presId="urn:microsoft.com/office/officeart/2005/8/layout/orgChart1"/>
    <dgm:cxn modelId="{1DD54072-B87B-4694-A32F-D54B74559078}" type="presParOf" srcId="{ECF65DAA-E8E1-40C0-8F95-9C125CA1CCCD}" destId="{52211D81-0905-4FFA-AE0C-FF338F33EE48}" srcOrd="1" destOrd="0" presId="urn:microsoft.com/office/officeart/2005/8/layout/orgChart1"/>
    <dgm:cxn modelId="{5C9CB13B-0CDB-4A37-AA97-164E32DE9494}" type="presParOf" srcId="{8CAF90A9-ADDC-4141-B61A-F656C013BF43}" destId="{3185A97A-B262-4EBA-BEF4-45DFE96DDB03}" srcOrd="1" destOrd="0" presId="urn:microsoft.com/office/officeart/2005/8/layout/orgChart1"/>
    <dgm:cxn modelId="{F095044F-D696-475F-8AA7-8B676E99DDB7}" type="presParOf" srcId="{8CAF90A9-ADDC-4141-B61A-F656C013BF43}" destId="{D02D07BB-C2E6-4D7B-8E07-BA2D4CE26DB8}" srcOrd="2" destOrd="0" presId="urn:microsoft.com/office/officeart/2005/8/layout/orgChart1"/>
    <dgm:cxn modelId="{A062E685-B462-4F08-9F5A-218B5A1450F0}" type="presParOf" srcId="{A2AE3601-8CA2-4CC3-AD4A-6CC10BF299B6}" destId="{0664254D-EE38-43AF-96A5-00BD6E0C913F}" srcOrd="6" destOrd="0" presId="urn:microsoft.com/office/officeart/2005/8/layout/orgChart1"/>
    <dgm:cxn modelId="{A6F8E408-AB48-4612-A147-C2E5733CA2A3}" type="presParOf" srcId="{A2AE3601-8CA2-4CC3-AD4A-6CC10BF299B6}" destId="{B62E3690-802A-4E26-9B8A-203C62766C0E}" srcOrd="7" destOrd="0" presId="urn:microsoft.com/office/officeart/2005/8/layout/orgChart1"/>
    <dgm:cxn modelId="{032970D9-6ACF-4545-B531-AFD5A78E4803}" type="presParOf" srcId="{B62E3690-802A-4E26-9B8A-203C62766C0E}" destId="{37B5815E-40F4-4F7A-B977-4C283D83BE90}" srcOrd="0" destOrd="0" presId="urn:microsoft.com/office/officeart/2005/8/layout/orgChart1"/>
    <dgm:cxn modelId="{46EAA798-D857-4126-B43A-52439D6CC149}" type="presParOf" srcId="{37B5815E-40F4-4F7A-B977-4C283D83BE90}" destId="{22F6C4C5-AE24-4D14-9C33-70269E6406E6}" srcOrd="0" destOrd="0" presId="urn:microsoft.com/office/officeart/2005/8/layout/orgChart1"/>
    <dgm:cxn modelId="{156C2F33-F8EE-4A25-8827-DB9AC88CE5F3}" type="presParOf" srcId="{37B5815E-40F4-4F7A-B977-4C283D83BE90}" destId="{81685AE9-8310-4FEB-BAEC-68B13D5B18E9}" srcOrd="1" destOrd="0" presId="urn:microsoft.com/office/officeart/2005/8/layout/orgChart1"/>
    <dgm:cxn modelId="{2655E316-7C3A-481B-AF23-0F2BB6D287E2}" type="presParOf" srcId="{B62E3690-802A-4E26-9B8A-203C62766C0E}" destId="{99C7EC90-61C3-4BA9-B368-165898E52B08}" srcOrd="1" destOrd="0" presId="urn:microsoft.com/office/officeart/2005/8/layout/orgChart1"/>
    <dgm:cxn modelId="{1B3479CF-4854-40F4-8CB0-B15EFCBFAFB9}" type="presParOf" srcId="{B62E3690-802A-4E26-9B8A-203C62766C0E}" destId="{CB416996-97BF-46A5-8D97-B4F18D7865B3}" srcOrd="2" destOrd="0" presId="urn:microsoft.com/office/officeart/2005/8/layout/orgChart1"/>
    <dgm:cxn modelId="{DAC8D6BA-154D-406A-A077-F7AEC5415AFA}" type="presParOf" srcId="{A2AE3601-8CA2-4CC3-AD4A-6CC10BF299B6}" destId="{6540DEBE-A64E-4536-A537-B58163A55361}" srcOrd="8" destOrd="0" presId="urn:microsoft.com/office/officeart/2005/8/layout/orgChart1"/>
    <dgm:cxn modelId="{8C6EFF9D-72DD-4F90-BACD-E018C00F4B57}" type="presParOf" srcId="{A2AE3601-8CA2-4CC3-AD4A-6CC10BF299B6}" destId="{6DB467C9-92BB-41A3-9456-AB5B0CECA87F}" srcOrd="9" destOrd="0" presId="urn:microsoft.com/office/officeart/2005/8/layout/orgChart1"/>
    <dgm:cxn modelId="{2E81C83A-58DD-4CD2-916B-F31CEF3A9EFF}" type="presParOf" srcId="{6DB467C9-92BB-41A3-9456-AB5B0CECA87F}" destId="{CB114B39-84C2-4929-95E1-9D3942E3EFA9}" srcOrd="0" destOrd="0" presId="urn:microsoft.com/office/officeart/2005/8/layout/orgChart1"/>
    <dgm:cxn modelId="{43F2A568-712E-4DE8-98AF-C65BA2FE8AD5}" type="presParOf" srcId="{CB114B39-84C2-4929-95E1-9D3942E3EFA9}" destId="{2E4DE6E8-CB8B-4386-89A0-AE86D5943467}" srcOrd="0" destOrd="0" presId="urn:microsoft.com/office/officeart/2005/8/layout/orgChart1"/>
    <dgm:cxn modelId="{A933CBFE-F058-4333-86AC-4DE30D232262}" type="presParOf" srcId="{CB114B39-84C2-4929-95E1-9D3942E3EFA9}" destId="{EABC4F84-A801-4B6F-AB80-A72E31B4D7C5}" srcOrd="1" destOrd="0" presId="urn:microsoft.com/office/officeart/2005/8/layout/orgChart1"/>
    <dgm:cxn modelId="{A9F84BC5-BCE1-47E4-9D28-934E33A07F58}" type="presParOf" srcId="{6DB467C9-92BB-41A3-9456-AB5B0CECA87F}" destId="{4A0025B1-2AE6-4C6A-8133-F9F44DC339E5}" srcOrd="1" destOrd="0" presId="urn:microsoft.com/office/officeart/2005/8/layout/orgChart1"/>
    <dgm:cxn modelId="{B53362F0-4A73-4A3E-8148-435F7573F131}" type="presParOf" srcId="{6DB467C9-92BB-41A3-9456-AB5B0CECA87F}" destId="{CF8A2097-D1D5-4157-99BB-825A4C118664}" srcOrd="2" destOrd="0" presId="urn:microsoft.com/office/officeart/2005/8/layout/orgChart1"/>
    <dgm:cxn modelId="{5D14755C-D620-4F6D-B5DB-2A957236D2FA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 custT="1"/>
      <dgm:spPr/>
      <dgm:t>
        <a:bodyPr/>
        <a:lstStyle/>
        <a:p>
          <a:pPr algn="ctr"/>
          <a:endParaRPr lang="en-US" sz="1400" dirty="0"/>
        </a:p>
        <a:p>
          <a:pPr algn="ctr"/>
          <a:r>
            <a:rPr lang="en-US" sz="2400" dirty="0"/>
            <a:t>Addressing Modes</a:t>
          </a:r>
        </a:p>
        <a:p>
          <a:pPr algn="ctr"/>
          <a:endParaRPr lang="en-US" sz="1400" dirty="0"/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PC-relative</a:t>
          </a:r>
          <a:endParaRPr lang="en-US" sz="3200" dirty="0">
            <a:solidFill>
              <a:schemeClr val="bg1"/>
            </a:solidFill>
          </a:endParaRP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Indexed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4223" custScaleY="87708" custLinFactNeighborX="3947" custLinFactNeighborY="-39247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2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2" custScaleY="72477" custLinFactX="-37681" custLinFactNeighborX="-100000" custLinFactNeighborY="5235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2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2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2" custScaleX="96062" custScaleY="75644" custLinFactX="40888" custLinFactNeighborX="100000" custLinFactNeighborY="8652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2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5016A106-F6D0-4A75-9EE8-F90C402F5BDD}" type="presOf" srcId="{4E1A1B3C-6EEE-4EF2-A943-E712BB57ABC0}" destId="{C6A3F40E-51CB-4430-93B6-EEEB570B9F3C}" srcOrd="0" destOrd="0" presId="urn:microsoft.com/office/officeart/2005/8/layout/orgChart1"/>
    <dgm:cxn modelId="{0073620E-3ACB-4486-880D-F913A50F0972}" type="presOf" srcId="{387B6754-AEAE-4E4F-97E9-DAA6DED298D4}" destId="{CACBCFD8-A5DA-49ED-ACF6-BC6022063F1D}" srcOrd="0" destOrd="0" presId="urn:microsoft.com/office/officeart/2005/8/layout/orgChart1"/>
    <dgm:cxn modelId="{804E1C39-AF03-48E9-B600-1F89357292D0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CB8CF93F-A638-4360-A46A-F997C1938CAB}" type="presOf" srcId="{B9B88B34-9802-48E6-B3C4-8CFC7819315E}" destId="{161A5E71-339E-4F67-A7F4-F4CFFACDF35F}" srcOrd="0" destOrd="0" presId="urn:microsoft.com/office/officeart/2005/8/layout/orgChart1"/>
    <dgm:cxn modelId="{91974783-667B-45BC-B6BD-2C55DD0C17D5}" type="presOf" srcId="{7D696F31-CF27-48E8-8646-61203D2EA848}" destId="{F5492EE6-AAE2-40FC-8656-47B565FE9B53}" srcOrd="0" destOrd="0" presId="urn:microsoft.com/office/officeart/2005/8/layout/orgChart1"/>
    <dgm:cxn modelId="{96E36F9D-933D-45AB-B3B6-AF4F6F9B938B}" type="presOf" srcId="{C447FE6C-46D9-4D4B-97C1-039743CFC1B6}" destId="{E6C631D0-BEA5-4A4A-9093-1D8AD82FD796}" srcOrd="1" destOrd="0" presId="urn:microsoft.com/office/officeart/2005/8/layout/orgChart1"/>
    <dgm:cxn modelId="{0D9549C9-4E42-4F71-B158-3B18DA49BBFF}" type="presOf" srcId="{B9B88B34-9802-48E6-B3C4-8CFC7819315E}" destId="{2C86E1E7-943C-4292-B8AB-033EC92BAB44}" srcOrd="1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199DC3E0-FA8F-491C-B2CA-82843CB81472}" type="presOf" srcId="{C447FE6C-46D9-4D4B-97C1-039743CFC1B6}" destId="{76E992B5-AB7A-45DC-A621-3A1EB710AB03}" srcOrd="0" destOrd="0" presId="urn:microsoft.com/office/officeart/2005/8/layout/orgChart1"/>
    <dgm:cxn modelId="{788155FE-06B9-4ADE-9A1D-5B1A3906FFC6}" type="presOf" srcId="{7D696F31-CF27-48E8-8646-61203D2EA848}" destId="{3168D4E9-2CA6-47DB-835B-1C1B4EFB1E04}" srcOrd="1" destOrd="0" presId="urn:microsoft.com/office/officeart/2005/8/layout/orgChart1"/>
    <dgm:cxn modelId="{39C99BE5-2BA9-4072-9745-C2231E77AB29}" type="presParOf" srcId="{C6A3F40E-51CB-4430-93B6-EEEB570B9F3C}" destId="{7727E80E-AD3C-44E8-A775-D2CBCF91D552}" srcOrd="0" destOrd="0" presId="urn:microsoft.com/office/officeart/2005/8/layout/orgChart1"/>
    <dgm:cxn modelId="{416A5633-39F2-4EAB-AF05-8709B2073F1E}" type="presParOf" srcId="{7727E80E-AD3C-44E8-A775-D2CBCF91D552}" destId="{2B04E16B-FB73-4B9D-B432-641360570358}" srcOrd="0" destOrd="0" presId="urn:microsoft.com/office/officeart/2005/8/layout/orgChart1"/>
    <dgm:cxn modelId="{4FAC1EF0-A840-43DA-9F17-AEB4F7EC9AE3}" type="presParOf" srcId="{2B04E16B-FB73-4B9D-B432-641360570358}" destId="{F5492EE6-AAE2-40FC-8656-47B565FE9B53}" srcOrd="0" destOrd="0" presId="urn:microsoft.com/office/officeart/2005/8/layout/orgChart1"/>
    <dgm:cxn modelId="{444A0023-C17F-4FB2-AF01-D8F5B6743DC2}" type="presParOf" srcId="{2B04E16B-FB73-4B9D-B432-641360570358}" destId="{3168D4E9-2CA6-47DB-835B-1C1B4EFB1E04}" srcOrd="1" destOrd="0" presId="urn:microsoft.com/office/officeart/2005/8/layout/orgChart1"/>
    <dgm:cxn modelId="{E162B8C0-F38C-4737-945D-4E637F0E6DE3}" type="presParOf" srcId="{7727E80E-AD3C-44E8-A775-D2CBCF91D552}" destId="{A2AE3601-8CA2-4CC3-AD4A-6CC10BF299B6}" srcOrd="1" destOrd="0" presId="urn:microsoft.com/office/officeart/2005/8/layout/orgChart1"/>
    <dgm:cxn modelId="{040A8C10-19D2-4505-B227-7C98DD80D28C}" type="presParOf" srcId="{A2AE3601-8CA2-4CC3-AD4A-6CC10BF299B6}" destId="{ADA2BC31-E113-4BB2-BCB0-6663055B5874}" srcOrd="0" destOrd="0" presId="urn:microsoft.com/office/officeart/2005/8/layout/orgChart1"/>
    <dgm:cxn modelId="{CC27EC65-C1C5-4A0C-A316-B7C35E5D0AFB}" type="presParOf" srcId="{A2AE3601-8CA2-4CC3-AD4A-6CC10BF299B6}" destId="{B71F6A5D-B534-4348-9A9E-F0545AEED326}" srcOrd="1" destOrd="0" presId="urn:microsoft.com/office/officeart/2005/8/layout/orgChart1"/>
    <dgm:cxn modelId="{8F4854E0-B3DB-4CBC-9F88-80F307087D6F}" type="presParOf" srcId="{B71F6A5D-B534-4348-9A9E-F0545AEED326}" destId="{AD22EC77-4423-46A4-824F-0460187CA3D0}" srcOrd="0" destOrd="0" presId="urn:microsoft.com/office/officeart/2005/8/layout/orgChart1"/>
    <dgm:cxn modelId="{A95CDF4F-DCE3-4226-BBBB-BF6C8AD0F10D}" type="presParOf" srcId="{AD22EC77-4423-46A4-824F-0460187CA3D0}" destId="{161A5E71-339E-4F67-A7F4-F4CFFACDF35F}" srcOrd="0" destOrd="0" presId="urn:microsoft.com/office/officeart/2005/8/layout/orgChart1"/>
    <dgm:cxn modelId="{461A5E78-2C6A-4E90-BA72-22AD31B05F39}" type="presParOf" srcId="{AD22EC77-4423-46A4-824F-0460187CA3D0}" destId="{2C86E1E7-943C-4292-B8AB-033EC92BAB44}" srcOrd="1" destOrd="0" presId="urn:microsoft.com/office/officeart/2005/8/layout/orgChart1"/>
    <dgm:cxn modelId="{E984EEE7-3E64-4467-8CBF-688D82B73888}" type="presParOf" srcId="{B71F6A5D-B534-4348-9A9E-F0545AEED326}" destId="{68FF39DE-A635-49F1-9699-685642A9B7E2}" srcOrd="1" destOrd="0" presId="urn:microsoft.com/office/officeart/2005/8/layout/orgChart1"/>
    <dgm:cxn modelId="{CFE03687-622C-44B0-ABC7-E171AB39E088}" type="presParOf" srcId="{B71F6A5D-B534-4348-9A9E-F0545AEED326}" destId="{5A24122E-8855-453B-94C8-1A2756D7F25B}" srcOrd="2" destOrd="0" presId="urn:microsoft.com/office/officeart/2005/8/layout/orgChart1"/>
    <dgm:cxn modelId="{1C5BE44E-BFAF-4D8D-8D4D-3238F4F0C929}" type="presParOf" srcId="{A2AE3601-8CA2-4CC3-AD4A-6CC10BF299B6}" destId="{CACBCFD8-A5DA-49ED-ACF6-BC6022063F1D}" srcOrd="2" destOrd="0" presId="urn:microsoft.com/office/officeart/2005/8/layout/orgChart1"/>
    <dgm:cxn modelId="{D1324BE6-8509-4758-8625-50A73279CA5A}" type="presParOf" srcId="{A2AE3601-8CA2-4CC3-AD4A-6CC10BF299B6}" destId="{048BA31F-C55B-49D4-94FE-0C9AF6F3BF0C}" srcOrd="3" destOrd="0" presId="urn:microsoft.com/office/officeart/2005/8/layout/orgChart1"/>
    <dgm:cxn modelId="{EBFF7C62-7B5A-46FF-BC23-00359C8B436F}" type="presParOf" srcId="{048BA31F-C55B-49D4-94FE-0C9AF6F3BF0C}" destId="{7AF3DA67-ED3F-4C49-A06A-2D28FBA27FB3}" srcOrd="0" destOrd="0" presId="urn:microsoft.com/office/officeart/2005/8/layout/orgChart1"/>
    <dgm:cxn modelId="{2093989A-4BB8-4EAC-89F1-EFB675BDA63F}" type="presParOf" srcId="{7AF3DA67-ED3F-4C49-A06A-2D28FBA27FB3}" destId="{76E992B5-AB7A-45DC-A621-3A1EB710AB03}" srcOrd="0" destOrd="0" presId="urn:microsoft.com/office/officeart/2005/8/layout/orgChart1"/>
    <dgm:cxn modelId="{DFB1BA0F-FD8F-438E-B99D-884AA6244662}" type="presParOf" srcId="{7AF3DA67-ED3F-4C49-A06A-2D28FBA27FB3}" destId="{E6C631D0-BEA5-4A4A-9093-1D8AD82FD796}" srcOrd="1" destOrd="0" presId="urn:microsoft.com/office/officeart/2005/8/layout/orgChart1"/>
    <dgm:cxn modelId="{66E252DA-C7CF-4F92-8A1B-4A7983420504}" type="presParOf" srcId="{048BA31F-C55B-49D4-94FE-0C9AF6F3BF0C}" destId="{E4D1D4F5-C536-4131-B675-8B24B55D765A}" srcOrd="1" destOrd="0" presId="urn:microsoft.com/office/officeart/2005/8/layout/orgChart1"/>
    <dgm:cxn modelId="{6A02586A-0BDE-492A-8860-ACF11CD9D6BC}" type="presParOf" srcId="{048BA31F-C55B-49D4-94FE-0C9AF6F3BF0C}" destId="{C46CDBC1-E027-4519-BC25-2D5EDD3B3675}" srcOrd="2" destOrd="0" presId="urn:microsoft.com/office/officeart/2005/8/layout/orgChart1"/>
    <dgm:cxn modelId="{5D14755C-D620-4F6D-B5DB-2A957236D2FA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0DEBE-A64E-4536-A537-B58163A55361}">
      <dsp:nvSpPr>
        <dsp:cNvPr id="0" name=""/>
        <dsp:cNvSpPr/>
      </dsp:nvSpPr>
      <dsp:spPr>
        <a:xfrm>
          <a:off x="7154261" y="1041723"/>
          <a:ext cx="4891856" cy="43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063"/>
              </a:lnTo>
              <a:lnTo>
                <a:pt x="4891856" y="216063"/>
              </a:lnTo>
              <a:lnTo>
                <a:pt x="4891856" y="43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254D-EE38-43AF-96A5-00BD6E0C913F}">
      <dsp:nvSpPr>
        <dsp:cNvPr id="0" name=""/>
        <dsp:cNvSpPr/>
      </dsp:nvSpPr>
      <dsp:spPr>
        <a:xfrm>
          <a:off x="7154261" y="1041723"/>
          <a:ext cx="2405374" cy="43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063"/>
              </a:lnTo>
              <a:lnTo>
                <a:pt x="2405374" y="216063"/>
              </a:lnTo>
              <a:lnTo>
                <a:pt x="2405374" y="43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8B22-A715-47ED-825A-374B80FA5604}">
      <dsp:nvSpPr>
        <dsp:cNvPr id="0" name=""/>
        <dsp:cNvSpPr/>
      </dsp:nvSpPr>
      <dsp:spPr>
        <a:xfrm>
          <a:off x="7027433" y="1041723"/>
          <a:ext cx="91440" cy="431832"/>
        </a:xfrm>
        <a:custGeom>
          <a:avLst/>
          <a:gdLst/>
          <a:ahLst/>
          <a:cxnLst/>
          <a:rect l="0" t="0" r="0" b="0"/>
          <a:pathLst>
            <a:path>
              <a:moveTo>
                <a:pt x="126828" y="0"/>
              </a:moveTo>
              <a:lnTo>
                <a:pt x="126828" y="216063"/>
              </a:lnTo>
              <a:lnTo>
                <a:pt x="45720" y="216063"/>
              </a:lnTo>
              <a:lnTo>
                <a:pt x="45720" y="43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4586670" y="1041723"/>
          <a:ext cx="2567591" cy="431832"/>
        </a:xfrm>
        <a:custGeom>
          <a:avLst/>
          <a:gdLst/>
          <a:ahLst/>
          <a:cxnLst/>
          <a:rect l="0" t="0" r="0" b="0"/>
          <a:pathLst>
            <a:path>
              <a:moveTo>
                <a:pt x="2567591" y="0"/>
              </a:moveTo>
              <a:lnTo>
                <a:pt x="2567591" y="216063"/>
              </a:lnTo>
              <a:lnTo>
                <a:pt x="0" y="216063"/>
              </a:lnTo>
              <a:lnTo>
                <a:pt x="0" y="43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2100187" y="1041723"/>
          <a:ext cx="5054073" cy="431832"/>
        </a:xfrm>
        <a:custGeom>
          <a:avLst/>
          <a:gdLst/>
          <a:ahLst/>
          <a:cxnLst/>
          <a:rect l="0" t="0" r="0" b="0"/>
          <a:pathLst>
            <a:path>
              <a:moveTo>
                <a:pt x="5054073" y="0"/>
              </a:moveTo>
              <a:lnTo>
                <a:pt x="5054073" y="216063"/>
              </a:lnTo>
              <a:lnTo>
                <a:pt x="0" y="216063"/>
              </a:lnTo>
              <a:lnTo>
                <a:pt x="0" y="43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5234953" y="0"/>
          <a:ext cx="3838615" cy="104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Addressing Modes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234953" y="0"/>
        <a:ext cx="3838615" cy="1041723"/>
      </dsp:txXfrm>
    </dsp:sp>
    <dsp:sp modelId="{161A5E71-339E-4F67-A7F4-F4CFFACDF35F}">
      <dsp:nvSpPr>
        <dsp:cNvPr id="0" name=""/>
        <dsp:cNvSpPr/>
      </dsp:nvSpPr>
      <dsp:spPr>
        <a:xfrm>
          <a:off x="1072715" y="1473556"/>
          <a:ext cx="2054944" cy="102747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Immediate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072715" y="1473556"/>
        <a:ext cx="2054944" cy="1027472"/>
      </dsp:txXfrm>
    </dsp:sp>
    <dsp:sp modelId="{76E992B5-AB7A-45DC-A621-3A1EB710AB03}">
      <dsp:nvSpPr>
        <dsp:cNvPr id="0" name=""/>
        <dsp:cNvSpPr/>
      </dsp:nvSpPr>
      <dsp:spPr>
        <a:xfrm>
          <a:off x="3559198" y="1473556"/>
          <a:ext cx="2054944" cy="102747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Register Direct</a:t>
          </a:r>
        </a:p>
      </dsp:txBody>
      <dsp:txXfrm>
        <a:off x="3559198" y="1473556"/>
        <a:ext cx="2054944" cy="1027472"/>
      </dsp:txXfrm>
    </dsp:sp>
    <dsp:sp modelId="{6F7D1832-557D-4B02-AF6D-657E52087404}">
      <dsp:nvSpPr>
        <dsp:cNvPr id="0" name=""/>
        <dsp:cNvSpPr/>
      </dsp:nvSpPr>
      <dsp:spPr>
        <a:xfrm>
          <a:off x="6045680" y="1473556"/>
          <a:ext cx="2054944" cy="1027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Indirect</a:t>
          </a:r>
        </a:p>
      </dsp:txBody>
      <dsp:txXfrm>
        <a:off x="6045680" y="1473556"/>
        <a:ext cx="2054944" cy="1027472"/>
      </dsp:txXfrm>
    </dsp:sp>
    <dsp:sp modelId="{22F6C4C5-AE24-4D14-9C33-70269E6406E6}">
      <dsp:nvSpPr>
        <dsp:cNvPr id="0" name=""/>
        <dsp:cNvSpPr/>
      </dsp:nvSpPr>
      <dsp:spPr>
        <a:xfrm>
          <a:off x="8532163" y="1473556"/>
          <a:ext cx="2054944" cy="1027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Direct</a:t>
          </a:r>
        </a:p>
      </dsp:txBody>
      <dsp:txXfrm>
        <a:off x="8532163" y="1473556"/>
        <a:ext cx="2054944" cy="1027472"/>
      </dsp:txXfrm>
    </dsp:sp>
    <dsp:sp modelId="{2E4DE6E8-CB8B-4386-89A0-AE86D5943467}">
      <dsp:nvSpPr>
        <dsp:cNvPr id="0" name=""/>
        <dsp:cNvSpPr/>
      </dsp:nvSpPr>
      <dsp:spPr>
        <a:xfrm>
          <a:off x="11018646" y="1473556"/>
          <a:ext cx="2054944" cy="1027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Indirect</a:t>
          </a:r>
        </a:p>
      </dsp:txBody>
      <dsp:txXfrm>
        <a:off x="11018646" y="1473556"/>
        <a:ext cx="2054944" cy="1027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BCFD8-A5DA-49ED-ACF6-BC6022063F1D}">
      <dsp:nvSpPr>
        <dsp:cNvPr id="0" name=""/>
        <dsp:cNvSpPr/>
      </dsp:nvSpPr>
      <dsp:spPr>
        <a:xfrm>
          <a:off x="7162781" y="995836"/>
          <a:ext cx="4483489" cy="479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76"/>
              </a:lnTo>
              <a:lnTo>
                <a:pt x="4483489" y="241276"/>
              </a:lnTo>
              <a:lnTo>
                <a:pt x="4483489" y="479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2617571" y="995836"/>
          <a:ext cx="4545210" cy="515668"/>
        </a:xfrm>
        <a:custGeom>
          <a:avLst/>
          <a:gdLst/>
          <a:ahLst/>
          <a:cxnLst/>
          <a:rect l="0" t="0" r="0" b="0"/>
          <a:pathLst>
            <a:path>
              <a:moveTo>
                <a:pt x="4545210" y="0"/>
              </a:moveTo>
              <a:lnTo>
                <a:pt x="4545210" y="277234"/>
              </a:lnTo>
              <a:lnTo>
                <a:pt x="0" y="277234"/>
              </a:lnTo>
              <a:lnTo>
                <a:pt x="0" y="515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5071113" y="0"/>
          <a:ext cx="4183335" cy="995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Addressing Modes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071113" y="0"/>
        <a:ext cx="4183335" cy="995836"/>
      </dsp:txXfrm>
    </dsp:sp>
    <dsp:sp modelId="{161A5E71-339E-4F67-A7F4-F4CFFACDF35F}">
      <dsp:nvSpPr>
        <dsp:cNvPr id="0" name=""/>
        <dsp:cNvSpPr/>
      </dsp:nvSpPr>
      <dsp:spPr>
        <a:xfrm>
          <a:off x="1482171" y="1511505"/>
          <a:ext cx="2270799" cy="8229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PC-relative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482171" y="1511505"/>
        <a:ext cx="2270799" cy="822903"/>
      </dsp:txXfrm>
    </dsp:sp>
    <dsp:sp modelId="{76E992B5-AB7A-45DC-A621-3A1EB710AB03}">
      <dsp:nvSpPr>
        <dsp:cNvPr id="0" name=""/>
        <dsp:cNvSpPr/>
      </dsp:nvSpPr>
      <dsp:spPr>
        <a:xfrm>
          <a:off x="10555583" y="1475547"/>
          <a:ext cx="2181375" cy="85886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Indexed</a:t>
          </a:r>
        </a:p>
      </dsp:txBody>
      <dsp:txXfrm>
        <a:off x="10555583" y="1475547"/>
        <a:ext cx="2181375" cy="85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47E6-E173-4B21-9E3B-B03BC01DD7B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98104-8D81-4810-A626-32DEEE67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9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4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8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191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9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4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7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3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1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062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90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178F-D50E-4DC1-9E83-D049861666B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CA59-622A-4172-834D-914133DDE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2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6106C-F829-165C-1495-8311CB326141}"/>
              </a:ext>
            </a:extLst>
          </p:cNvPr>
          <p:cNvSpPr txBox="1"/>
          <p:nvPr/>
        </p:nvSpPr>
        <p:spPr>
          <a:xfrm>
            <a:off x="7416048" y="4684599"/>
            <a:ext cx="4152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Lab 8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 = 140.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Immediate. EA = 502.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PC-relative.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EA= 503 + (300x3)  = 1403.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/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F6177-6C51-04D5-0602-7530675E4355}"/>
              </a:ext>
            </a:extLst>
          </p:cNvPr>
          <p:cNvCxnSpPr>
            <a:cxnSpLocks/>
          </p:cNvCxnSpPr>
          <p:nvPr/>
        </p:nvCxnSpPr>
        <p:spPr>
          <a:xfrm>
            <a:off x="10267455" y="4385288"/>
            <a:ext cx="6361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BED77-F1F4-6147-3A08-E3A4D7520CAC}"/>
              </a:ext>
            </a:extLst>
          </p:cNvPr>
          <p:cNvSpPr txBox="1"/>
          <p:nvPr/>
        </p:nvSpPr>
        <p:spPr>
          <a:xfrm>
            <a:off x="11001262" y="4199123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39861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 = 140.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Immediate. EA = 502.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PC-relative. EA= 503 + (300x3)  = 1403.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 = 95.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91084"/>
              </p:ext>
            </p:extLst>
          </p:nvPr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5DF5D-4302-8FCD-2A5E-C923FB36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54185"/>
              </p:ext>
            </p:extLst>
          </p:nvPr>
        </p:nvGraphicFramePr>
        <p:xfrm>
          <a:off x="7310645" y="4915199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F5622-B961-8255-F6BA-723764EE3926}"/>
              </a:ext>
            </a:extLst>
          </p:cNvPr>
          <p:cNvSpPr txBox="1"/>
          <p:nvPr/>
        </p:nvSpPr>
        <p:spPr>
          <a:xfrm>
            <a:off x="7277560" y="445876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71638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7" y="2847314"/>
            <a:ext cx="653332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 = 140.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Immediate. EA = 502.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PC-relative. EA= 503 + (300x3)  = 1403.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EA = 95.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105 + 300 = 405.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3541"/>
              </p:ext>
            </p:extLst>
          </p:nvPr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5DF5D-4302-8FCD-2A5E-C923FB36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40022"/>
              </p:ext>
            </p:extLst>
          </p:nvPr>
        </p:nvGraphicFramePr>
        <p:xfrm>
          <a:off x="7459897" y="5356195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1F5622-B961-8255-F6BA-723764EE3926}"/>
              </a:ext>
            </a:extLst>
          </p:cNvPr>
          <p:cNvSpPr txBox="1"/>
          <p:nvPr/>
        </p:nvSpPr>
        <p:spPr>
          <a:xfrm>
            <a:off x="7426812" y="4899762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6348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60C42E0-DD12-1864-9A1F-316F75E6D0BC}"/>
              </a:ext>
            </a:extLst>
          </p:cNvPr>
          <p:cNvSpPr txBox="1"/>
          <p:nvPr/>
        </p:nvSpPr>
        <p:spPr>
          <a:xfrm>
            <a:off x="135565" y="3050613"/>
            <a:ext cx="6097772" cy="150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 = PC (new) + relative address x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 address = 500 – 751 = -251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DA4E5A-F955-87DA-B3CF-E844EAA6D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53649"/>
              </p:ext>
            </p:extLst>
          </p:nvPr>
        </p:nvGraphicFramePr>
        <p:xfrm>
          <a:off x="9519305" y="3296391"/>
          <a:ext cx="1230211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211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80C7902-DC74-6BE3-D319-CACF5DD5B645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0895F-3DEA-DB0F-F431-420469CE4488}"/>
              </a:ext>
            </a:extLst>
          </p:cNvPr>
          <p:cNvSpPr txBox="1"/>
          <p:nvPr/>
        </p:nvSpPr>
        <p:spPr>
          <a:xfrm rot="5400000"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CB639-89D8-388A-AD62-25EE33E11AB5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FA6CA-F045-6600-4A93-9EF28C6DFC8E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751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8560FBF-5345-3920-4968-DD5EBC5D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76060"/>
              </p:ext>
            </p:extLst>
          </p:nvPr>
        </p:nvGraphicFramePr>
        <p:xfrm>
          <a:off x="7567144" y="4768986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EE7447-E1BF-65E5-DE07-E22F226AF6D6}"/>
              </a:ext>
            </a:extLst>
          </p:cNvPr>
          <p:cNvSpPr txBox="1"/>
          <p:nvPr/>
        </p:nvSpPr>
        <p:spPr>
          <a:xfrm>
            <a:off x="7310122" y="4376542"/>
            <a:ext cx="1132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 (new)</a:t>
            </a:r>
            <a:endParaRPr lang="en-US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224BA2-516B-AE6C-26DE-665D7C7255CC}"/>
              </a:ext>
            </a:extLst>
          </p:cNvPr>
          <p:cNvCxnSpPr>
            <a:cxnSpLocks/>
          </p:cNvCxnSpPr>
          <p:nvPr/>
        </p:nvCxnSpPr>
        <p:spPr>
          <a:xfrm flipH="1">
            <a:off x="3548654" y="3847535"/>
            <a:ext cx="64057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840B25-3EA4-FCEC-0FA6-AEAA180E1645}"/>
              </a:ext>
            </a:extLst>
          </p:cNvPr>
          <p:cNvSpPr txBox="1"/>
          <p:nvPr/>
        </p:nvSpPr>
        <p:spPr>
          <a:xfrm>
            <a:off x="4201509" y="3709035"/>
            <a:ext cx="3466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each instruction takes only one memory cell</a:t>
            </a:r>
            <a:endParaRPr lang="en-U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3CE54F-D2E5-FAC4-FFD9-D52EEB047E14}"/>
              </a:ext>
            </a:extLst>
          </p:cNvPr>
          <p:cNvGrpSpPr/>
          <p:nvPr/>
        </p:nvGrpSpPr>
        <p:grpSpPr>
          <a:xfrm>
            <a:off x="10749516" y="3665723"/>
            <a:ext cx="574158" cy="793043"/>
            <a:chOff x="10749516" y="3665723"/>
            <a:chExt cx="574158" cy="79304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FF54DE-7045-2DD6-7110-AB662D1AC58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516" y="4458766"/>
              <a:ext cx="5741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091E2B9-5EFF-4D8F-E081-4AB76AE88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3674" y="3665723"/>
              <a:ext cx="0" cy="7930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8A6FCD-716E-D06B-A4D8-74E06DAAA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9516" y="3665723"/>
              <a:ext cx="57415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0724A8-9B21-FB96-7D13-1E430B70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" y="136339"/>
            <a:ext cx="8763320" cy="17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25706-F345-F36E-C9D0-F77E8FBD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10863" cy="154100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266D47-2FD4-390D-0073-772A2F7A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34436"/>
              </p:ext>
            </p:extLst>
          </p:nvPr>
        </p:nvGraphicFramePr>
        <p:xfrm>
          <a:off x="1350867" y="2373399"/>
          <a:ext cx="4276153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08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415234793"/>
                    </a:ext>
                  </a:extLst>
                </a:gridCol>
                <a:gridCol w="1186819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20448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Unused Bits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EF878B-431A-1E75-8DEC-ED401F29FB0C}"/>
              </a:ext>
            </a:extLst>
          </p:cNvPr>
          <p:cNvSpPr txBox="1"/>
          <p:nvPr/>
        </p:nvSpPr>
        <p:spPr>
          <a:xfrm>
            <a:off x="4513837" y="2625263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12-bits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D4227-9B94-1BDF-C547-F2178FF5FB67}"/>
              </a:ext>
            </a:extLst>
          </p:cNvPr>
          <p:cNvSpPr txBox="1"/>
          <p:nvPr/>
        </p:nvSpPr>
        <p:spPr>
          <a:xfrm>
            <a:off x="3064408" y="2625263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12-bits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453FB-B412-B07F-048A-8A6FBA4A816A}"/>
              </a:ext>
            </a:extLst>
          </p:cNvPr>
          <p:cNvSpPr txBox="1"/>
          <p:nvPr/>
        </p:nvSpPr>
        <p:spPr>
          <a:xfrm>
            <a:off x="1571872" y="2619614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8-bits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BE760A-7AFC-19EA-F703-ABA961F4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94962"/>
              </p:ext>
            </p:extLst>
          </p:nvPr>
        </p:nvGraphicFramePr>
        <p:xfrm>
          <a:off x="6483791" y="2362101"/>
          <a:ext cx="4276153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08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415234793"/>
                    </a:ext>
                  </a:extLst>
                </a:gridCol>
                <a:gridCol w="1186819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20448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795136-35C1-9D70-B422-155664A5CD5B}"/>
              </a:ext>
            </a:extLst>
          </p:cNvPr>
          <p:cNvSpPr txBox="1"/>
          <p:nvPr/>
        </p:nvSpPr>
        <p:spPr>
          <a:xfrm>
            <a:off x="9646761" y="2613965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12-bits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B31A0-9BB2-91E6-5753-7478647AE83A}"/>
              </a:ext>
            </a:extLst>
          </p:cNvPr>
          <p:cNvSpPr txBox="1"/>
          <p:nvPr/>
        </p:nvSpPr>
        <p:spPr>
          <a:xfrm>
            <a:off x="8197332" y="2613965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12-bits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77378-3786-0654-88A7-C16C93D32193}"/>
              </a:ext>
            </a:extLst>
          </p:cNvPr>
          <p:cNvSpPr txBox="1"/>
          <p:nvPr/>
        </p:nvSpPr>
        <p:spPr>
          <a:xfrm>
            <a:off x="6704796" y="2608316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8-bits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E58BC3-83E9-E4CC-25B0-D5EDCE97F453}"/>
              </a:ext>
            </a:extLst>
          </p:cNvPr>
          <p:cNvCxnSpPr>
            <a:cxnSpLocks/>
          </p:cNvCxnSpPr>
          <p:nvPr/>
        </p:nvCxnSpPr>
        <p:spPr>
          <a:xfrm>
            <a:off x="1350867" y="3223286"/>
            <a:ext cx="4276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1EF925-05B0-1B20-DA01-758ED7E0954E}"/>
              </a:ext>
            </a:extLst>
          </p:cNvPr>
          <p:cNvSpPr txBox="1"/>
          <p:nvPr/>
        </p:nvSpPr>
        <p:spPr>
          <a:xfrm>
            <a:off x="2951441" y="3313479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32 bits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632A50-2958-9390-F078-230BF4E02C59}"/>
              </a:ext>
            </a:extLst>
          </p:cNvPr>
          <p:cNvCxnSpPr>
            <a:cxnSpLocks/>
          </p:cNvCxnSpPr>
          <p:nvPr/>
        </p:nvCxnSpPr>
        <p:spPr>
          <a:xfrm>
            <a:off x="6445611" y="3193085"/>
            <a:ext cx="4276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BBAE46-0D8B-7855-90D8-8A435B479798}"/>
              </a:ext>
            </a:extLst>
          </p:cNvPr>
          <p:cNvSpPr txBox="1"/>
          <p:nvPr/>
        </p:nvSpPr>
        <p:spPr>
          <a:xfrm>
            <a:off x="8046185" y="3283278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F0A21-DF18-4BBD-8FDD-23155B7982F7}"/>
                  </a:ext>
                </a:extLst>
              </p:cNvPr>
              <p:cNvSpPr txBox="1"/>
              <p:nvPr/>
            </p:nvSpPr>
            <p:spPr>
              <a:xfrm>
                <a:off x="4814488" y="4235271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256 combinations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F0A21-DF18-4BBD-8FDD-23155B798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88" y="4235271"/>
                <a:ext cx="609399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625AF31-7B0C-6911-FE04-9D1422D15A3D}"/>
              </a:ext>
            </a:extLst>
          </p:cNvPr>
          <p:cNvSpPr txBox="1"/>
          <p:nvPr/>
        </p:nvSpPr>
        <p:spPr>
          <a:xfrm>
            <a:off x="4830061" y="4714947"/>
            <a:ext cx="609399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 – 250 = 6 combinations can be used for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address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5546D4-4A21-15F0-1511-1D32F26F1F88}"/>
              </a:ext>
            </a:extLst>
          </p:cNvPr>
          <p:cNvSpPr txBox="1"/>
          <p:nvPr/>
        </p:nvSpPr>
        <p:spPr>
          <a:xfrm>
            <a:off x="2815083" y="1874312"/>
            <a:ext cx="1698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One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1C0C0-9E17-1255-81C9-49F42B060F8D}"/>
              </a:ext>
            </a:extLst>
          </p:cNvPr>
          <p:cNvSpPr txBox="1"/>
          <p:nvPr/>
        </p:nvSpPr>
        <p:spPr>
          <a:xfrm>
            <a:off x="7861485" y="1859212"/>
            <a:ext cx="1698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Two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2BCE98-88A9-51C6-4AC4-26451AE10EFA}"/>
                  </a:ext>
                </a:extLst>
              </p:cNvPr>
              <p:cNvSpPr txBox="1"/>
              <p:nvPr/>
            </p:nvSpPr>
            <p:spPr>
              <a:xfrm>
                <a:off x="4882211" y="5450825"/>
                <a:ext cx="6093994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= 24,576 instructions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2BCE98-88A9-51C6-4AC4-26451AE1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11" y="5450825"/>
                <a:ext cx="6093994" cy="375552"/>
              </a:xfrm>
              <a:prstGeom prst="rect">
                <a:avLst/>
              </a:prstGeom>
              <a:blipFill>
                <a:blip r:embed="rId4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4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FED89AF-9FCC-55B5-6685-6E4B3CA1D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8"/>
          <a:stretch/>
        </p:blipFill>
        <p:spPr>
          <a:xfrm>
            <a:off x="0" y="2724019"/>
            <a:ext cx="8152495" cy="4037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60FE53-A74C-93D2-8BED-F9D66618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22966" cy="26572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2DA3A-955F-2A21-3AE5-1188497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95799"/>
              </p:ext>
            </p:extLst>
          </p:nvPr>
        </p:nvGraphicFramePr>
        <p:xfrm>
          <a:off x="8317151" y="701009"/>
          <a:ext cx="308933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08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415234793"/>
                    </a:ext>
                  </a:extLst>
                </a:gridCol>
              </a:tblGrid>
              <a:tr h="20448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16B68-3E24-9343-B9B5-B1C8DCBBCA46}"/>
              </a:ext>
            </a:extLst>
          </p:cNvPr>
          <p:cNvSpPr txBox="1"/>
          <p:nvPr/>
        </p:nvSpPr>
        <p:spPr>
          <a:xfrm>
            <a:off x="10030692" y="952873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24-bits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2B647-2C32-449A-4EE2-AF4C92A76346}"/>
              </a:ext>
            </a:extLst>
          </p:cNvPr>
          <p:cNvSpPr txBox="1"/>
          <p:nvPr/>
        </p:nvSpPr>
        <p:spPr>
          <a:xfrm>
            <a:off x="8538156" y="947224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8-bits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34187-6018-4266-3FA2-E1F666943F2B}"/>
              </a:ext>
            </a:extLst>
          </p:cNvPr>
          <p:cNvCxnSpPr>
            <a:cxnSpLocks/>
          </p:cNvCxnSpPr>
          <p:nvPr/>
        </p:nvCxnSpPr>
        <p:spPr>
          <a:xfrm>
            <a:off x="8317151" y="1550896"/>
            <a:ext cx="3089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8E6E9-CC4E-58D7-5C48-630B6EF5F3C7}"/>
              </a:ext>
            </a:extLst>
          </p:cNvPr>
          <p:cNvSpPr txBox="1"/>
          <p:nvPr/>
        </p:nvSpPr>
        <p:spPr>
          <a:xfrm>
            <a:off x="9267940" y="1641089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298364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0FE53-A74C-93D2-8BED-F9D66618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2966" cy="26572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2DA3A-955F-2A21-3AE5-1188497BE485}"/>
              </a:ext>
            </a:extLst>
          </p:cNvPr>
          <p:cNvGraphicFramePr>
            <a:graphicFrameLocks noGrp="1"/>
          </p:cNvGraphicFramePr>
          <p:nvPr/>
        </p:nvGraphicFramePr>
        <p:xfrm>
          <a:off x="8317151" y="701009"/>
          <a:ext cx="308933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08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415234793"/>
                    </a:ext>
                  </a:extLst>
                </a:gridCol>
              </a:tblGrid>
              <a:tr h="20448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16B68-3E24-9343-B9B5-B1C8DCBBCA46}"/>
              </a:ext>
            </a:extLst>
          </p:cNvPr>
          <p:cNvSpPr txBox="1"/>
          <p:nvPr/>
        </p:nvSpPr>
        <p:spPr>
          <a:xfrm>
            <a:off x="10030692" y="952873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24-bits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2B647-2C32-449A-4EE2-AF4C92A76346}"/>
              </a:ext>
            </a:extLst>
          </p:cNvPr>
          <p:cNvSpPr txBox="1"/>
          <p:nvPr/>
        </p:nvSpPr>
        <p:spPr>
          <a:xfrm>
            <a:off x="8538156" y="947224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8-bits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34187-6018-4266-3FA2-E1F666943F2B}"/>
              </a:ext>
            </a:extLst>
          </p:cNvPr>
          <p:cNvCxnSpPr>
            <a:cxnSpLocks/>
          </p:cNvCxnSpPr>
          <p:nvPr/>
        </p:nvCxnSpPr>
        <p:spPr>
          <a:xfrm>
            <a:off x="8317151" y="1550896"/>
            <a:ext cx="3089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8E6E9-CC4E-58D7-5C48-630B6EF5F3C7}"/>
              </a:ext>
            </a:extLst>
          </p:cNvPr>
          <p:cNvSpPr txBox="1"/>
          <p:nvPr/>
        </p:nvSpPr>
        <p:spPr>
          <a:xfrm>
            <a:off x="9267940" y="1641089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32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AF8C7-8526-74F7-0670-E5C98B0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7572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189907-9BD4-EB5C-364D-6BE8B7F7514E}"/>
              </a:ext>
            </a:extLst>
          </p:cNvPr>
          <p:cNvCxnSpPr>
            <a:cxnSpLocks/>
          </p:cNvCxnSpPr>
          <p:nvPr/>
        </p:nvCxnSpPr>
        <p:spPr>
          <a:xfrm>
            <a:off x="561240" y="3606990"/>
            <a:ext cx="39720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1EF8F2-BBB2-07F7-CE3F-E50EE1B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953500" cy="13981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28C1F-27E2-4BB8-B142-047740EE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71375"/>
              </p:ext>
            </p:extLst>
          </p:nvPr>
        </p:nvGraphicFramePr>
        <p:xfrm>
          <a:off x="608024" y="2604967"/>
          <a:ext cx="38784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29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2778941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26-bits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34AB10-B3CD-E632-D89C-649CAB28D8D8}"/>
              </a:ext>
            </a:extLst>
          </p:cNvPr>
          <p:cNvSpPr txBox="1"/>
          <p:nvPr/>
        </p:nvSpPr>
        <p:spPr>
          <a:xfrm>
            <a:off x="1063230" y="1909668"/>
            <a:ext cx="2670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Instruction in MIPS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D41F-E1C1-46B4-D898-DB0826368ECD}"/>
              </a:ext>
            </a:extLst>
          </p:cNvPr>
          <p:cNvSpPr txBox="1"/>
          <p:nvPr/>
        </p:nvSpPr>
        <p:spPr>
          <a:xfrm>
            <a:off x="5627182" y="2730140"/>
            <a:ext cx="1356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j Exit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77C38D-3EDF-FA23-6771-29D23833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77439"/>
              </p:ext>
            </p:extLst>
          </p:nvPr>
        </p:nvGraphicFramePr>
        <p:xfrm>
          <a:off x="10636905" y="3739736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902EBC-79A3-B75A-4E73-E24C87B065AF}"/>
              </a:ext>
            </a:extLst>
          </p:cNvPr>
          <p:cNvSpPr txBox="1"/>
          <p:nvPr/>
        </p:nvSpPr>
        <p:spPr>
          <a:xfrm>
            <a:off x="9796625" y="3767445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798B4-80FA-08E0-364B-B90E1BCAC629}"/>
              </a:ext>
            </a:extLst>
          </p:cNvPr>
          <p:cNvCxnSpPr>
            <a:cxnSpLocks/>
          </p:cNvCxnSpPr>
          <p:nvPr/>
        </p:nvCxnSpPr>
        <p:spPr>
          <a:xfrm>
            <a:off x="6665843" y="2954400"/>
            <a:ext cx="6361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1D7452-0112-F087-C2BF-C3BAF2382B83}"/>
              </a:ext>
            </a:extLst>
          </p:cNvPr>
          <p:cNvSpPr txBox="1"/>
          <p:nvPr/>
        </p:nvSpPr>
        <p:spPr>
          <a:xfrm>
            <a:off x="7278884" y="2785123"/>
            <a:ext cx="3182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Jump to address Exit which is 1000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DD38F1-5651-8490-45EA-337FFFBFC06B}"/>
              </a:ext>
            </a:extLst>
          </p:cNvPr>
          <p:cNvCxnSpPr>
            <a:cxnSpLocks/>
          </p:cNvCxnSpPr>
          <p:nvPr/>
        </p:nvCxnSpPr>
        <p:spPr>
          <a:xfrm>
            <a:off x="10128416" y="3196300"/>
            <a:ext cx="0" cy="4654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6127B4-D1F2-F4BC-859A-052D7450C2F3}"/>
              </a:ext>
            </a:extLst>
          </p:cNvPr>
          <p:cNvCxnSpPr>
            <a:cxnSpLocks/>
          </p:cNvCxnSpPr>
          <p:nvPr/>
        </p:nvCxnSpPr>
        <p:spPr>
          <a:xfrm>
            <a:off x="9796020" y="4242522"/>
            <a:ext cx="66478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04FAC4-2782-7DAA-90A0-2D074F4CE30C}"/>
              </a:ext>
            </a:extLst>
          </p:cNvPr>
          <p:cNvSpPr txBox="1"/>
          <p:nvPr/>
        </p:nvSpPr>
        <p:spPr>
          <a:xfrm>
            <a:off x="9590914" y="4242522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CC5E7-2CFE-2EEF-B0A7-455AAB93DC41}"/>
              </a:ext>
            </a:extLst>
          </p:cNvPr>
          <p:cNvSpPr txBox="1"/>
          <p:nvPr/>
        </p:nvSpPr>
        <p:spPr>
          <a:xfrm>
            <a:off x="1740913" y="3422324"/>
            <a:ext cx="10750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32-bits</a:t>
            </a:r>
          </a:p>
        </p:txBody>
      </p:sp>
    </p:spTree>
    <p:extLst>
      <p:ext uri="{BB962C8B-B14F-4D97-AF65-F5344CB8AC3E}">
        <p14:creationId xmlns:p14="http://schemas.microsoft.com/office/powerpoint/2010/main" val="14165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189907-9BD4-EB5C-364D-6BE8B7F7514E}"/>
              </a:ext>
            </a:extLst>
          </p:cNvPr>
          <p:cNvCxnSpPr>
            <a:cxnSpLocks/>
          </p:cNvCxnSpPr>
          <p:nvPr/>
        </p:nvCxnSpPr>
        <p:spPr>
          <a:xfrm>
            <a:off x="561240" y="3606990"/>
            <a:ext cx="39720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1EF8F2-BBB2-07F7-CE3F-E50EE1B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953500" cy="13981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28C1F-27E2-4BB8-B142-047740EEC2EE}"/>
              </a:ext>
            </a:extLst>
          </p:cNvPr>
          <p:cNvGraphicFramePr>
            <a:graphicFrameLocks noGrp="1"/>
          </p:cNvGraphicFramePr>
          <p:nvPr/>
        </p:nvGraphicFramePr>
        <p:xfrm>
          <a:off x="608024" y="2604967"/>
          <a:ext cx="38784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29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2778941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26-bits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34AB10-B3CD-E632-D89C-649CAB28D8D8}"/>
              </a:ext>
            </a:extLst>
          </p:cNvPr>
          <p:cNvSpPr txBox="1"/>
          <p:nvPr/>
        </p:nvSpPr>
        <p:spPr>
          <a:xfrm>
            <a:off x="1063230" y="1909668"/>
            <a:ext cx="2670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Instruction in MIPS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D41F-E1C1-46B4-D898-DB0826368ECD}"/>
              </a:ext>
            </a:extLst>
          </p:cNvPr>
          <p:cNvSpPr txBox="1"/>
          <p:nvPr/>
        </p:nvSpPr>
        <p:spPr>
          <a:xfrm>
            <a:off x="5627182" y="2730140"/>
            <a:ext cx="1356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j Exit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77C38D-3EDF-FA23-6771-29D238334C1B}"/>
              </a:ext>
            </a:extLst>
          </p:cNvPr>
          <p:cNvGraphicFramePr>
            <a:graphicFrameLocks noGrp="1"/>
          </p:cNvGraphicFramePr>
          <p:nvPr/>
        </p:nvGraphicFramePr>
        <p:xfrm>
          <a:off x="10636905" y="3739736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902EBC-79A3-B75A-4E73-E24C87B065AF}"/>
              </a:ext>
            </a:extLst>
          </p:cNvPr>
          <p:cNvSpPr txBox="1"/>
          <p:nvPr/>
        </p:nvSpPr>
        <p:spPr>
          <a:xfrm>
            <a:off x="9796625" y="3767445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798B4-80FA-08E0-364B-B90E1BCAC629}"/>
              </a:ext>
            </a:extLst>
          </p:cNvPr>
          <p:cNvCxnSpPr>
            <a:cxnSpLocks/>
          </p:cNvCxnSpPr>
          <p:nvPr/>
        </p:nvCxnSpPr>
        <p:spPr>
          <a:xfrm>
            <a:off x="6665843" y="2954400"/>
            <a:ext cx="6361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1D7452-0112-F087-C2BF-C3BAF2382B83}"/>
              </a:ext>
            </a:extLst>
          </p:cNvPr>
          <p:cNvSpPr txBox="1"/>
          <p:nvPr/>
        </p:nvSpPr>
        <p:spPr>
          <a:xfrm>
            <a:off x="7278884" y="2785123"/>
            <a:ext cx="3182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Jump to address Exit which is 1000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DD38F1-5651-8490-45EA-337FFFBFC06B}"/>
              </a:ext>
            </a:extLst>
          </p:cNvPr>
          <p:cNvCxnSpPr>
            <a:cxnSpLocks/>
          </p:cNvCxnSpPr>
          <p:nvPr/>
        </p:nvCxnSpPr>
        <p:spPr>
          <a:xfrm>
            <a:off x="10128416" y="3196300"/>
            <a:ext cx="0" cy="4654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6127B4-D1F2-F4BC-859A-052D7450C2F3}"/>
              </a:ext>
            </a:extLst>
          </p:cNvPr>
          <p:cNvCxnSpPr>
            <a:cxnSpLocks/>
          </p:cNvCxnSpPr>
          <p:nvPr/>
        </p:nvCxnSpPr>
        <p:spPr>
          <a:xfrm>
            <a:off x="9796020" y="4242522"/>
            <a:ext cx="66478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04FAC4-2782-7DAA-90A0-2D074F4CE30C}"/>
              </a:ext>
            </a:extLst>
          </p:cNvPr>
          <p:cNvSpPr txBox="1"/>
          <p:nvPr/>
        </p:nvSpPr>
        <p:spPr>
          <a:xfrm>
            <a:off x="9590914" y="4242522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177325-B443-01E1-D882-5BB0BADEEFA4}"/>
              </a:ext>
            </a:extLst>
          </p:cNvPr>
          <p:cNvSpPr txBox="1"/>
          <p:nvPr/>
        </p:nvSpPr>
        <p:spPr>
          <a:xfrm>
            <a:off x="-1115051" y="5050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B2"/>
                </a:solidFill>
              </a:rPr>
              <a:t>4 upper </a:t>
            </a:r>
            <a:r>
              <a:rPr lang="en-US" sz="1800" dirty="0">
                <a:solidFill>
                  <a:srgbClr val="C000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bits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CC5E7-2CFE-2EEF-B0A7-455AAB93DC41}"/>
              </a:ext>
            </a:extLst>
          </p:cNvPr>
          <p:cNvSpPr txBox="1"/>
          <p:nvPr/>
        </p:nvSpPr>
        <p:spPr>
          <a:xfrm>
            <a:off x="1740913" y="3422324"/>
            <a:ext cx="10750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32-bits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471ED2-AF92-3E35-BB59-003EB0B301FD}"/>
              </a:ext>
            </a:extLst>
          </p:cNvPr>
          <p:cNvSpPr txBox="1"/>
          <p:nvPr/>
        </p:nvSpPr>
        <p:spPr>
          <a:xfrm>
            <a:off x="2547259" y="4569046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28-bits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B144AA-8FF9-97EE-035D-239AD09E670C}"/>
              </a:ext>
            </a:extLst>
          </p:cNvPr>
          <p:cNvSpPr txBox="1"/>
          <p:nvPr/>
        </p:nvSpPr>
        <p:spPr>
          <a:xfrm>
            <a:off x="183747" y="4140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C5770-7423-CFCA-0607-CBB7E9E8B5D9}"/>
              </a:ext>
            </a:extLst>
          </p:cNvPr>
          <p:cNvSpPr txBox="1"/>
          <p:nvPr/>
        </p:nvSpPr>
        <p:spPr>
          <a:xfrm>
            <a:off x="2477986" y="5448381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36C7D-9495-79E0-E93D-99796360A471}"/>
              </a:ext>
            </a:extLst>
          </p:cNvPr>
          <p:cNvCxnSpPr>
            <a:cxnSpLocks/>
          </p:cNvCxnSpPr>
          <p:nvPr/>
        </p:nvCxnSpPr>
        <p:spPr>
          <a:xfrm>
            <a:off x="3158836" y="3429000"/>
            <a:ext cx="0" cy="7144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4AD203-FCFF-4D8F-50EB-7D0429CE9982}"/>
              </a:ext>
            </a:extLst>
          </p:cNvPr>
          <p:cNvCxnSpPr>
            <a:cxnSpLocks/>
          </p:cNvCxnSpPr>
          <p:nvPr/>
        </p:nvCxnSpPr>
        <p:spPr>
          <a:xfrm flipV="1">
            <a:off x="3733743" y="4411799"/>
            <a:ext cx="6062277" cy="120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189907-9BD4-EB5C-364D-6BE8B7F7514E}"/>
              </a:ext>
            </a:extLst>
          </p:cNvPr>
          <p:cNvCxnSpPr>
            <a:cxnSpLocks/>
          </p:cNvCxnSpPr>
          <p:nvPr/>
        </p:nvCxnSpPr>
        <p:spPr>
          <a:xfrm>
            <a:off x="561240" y="3606990"/>
            <a:ext cx="39720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1EF8F2-BBB2-07F7-CE3F-E50EE1B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953500" cy="13981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28C1F-27E2-4BB8-B142-047740EEC2EE}"/>
              </a:ext>
            </a:extLst>
          </p:cNvPr>
          <p:cNvGraphicFramePr>
            <a:graphicFrameLocks noGrp="1"/>
          </p:cNvGraphicFramePr>
          <p:nvPr/>
        </p:nvGraphicFramePr>
        <p:xfrm>
          <a:off x="608024" y="2604967"/>
          <a:ext cx="38784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29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2778941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26-bits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34AB10-B3CD-E632-D89C-649CAB28D8D8}"/>
              </a:ext>
            </a:extLst>
          </p:cNvPr>
          <p:cNvSpPr txBox="1"/>
          <p:nvPr/>
        </p:nvSpPr>
        <p:spPr>
          <a:xfrm>
            <a:off x="1063230" y="1909668"/>
            <a:ext cx="2670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Instruction in MIPS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D41F-E1C1-46B4-D898-DB0826368ECD}"/>
              </a:ext>
            </a:extLst>
          </p:cNvPr>
          <p:cNvSpPr txBox="1"/>
          <p:nvPr/>
        </p:nvSpPr>
        <p:spPr>
          <a:xfrm>
            <a:off x="5627182" y="2730140"/>
            <a:ext cx="1356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j Exit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77C38D-3EDF-FA23-6771-29D238334C1B}"/>
              </a:ext>
            </a:extLst>
          </p:cNvPr>
          <p:cNvGraphicFramePr>
            <a:graphicFrameLocks noGrp="1"/>
          </p:cNvGraphicFramePr>
          <p:nvPr/>
        </p:nvGraphicFramePr>
        <p:xfrm>
          <a:off x="10636905" y="3739736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902EBC-79A3-B75A-4E73-E24C87B065AF}"/>
              </a:ext>
            </a:extLst>
          </p:cNvPr>
          <p:cNvSpPr txBox="1"/>
          <p:nvPr/>
        </p:nvSpPr>
        <p:spPr>
          <a:xfrm>
            <a:off x="9796625" y="3767445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798B4-80FA-08E0-364B-B90E1BCAC629}"/>
              </a:ext>
            </a:extLst>
          </p:cNvPr>
          <p:cNvCxnSpPr>
            <a:cxnSpLocks/>
          </p:cNvCxnSpPr>
          <p:nvPr/>
        </p:nvCxnSpPr>
        <p:spPr>
          <a:xfrm>
            <a:off x="6665843" y="2954400"/>
            <a:ext cx="6361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1D7452-0112-F087-C2BF-C3BAF2382B83}"/>
              </a:ext>
            </a:extLst>
          </p:cNvPr>
          <p:cNvSpPr txBox="1"/>
          <p:nvPr/>
        </p:nvSpPr>
        <p:spPr>
          <a:xfrm>
            <a:off x="7278884" y="2785123"/>
            <a:ext cx="3182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Jump to address Exit which is 1000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DD38F1-5651-8490-45EA-337FFFBFC06B}"/>
              </a:ext>
            </a:extLst>
          </p:cNvPr>
          <p:cNvCxnSpPr>
            <a:cxnSpLocks/>
          </p:cNvCxnSpPr>
          <p:nvPr/>
        </p:nvCxnSpPr>
        <p:spPr>
          <a:xfrm>
            <a:off x="10128416" y="3196300"/>
            <a:ext cx="0" cy="4654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6127B4-D1F2-F4BC-859A-052D7450C2F3}"/>
              </a:ext>
            </a:extLst>
          </p:cNvPr>
          <p:cNvCxnSpPr>
            <a:cxnSpLocks/>
          </p:cNvCxnSpPr>
          <p:nvPr/>
        </p:nvCxnSpPr>
        <p:spPr>
          <a:xfrm>
            <a:off x="9796020" y="4242522"/>
            <a:ext cx="66478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04FAC4-2782-7DAA-90A0-2D074F4CE30C}"/>
              </a:ext>
            </a:extLst>
          </p:cNvPr>
          <p:cNvSpPr txBox="1"/>
          <p:nvPr/>
        </p:nvSpPr>
        <p:spPr>
          <a:xfrm>
            <a:off x="9590914" y="4242522"/>
            <a:ext cx="1075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177325-B443-01E1-D882-5BB0BADEEFA4}"/>
              </a:ext>
            </a:extLst>
          </p:cNvPr>
          <p:cNvSpPr txBox="1"/>
          <p:nvPr/>
        </p:nvSpPr>
        <p:spPr>
          <a:xfrm>
            <a:off x="-1115051" y="5050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B2"/>
                </a:solidFill>
              </a:rPr>
              <a:t>4 upper </a:t>
            </a:r>
            <a:r>
              <a:rPr lang="en-US" sz="1800" dirty="0">
                <a:solidFill>
                  <a:srgbClr val="C000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significant bits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CC5E7-2CFE-2EEF-B0A7-455AAB93DC41}"/>
              </a:ext>
            </a:extLst>
          </p:cNvPr>
          <p:cNvSpPr txBox="1"/>
          <p:nvPr/>
        </p:nvSpPr>
        <p:spPr>
          <a:xfrm>
            <a:off x="1740913" y="3422324"/>
            <a:ext cx="10750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32-bits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471ED2-AF92-3E35-BB59-003EB0B301FD}"/>
              </a:ext>
            </a:extLst>
          </p:cNvPr>
          <p:cNvSpPr txBox="1"/>
          <p:nvPr/>
        </p:nvSpPr>
        <p:spPr>
          <a:xfrm>
            <a:off x="2547259" y="4569046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28-bits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B144AA-8FF9-97EE-035D-239AD09E670C}"/>
              </a:ext>
            </a:extLst>
          </p:cNvPr>
          <p:cNvSpPr txBox="1"/>
          <p:nvPr/>
        </p:nvSpPr>
        <p:spPr>
          <a:xfrm>
            <a:off x="183747" y="4140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C5770-7423-CFCA-0607-CBB7E9E8B5D9}"/>
              </a:ext>
            </a:extLst>
          </p:cNvPr>
          <p:cNvSpPr txBox="1"/>
          <p:nvPr/>
        </p:nvSpPr>
        <p:spPr>
          <a:xfrm>
            <a:off x="2477986" y="5448381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B9DFA0-2CA8-C8C2-579E-6BD676445BE2}"/>
              </a:ext>
            </a:extLst>
          </p:cNvPr>
          <p:cNvCxnSpPr>
            <a:cxnSpLocks/>
          </p:cNvCxnSpPr>
          <p:nvPr/>
        </p:nvCxnSpPr>
        <p:spPr>
          <a:xfrm flipV="1">
            <a:off x="3733743" y="4411799"/>
            <a:ext cx="6062277" cy="120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402CAD8-518B-049C-32D9-E8DAAE2B11CB}"/>
              </a:ext>
            </a:extLst>
          </p:cNvPr>
          <p:cNvGraphicFramePr>
            <a:graphicFrameLocks noGrp="1"/>
          </p:cNvGraphicFramePr>
          <p:nvPr/>
        </p:nvGraphicFramePr>
        <p:xfrm>
          <a:off x="338227" y="6255026"/>
          <a:ext cx="2060259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0259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1800" b="1" kern="1200" dirty="0">
                          <a:solidFill>
                            <a:srgbClr val="C000B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122AABB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79DCE4-F257-B5F3-2BB6-870FBC4C1EA8}"/>
              </a:ext>
            </a:extLst>
          </p:cNvPr>
          <p:cNvSpPr txBox="1"/>
          <p:nvPr/>
        </p:nvSpPr>
        <p:spPr>
          <a:xfrm>
            <a:off x="608023" y="5835766"/>
            <a:ext cx="13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 register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F86FFF-EE9B-4046-E5D5-9E2884955215}"/>
              </a:ext>
            </a:extLst>
          </p:cNvPr>
          <p:cNvCxnSpPr>
            <a:cxnSpLocks/>
          </p:cNvCxnSpPr>
          <p:nvPr/>
        </p:nvCxnSpPr>
        <p:spPr>
          <a:xfrm>
            <a:off x="1055042" y="5448381"/>
            <a:ext cx="0" cy="442022"/>
          </a:xfrm>
          <a:prstGeom prst="straightConnector1">
            <a:avLst/>
          </a:prstGeom>
          <a:ln w="28575">
            <a:solidFill>
              <a:srgbClr val="C00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36C7D-9495-79E0-E93D-99796360A471}"/>
              </a:ext>
            </a:extLst>
          </p:cNvPr>
          <p:cNvCxnSpPr>
            <a:cxnSpLocks/>
          </p:cNvCxnSpPr>
          <p:nvPr/>
        </p:nvCxnSpPr>
        <p:spPr>
          <a:xfrm>
            <a:off x="3158836" y="3429000"/>
            <a:ext cx="0" cy="7144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56972B-8C14-63B5-9F0A-12D5EA53B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3985"/>
              </p:ext>
            </p:extLst>
          </p:nvPr>
        </p:nvGraphicFramePr>
        <p:xfrm>
          <a:off x="278296" y="2683117"/>
          <a:ext cx="40154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00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3042110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35868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96040C-2A47-767F-43E5-E4EAA3D1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68682"/>
              </p:ext>
            </p:extLst>
          </p:nvPr>
        </p:nvGraphicFramePr>
        <p:xfrm>
          <a:off x="7116417" y="2638959"/>
          <a:ext cx="445273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714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579689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  <a:gridCol w="1919328">
                  <a:extLst>
                    <a:ext uri="{9D8B030D-6E8A-4147-A177-3AD203B41FA5}">
                      <a16:colId xmlns:a16="http://schemas.microsoft.com/office/drawing/2014/main" val="3694831793"/>
                    </a:ext>
                  </a:extLst>
                </a:gridCol>
              </a:tblGrid>
              <a:tr h="40991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6CF9B0-DC45-B560-2A54-E38895CC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64639"/>
              </p:ext>
            </p:extLst>
          </p:nvPr>
        </p:nvGraphicFramePr>
        <p:xfrm>
          <a:off x="2796208" y="5110253"/>
          <a:ext cx="587071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318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1270118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694831793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1258641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006E91-68D5-1779-DB37-99F67159C427}"/>
              </a:ext>
            </a:extLst>
          </p:cNvPr>
          <p:cNvSpPr txBox="1"/>
          <p:nvPr/>
        </p:nvSpPr>
        <p:spPr>
          <a:xfrm>
            <a:off x="884584" y="2001524"/>
            <a:ext cx="2802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One Address Instruction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B179C-B7E9-F3AC-DD0C-6A0814185E29}"/>
              </a:ext>
            </a:extLst>
          </p:cNvPr>
          <p:cNvSpPr txBox="1"/>
          <p:nvPr/>
        </p:nvSpPr>
        <p:spPr>
          <a:xfrm>
            <a:off x="8302489" y="2001524"/>
            <a:ext cx="2802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Two Address Instruction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6C6C0-95E0-6DEE-C2E2-A78B248024AA}"/>
              </a:ext>
            </a:extLst>
          </p:cNvPr>
          <p:cNvSpPr txBox="1"/>
          <p:nvPr/>
        </p:nvSpPr>
        <p:spPr>
          <a:xfrm>
            <a:off x="4406351" y="4367037"/>
            <a:ext cx="2802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3 Address Instruction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43956B-E286-7373-C06F-BF62A0BBACCF}"/>
              </a:ext>
            </a:extLst>
          </p:cNvPr>
          <p:cNvSpPr txBox="1">
            <a:spLocks/>
          </p:cNvSpPr>
          <p:nvPr/>
        </p:nvSpPr>
        <p:spPr>
          <a:xfrm>
            <a:off x="1968554" y="92197"/>
            <a:ext cx="8000393" cy="8154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Instruction Types</a:t>
            </a:r>
          </a:p>
        </p:txBody>
      </p:sp>
    </p:spTree>
    <p:extLst>
      <p:ext uri="{BB962C8B-B14F-4D97-AF65-F5344CB8AC3E}">
        <p14:creationId xmlns:p14="http://schemas.microsoft.com/office/powerpoint/2010/main" val="2137279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EF8F2-BBB2-07F7-CE3F-E50EE1B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953500" cy="13981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28C1F-27E2-4BB8-B142-047740EE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4336"/>
              </p:ext>
            </p:extLst>
          </p:nvPr>
        </p:nvGraphicFramePr>
        <p:xfrm>
          <a:off x="608024" y="2604967"/>
          <a:ext cx="38784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29">
                  <a:extLst>
                    <a:ext uri="{9D8B030D-6E8A-4147-A177-3AD203B41FA5}">
                      <a16:colId xmlns:a16="http://schemas.microsoft.com/office/drawing/2014/main" val="1004417995"/>
                    </a:ext>
                  </a:extLst>
                </a:gridCol>
                <a:gridCol w="2778941">
                  <a:extLst>
                    <a:ext uri="{9D8B030D-6E8A-4147-A177-3AD203B41FA5}">
                      <a16:colId xmlns:a16="http://schemas.microsoft.com/office/drawing/2014/main" val="357914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0x003AABB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26-bits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2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34AB10-B3CD-E632-D89C-649CAB28D8D8}"/>
              </a:ext>
            </a:extLst>
          </p:cNvPr>
          <p:cNvSpPr txBox="1"/>
          <p:nvPr/>
        </p:nvSpPr>
        <p:spPr>
          <a:xfrm>
            <a:off x="1063230" y="1909668"/>
            <a:ext cx="2670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 Instruction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177325-B443-01E1-D882-5BB0BADEEFA4}"/>
              </a:ext>
            </a:extLst>
          </p:cNvPr>
          <p:cNvSpPr txBox="1"/>
          <p:nvPr/>
        </p:nvSpPr>
        <p:spPr>
          <a:xfrm>
            <a:off x="-1115051" y="5050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B2"/>
                </a:solidFill>
              </a:rPr>
              <a:t>4 upper </a:t>
            </a:r>
            <a:r>
              <a:rPr lang="en-US" sz="1800" dirty="0">
                <a:solidFill>
                  <a:srgbClr val="C000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significant bits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471ED2-AF92-3E35-BB59-003EB0B301FD}"/>
              </a:ext>
            </a:extLst>
          </p:cNvPr>
          <p:cNvSpPr txBox="1"/>
          <p:nvPr/>
        </p:nvSpPr>
        <p:spPr>
          <a:xfrm>
            <a:off x="2547259" y="4569046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28-bits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B144AA-8FF9-97EE-035D-239AD09E670C}"/>
              </a:ext>
            </a:extLst>
          </p:cNvPr>
          <p:cNvSpPr txBox="1"/>
          <p:nvPr/>
        </p:nvSpPr>
        <p:spPr>
          <a:xfrm>
            <a:off x="183747" y="4140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C5770-7423-CFCA-0607-CBB7E9E8B5D9}"/>
              </a:ext>
            </a:extLst>
          </p:cNvPr>
          <p:cNvSpPr txBox="1"/>
          <p:nvPr/>
        </p:nvSpPr>
        <p:spPr>
          <a:xfrm>
            <a:off x="2477986" y="5448381"/>
            <a:ext cx="135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32-bits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402CAD8-518B-049C-32D9-E8DAAE2B11CB}"/>
              </a:ext>
            </a:extLst>
          </p:cNvPr>
          <p:cNvGraphicFramePr>
            <a:graphicFrameLocks noGrp="1"/>
          </p:cNvGraphicFramePr>
          <p:nvPr/>
        </p:nvGraphicFramePr>
        <p:xfrm>
          <a:off x="338227" y="6255026"/>
          <a:ext cx="2060259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0259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1800" b="1" kern="1200" dirty="0">
                          <a:solidFill>
                            <a:srgbClr val="C000B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122AABB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79DCE4-F257-B5F3-2BB6-870FBC4C1EA8}"/>
              </a:ext>
            </a:extLst>
          </p:cNvPr>
          <p:cNvSpPr txBox="1"/>
          <p:nvPr/>
        </p:nvSpPr>
        <p:spPr>
          <a:xfrm>
            <a:off x="608023" y="5835766"/>
            <a:ext cx="13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 register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F86FFF-EE9B-4046-E5D5-9E2884955215}"/>
              </a:ext>
            </a:extLst>
          </p:cNvPr>
          <p:cNvCxnSpPr>
            <a:cxnSpLocks/>
          </p:cNvCxnSpPr>
          <p:nvPr/>
        </p:nvCxnSpPr>
        <p:spPr>
          <a:xfrm>
            <a:off x="1055042" y="5448381"/>
            <a:ext cx="0" cy="442022"/>
          </a:xfrm>
          <a:prstGeom prst="straightConnector1">
            <a:avLst/>
          </a:prstGeom>
          <a:ln w="28575">
            <a:solidFill>
              <a:srgbClr val="C00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36C7D-9495-79E0-E93D-99796360A471}"/>
              </a:ext>
            </a:extLst>
          </p:cNvPr>
          <p:cNvCxnSpPr>
            <a:cxnSpLocks/>
          </p:cNvCxnSpPr>
          <p:nvPr/>
        </p:nvCxnSpPr>
        <p:spPr>
          <a:xfrm>
            <a:off x="3158836" y="3429000"/>
            <a:ext cx="0" cy="7144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332581-7FF2-D0C0-D4B7-CEE0F0F60EAA}"/>
              </a:ext>
            </a:extLst>
          </p:cNvPr>
          <p:cNvSpPr txBox="1"/>
          <p:nvPr/>
        </p:nvSpPr>
        <p:spPr>
          <a:xfrm>
            <a:off x="5344812" y="3280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l" fontAlgn="t">
              <a:spcBef>
                <a:spcPts val="265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00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0000 0011 1010 1010 1011 1011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US" sz="1800" kern="1200" dirty="0">
              <a:solidFill>
                <a:srgbClr val="C000B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E3E59-77BE-D555-D8C3-69705F0B9BCC}"/>
              </a:ext>
            </a:extLst>
          </p:cNvPr>
          <p:cNvSpPr txBox="1"/>
          <p:nvPr/>
        </p:nvSpPr>
        <p:spPr>
          <a:xfrm>
            <a:off x="3345140" y="25969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= 003AABB</a:t>
            </a:r>
          </a:p>
          <a:p>
            <a:pPr algn="ctr"/>
            <a:endParaRPr lang="en-US" sz="1800" kern="1200" dirty="0">
              <a:solidFill>
                <a:srgbClr val="C000B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4A1B4-346A-B6AD-88D2-C9F3D9E09E87}"/>
              </a:ext>
            </a:extLst>
          </p:cNvPr>
          <p:cNvSpPr txBox="1"/>
          <p:nvPr/>
        </p:nvSpPr>
        <p:spPr>
          <a:xfrm>
            <a:off x="5344812" y="40428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l" fontAlgn="t">
              <a:spcBef>
                <a:spcPts val="265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0000 0011 1010 1010 1011 1011 </a:t>
            </a:r>
            <a:r>
              <a:rPr lang="en-US" sz="1800" b="0" i="0" u="none" strike="noStrike" dirty="0">
                <a:solidFill>
                  <a:srgbClr val="C000B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lang="en-US" sz="2000" b="0" i="0" u="none" strike="noStrike" dirty="0">
              <a:solidFill>
                <a:srgbClr val="C000B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800" kern="1200" dirty="0">
              <a:solidFill>
                <a:srgbClr val="C000B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BC85A-EDBD-A053-E877-6C9DC3DAF15B}"/>
              </a:ext>
            </a:extLst>
          </p:cNvPr>
          <p:cNvSpPr txBox="1"/>
          <p:nvPr/>
        </p:nvSpPr>
        <p:spPr>
          <a:xfrm>
            <a:off x="3345140" y="59318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=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100EAAEC</a:t>
            </a:r>
            <a:r>
              <a:rPr lang="en-U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ctr"/>
            <a:endParaRPr lang="en-US" sz="1800" kern="1200" dirty="0">
              <a:solidFill>
                <a:srgbClr val="C000B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226A4-9E0F-9C7C-0C9B-BBD836A73E05}"/>
              </a:ext>
            </a:extLst>
          </p:cNvPr>
          <p:cNvSpPr txBox="1"/>
          <p:nvPr/>
        </p:nvSpPr>
        <p:spPr>
          <a:xfrm>
            <a:off x="5344812" y="4862980"/>
            <a:ext cx="6096000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fontAlgn="t">
              <a:spcBef>
                <a:spcPts val="265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00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0000 0011 1010 1010 1011 1011 </a:t>
            </a:r>
            <a:r>
              <a:rPr lang="en-US" sz="1800" b="0" i="0" u="none" strike="noStrike" dirty="0">
                <a:solidFill>
                  <a:srgbClr val="C000B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lang="en-US" sz="2000" b="0" i="0" u="none" strike="noStrike" dirty="0">
              <a:solidFill>
                <a:srgbClr val="C000B2"/>
              </a:solidFill>
              <a:effectLst/>
              <a:latin typeface="Arial" panose="020B0604020202020204" pitchFamily="34" charset="0"/>
            </a:endParaRPr>
          </a:p>
          <a:p>
            <a:pPr marL="91440" algn="l" fontAlgn="t">
              <a:spcBef>
                <a:spcPts val="265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C000B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800" kern="1200" dirty="0">
              <a:solidFill>
                <a:srgbClr val="C000B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FFA57-1B3E-5B72-D690-FE97E5A87448}"/>
              </a:ext>
            </a:extLst>
          </p:cNvPr>
          <p:cNvSpPr txBox="1"/>
          <p:nvPr/>
        </p:nvSpPr>
        <p:spPr>
          <a:xfrm>
            <a:off x="5344812" y="5346226"/>
            <a:ext cx="6096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fontAlgn="t">
              <a:spcBef>
                <a:spcPts val="265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= </a:t>
            </a:r>
            <a:r>
              <a:rPr lang="en-US" sz="1800" kern="1200" dirty="0">
                <a:solidFill>
                  <a:srgbClr val="C000B2"/>
                </a:solidFill>
                <a:effectLst/>
                <a:latin typeface="+mn-lt"/>
                <a:ea typeface="+mn-ea"/>
                <a:cs typeface="+mn-cs"/>
              </a:rPr>
              <a:t>0001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0000 0000 1110 1010 1010 1110 11</a:t>
            </a:r>
            <a:r>
              <a:rPr lang="en-US" sz="1800" b="0" i="0" u="none" strike="noStrike" dirty="0">
                <a:solidFill>
                  <a:srgbClr val="C000B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endParaRPr lang="en-US" sz="2000" b="0" i="0" u="none" strike="noStrike" dirty="0">
              <a:solidFill>
                <a:srgbClr val="C000B2"/>
              </a:solidFill>
              <a:effectLst/>
              <a:latin typeface="Arial" panose="020B0604020202020204" pitchFamily="34" charset="0"/>
            </a:endParaRPr>
          </a:p>
          <a:p>
            <a:pPr marL="91440" fontAlgn="t">
              <a:spcBef>
                <a:spcPts val="265"/>
              </a:spcBef>
            </a:pPr>
            <a:endParaRPr lang="en-US" sz="2000" b="0" i="0" u="none" strike="noStrike" dirty="0">
              <a:solidFill>
                <a:srgbClr val="C000B2"/>
              </a:solidFill>
              <a:effectLst/>
              <a:latin typeface="Arial" panose="020B0604020202020204" pitchFamily="34" charset="0"/>
            </a:endParaRPr>
          </a:p>
          <a:p>
            <a:pPr marL="91440" algn="l" fontAlgn="t">
              <a:spcBef>
                <a:spcPts val="265"/>
              </a:spcBef>
              <a:spcAft>
                <a:spcPts val="0"/>
              </a:spcAft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2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65EB-3F01-CD91-E0DB-60130F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011"/>
            <a:ext cx="9282544" cy="136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08D7-2417-B4DB-C3DE-D484973F02F9}"/>
              </a:ext>
            </a:extLst>
          </p:cNvPr>
          <p:cNvSpPr txBox="1"/>
          <p:nvPr/>
        </p:nvSpPr>
        <p:spPr>
          <a:xfrm>
            <a:off x="-1" y="2153249"/>
            <a:ext cx="10852727" cy="169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($s2)     // Register Indirect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@($s2)     // Memory Indirect addressing mode, assuming that $S2 contains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memory 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($s2+$s3+200)     // indexed with displacement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(0x1122AABB)    // memory direct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7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65EB-3F01-CD91-E0DB-60130F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011"/>
            <a:ext cx="9282544" cy="136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08D7-2417-B4DB-C3DE-D484973F02F9}"/>
              </a:ext>
            </a:extLst>
          </p:cNvPr>
          <p:cNvSpPr txBox="1"/>
          <p:nvPr/>
        </p:nvSpPr>
        <p:spPr>
          <a:xfrm>
            <a:off x="-1" y="2153249"/>
            <a:ext cx="1085272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($s2)     // Register Indirect addressing mode.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BB329-0936-A95D-1F19-CD4A1AC8B4B3}"/>
              </a:ext>
            </a:extLst>
          </p:cNvPr>
          <p:cNvSpPr txBox="1"/>
          <p:nvPr/>
        </p:nvSpPr>
        <p:spPr>
          <a:xfrm>
            <a:off x="-96981" y="2944013"/>
            <a:ext cx="612370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be done by the following MIPS instructions: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$t2, 0($s2)                     // now $t2 has the first address.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$s1, 0($t2)                    // now $s1 has the operand.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B549A-9E24-2811-9AB0-64ECBC19E495}"/>
              </a:ext>
            </a:extLst>
          </p:cNvPr>
          <p:cNvSpPr txBox="1"/>
          <p:nvPr/>
        </p:nvSpPr>
        <p:spPr>
          <a:xfrm>
            <a:off x="8970092" y="3236184"/>
            <a:ext cx="168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9F4BCD-7652-D23A-B645-A46E6D8F7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54641"/>
              </p:ext>
            </p:extLst>
          </p:nvPr>
        </p:nvGraphicFramePr>
        <p:xfrm>
          <a:off x="8632878" y="3201800"/>
          <a:ext cx="61835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837599-8DE9-A356-5EF1-65D8AD28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35210"/>
              </p:ext>
            </p:extLst>
          </p:nvPr>
        </p:nvGraphicFramePr>
        <p:xfrm>
          <a:off x="10043124" y="2826595"/>
          <a:ext cx="54808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81">
                  <a:extLst>
                    <a:ext uri="{9D8B030D-6E8A-4147-A177-3AD203B41FA5}">
                      <a16:colId xmlns:a16="http://schemas.microsoft.com/office/drawing/2014/main" val="719948285"/>
                    </a:ext>
                  </a:extLst>
                </a:gridCol>
              </a:tblGrid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56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 </a:t>
                      </a:r>
                      <a:r>
                        <a:rPr lang="en-US" sz="14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258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21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0DC42C-1072-9EDA-66BC-182A5C830AD4}"/>
              </a:ext>
            </a:extLst>
          </p:cNvPr>
          <p:cNvSpPr txBox="1"/>
          <p:nvPr/>
        </p:nvSpPr>
        <p:spPr>
          <a:xfrm>
            <a:off x="8510082" y="2777759"/>
            <a:ext cx="9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21566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65EB-3F01-CD91-E0DB-60130F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011"/>
            <a:ext cx="9282544" cy="136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08D7-2417-B4DB-C3DE-D484973F02F9}"/>
              </a:ext>
            </a:extLst>
          </p:cNvPr>
          <p:cNvSpPr txBox="1"/>
          <p:nvPr/>
        </p:nvSpPr>
        <p:spPr>
          <a:xfrm>
            <a:off x="0" y="2125540"/>
            <a:ext cx="1085272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$s1, @($s2)     // Memory Indirect addressing mode, assuming that $S2 contains the first memory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3D7A2-B99B-75BF-C9F1-BC069D751FE4}"/>
              </a:ext>
            </a:extLst>
          </p:cNvPr>
          <p:cNvSpPr txBox="1"/>
          <p:nvPr/>
        </p:nvSpPr>
        <p:spPr>
          <a:xfrm>
            <a:off x="9945230" y="3237548"/>
            <a:ext cx="57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BFE9AA-05A4-0E30-F9A5-AFB15506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62398"/>
              </p:ext>
            </p:extLst>
          </p:nvPr>
        </p:nvGraphicFramePr>
        <p:xfrm>
          <a:off x="10578686" y="3234915"/>
          <a:ext cx="5480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81">
                  <a:extLst>
                    <a:ext uri="{9D8B030D-6E8A-4147-A177-3AD203B41FA5}">
                      <a16:colId xmlns:a16="http://schemas.microsoft.com/office/drawing/2014/main" val="719948285"/>
                    </a:ext>
                  </a:extLst>
                </a:gridCol>
              </a:tblGrid>
              <a:tr h="2638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500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56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 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258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2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04BC1D-56EE-3E9F-E726-58FF8316457F}"/>
              </a:ext>
            </a:extLst>
          </p:cNvPr>
          <p:cNvSpPr txBox="1"/>
          <p:nvPr/>
        </p:nvSpPr>
        <p:spPr>
          <a:xfrm>
            <a:off x="9945230" y="3873153"/>
            <a:ext cx="57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7CE09-08D4-8B76-B1DF-9B2F10C45FFC}"/>
              </a:ext>
            </a:extLst>
          </p:cNvPr>
          <p:cNvSpPr txBox="1"/>
          <p:nvPr/>
        </p:nvSpPr>
        <p:spPr>
          <a:xfrm>
            <a:off x="-221673" y="3234915"/>
            <a:ext cx="7721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be done by the following MIPS instructions: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$t2, 0($s2)                     // now $t2 has the first memor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$t3, 0($t2)                    // now $t3 has the second memory address.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$s1, 0($t3)                   // now $s1 contains the operand.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1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65EB-3F01-CD91-E0DB-60130F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011"/>
            <a:ext cx="9282544" cy="136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08D7-2417-B4DB-C3DE-D484973F02F9}"/>
              </a:ext>
            </a:extLst>
          </p:cNvPr>
          <p:cNvSpPr txBox="1"/>
          <p:nvPr/>
        </p:nvSpPr>
        <p:spPr>
          <a:xfrm>
            <a:off x="0" y="2125540"/>
            <a:ext cx="1085272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Load $s1, ($s2+$s3+200)     // indexed with displacement addressing mode.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83721-293F-ED2F-A3D2-32C4E51F305E}"/>
              </a:ext>
            </a:extLst>
          </p:cNvPr>
          <p:cNvSpPr txBox="1"/>
          <p:nvPr/>
        </p:nvSpPr>
        <p:spPr>
          <a:xfrm>
            <a:off x="78510" y="3249880"/>
            <a:ext cx="612370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be done by the following MIPS instructions: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$t1, $s2, $s3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$t1,200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$s1, 0($t1)                   // now $s1 contains the operand.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3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65EB-3F01-CD91-E0DB-60130F6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011"/>
            <a:ext cx="9282544" cy="136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08D7-2417-B4DB-C3DE-D484973F02F9}"/>
              </a:ext>
            </a:extLst>
          </p:cNvPr>
          <p:cNvSpPr txBox="1"/>
          <p:nvPr/>
        </p:nvSpPr>
        <p:spPr>
          <a:xfrm>
            <a:off x="0" y="2125540"/>
            <a:ext cx="1085272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Load $s1, (0x1122AABB)    // memory direct addressing mode.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4287F-9B8D-D222-47B7-6CA16E8B54E4}"/>
              </a:ext>
            </a:extLst>
          </p:cNvPr>
          <p:cNvSpPr txBox="1"/>
          <p:nvPr/>
        </p:nvSpPr>
        <p:spPr>
          <a:xfrm>
            <a:off x="41790" y="3518368"/>
            <a:ext cx="612435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$t1, 0x1122AABB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$s1, 0($t1)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6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091F33-CFED-77B8-A09E-999704BF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11"/>
            <a:ext cx="8958279" cy="66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978" y="28882"/>
            <a:ext cx="8000393" cy="815486"/>
          </a:xfrm>
        </p:spPr>
        <p:txBody>
          <a:bodyPr>
            <a:normAutofit/>
          </a:bodyPr>
          <a:lstStyle/>
          <a:p>
            <a:r>
              <a:rPr lang="en-US" dirty="0"/>
              <a:t>Addressing Modes Part1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58456"/>
              </p:ext>
            </p:extLst>
          </p:nvPr>
        </p:nvGraphicFramePr>
        <p:xfrm>
          <a:off x="-946672" y="1037943"/>
          <a:ext cx="14146306" cy="250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21908"/>
              </p:ext>
            </p:extLst>
          </p:nvPr>
        </p:nvGraphicFramePr>
        <p:xfrm>
          <a:off x="75304" y="3933466"/>
          <a:ext cx="174273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1369">
                  <a:extLst>
                    <a:ext uri="{9D8B030D-6E8A-4147-A177-3AD203B41FA5}">
                      <a16:colId xmlns:a16="http://schemas.microsoft.com/office/drawing/2014/main" val="238735241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1956056238"/>
                    </a:ext>
                  </a:extLst>
                </a:gridCol>
              </a:tblGrid>
              <a:tr h="218600">
                <a:tc>
                  <a:txBody>
                    <a:bodyPr/>
                    <a:lstStyle/>
                    <a:p>
                      <a:r>
                        <a:rPr lang="en-US" sz="16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67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0" y="4478280"/>
            <a:ext cx="168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 $S1,#</a:t>
            </a:r>
            <a:r>
              <a:rPr lang="en-US" dirty="0">
                <a:solidFill>
                  <a:srgbClr val="FF0000"/>
                </a:solidFill>
              </a:rPr>
              <a:t>50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11951"/>
              </p:ext>
            </p:extLst>
          </p:nvPr>
        </p:nvGraphicFramePr>
        <p:xfrm>
          <a:off x="2609216" y="3933466"/>
          <a:ext cx="174273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1369">
                  <a:extLst>
                    <a:ext uri="{9D8B030D-6E8A-4147-A177-3AD203B41FA5}">
                      <a16:colId xmlns:a16="http://schemas.microsoft.com/office/drawing/2014/main" val="238735241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1956056238"/>
                    </a:ext>
                  </a:extLst>
                </a:gridCol>
              </a:tblGrid>
              <a:tr h="218600">
                <a:tc>
                  <a:txBody>
                    <a:bodyPr/>
                    <a:lstStyle/>
                    <a:p>
                      <a:r>
                        <a:rPr lang="en-US" sz="16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67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533912" y="4478280"/>
            <a:ext cx="168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$S1, $</a:t>
            </a:r>
            <a:r>
              <a:rPr lang="en-US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33911" y="5023094"/>
            <a:ext cx="168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20795"/>
              </p:ext>
            </p:extLst>
          </p:nvPr>
        </p:nvGraphicFramePr>
        <p:xfrm>
          <a:off x="3054801" y="5386814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67781"/>
              </p:ext>
            </p:extLst>
          </p:nvPr>
        </p:nvGraphicFramePr>
        <p:xfrm>
          <a:off x="5132705" y="3933466"/>
          <a:ext cx="174273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1369">
                  <a:extLst>
                    <a:ext uri="{9D8B030D-6E8A-4147-A177-3AD203B41FA5}">
                      <a16:colId xmlns:a16="http://schemas.microsoft.com/office/drawing/2014/main" val="238735241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1956056238"/>
                    </a:ext>
                  </a:extLst>
                </a:gridCol>
              </a:tblGrid>
              <a:tr h="218600">
                <a:tc>
                  <a:txBody>
                    <a:bodyPr/>
                    <a:lstStyle/>
                    <a:p>
                      <a:r>
                        <a:rPr lang="en-US" sz="16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67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247838" y="5432683"/>
            <a:ext cx="168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300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10230"/>
              </p:ext>
            </p:extLst>
          </p:nvPr>
        </p:nvGraphicFramePr>
        <p:xfrm>
          <a:off x="4910624" y="5398299"/>
          <a:ext cx="61835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83387"/>
              </p:ext>
            </p:extLst>
          </p:nvPr>
        </p:nvGraphicFramePr>
        <p:xfrm>
          <a:off x="6320870" y="5023094"/>
          <a:ext cx="54808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81">
                  <a:extLst>
                    <a:ext uri="{9D8B030D-6E8A-4147-A177-3AD203B41FA5}">
                      <a16:colId xmlns:a16="http://schemas.microsoft.com/office/drawing/2014/main" val="719948285"/>
                    </a:ext>
                  </a:extLst>
                </a:gridCol>
              </a:tblGrid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56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 </a:t>
                      </a:r>
                      <a:r>
                        <a:rPr lang="en-US" sz="14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258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2128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787828" y="4974258"/>
            <a:ext cx="9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55536" y="6162163"/>
            <a:ext cx="168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Effective Address</a:t>
            </a:r>
          </a:p>
        </p:txBody>
      </p:sp>
      <p:cxnSp>
        <p:nvCxnSpPr>
          <p:cNvPr id="65" name="Straight Arrow Connector 64"/>
          <p:cNvCxnSpPr>
            <a:stCxn id="97" idx="0"/>
          </p:cNvCxnSpPr>
          <p:nvPr/>
        </p:nvCxnSpPr>
        <p:spPr>
          <a:xfrm flipV="1">
            <a:off x="5497680" y="5752574"/>
            <a:ext cx="507592" cy="4095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47496"/>
              </p:ext>
            </p:extLst>
          </p:nvPr>
        </p:nvGraphicFramePr>
        <p:xfrm>
          <a:off x="7907857" y="3949654"/>
          <a:ext cx="174273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1369">
                  <a:extLst>
                    <a:ext uri="{9D8B030D-6E8A-4147-A177-3AD203B41FA5}">
                      <a16:colId xmlns:a16="http://schemas.microsoft.com/office/drawing/2014/main" val="238735241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1956056238"/>
                    </a:ext>
                  </a:extLst>
                </a:gridCol>
              </a:tblGrid>
              <a:tr h="218600">
                <a:tc>
                  <a:txBody>
                    <a:bodyPr/>
                    <a:lstStyle/>
                    <a:p>
                      <a:r>
                        <a:rPr lang="en-US" sz="16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67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7898591" y="5432683"/>
            <a:ext cx="168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300</a:t>
            </a: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88344"/>
              </p:ext>
            </p:extLst>
          </p:nvPr>
        </p:nvGraphicFramePr>
        <p:xfrm>
          <a:off x="8971623" y="5023094"/>
          <a:ext cx="54808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81">
                  <a:extLst>
                    <a:ext uri="{9D8B030D-6E8A-4147-A177-3AD203B41FA5}">
                      <a16:colId xmlns:a16="http://schemas.microsoft.com/office/drawing/2014/main" val="719948285"/>
                    </a:ext>
                  </a:extLst>
                </a:gridCol>
              </a:tblGrid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56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 </a:t>
                      </a:r>
                      <a:r>
                        <a:rPr lang="en-US" sz="14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258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2128"/>
                  </a:ext>
                </a:extLst>
              </a:tr>
            </a:tbl>
          </a:graphicData>
        </a:graphic>
      </p:graphicFrame>
      <p:cxnSp>
        <p:nvCxnSpPr>
          <p:cNvPr id="104" name="Straight Arrow Connector 103"/>
          <p:cNvCxnSpPr/>
          <p:nvPr/>
        </p:nvCxnSpPr>
        <p:spPr>
          <a:xfrm flipV="1">
            <a:off x="8260997" y="5752575"/>
            <a:ext cx="395028" cy="379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78617" y="6124609"/>
            <a:ext cx="168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Effective Address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74625"/>
              </p:ext>
            </p:extLst>
          </p:nvPr>
        </p:nvGraphicFramePr>
        <p:xfrm>
          <a:off x="10375960" y="3949654"/>
          <a:ext cx="174273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1369">
                  <a:extLst>
                    <a:ext uri="{9D8B030D-6E8A-4147-A177-3AD203B41FA5}">
                      <a16:colId xmlns:a16="http://schemas.microsoft.com/office/drawing/2014/main" val="2387352410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1956056238"/>
                    </a:ext>
                  </a:extLst>
                </a:gridCol>
              </a:tblGrid>
              <a:tr h="218600">
                <a:tc>
                  <a:txBody>
                    <a:bodyPr/>
                    <a:lstStyle/>
                    <a:p>
                      <a:r>
                        <a:rPr lang="en-US" sz="16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67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0925746" y="4901767"/>
            <a:ext cx="57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300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35864"/>
              </p:ext>
            </p:extLst>
          </p:nvPr>
        </p:nvGraphicFramePr>
        <p:xfrm>
          <a:off x="11559202" y="4899134"/>
          <a:ext cx="5480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81">
                  <a:extLst>
                    <a:ext uri="{9D8B030D-6E8A-4147-A177-3AD203B41FA5}">
                      <a16:colId xmlns:a16="http://schemas.microsoft.com/office/drawing/2014/main" val="719948285"/>
                    </a:ext>
                  </a:extLst>
                </a:gridCol>
              </a:tblGrid>
              <a:tr h="2638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956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 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258"/>
                  </a:ext>
                </a:extLst>
              </a:tr>
              <a:tr h="263838">
                <a:tc>
                  <a:txBody>
                    <a:bodyPr/>
                    <a:lstStyle/>
                    <a:p>
                      <a:r>
                        <a:rPr lang="en-US" sz="1600" b="1" dirty="0"/>
                        <a:t>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2128"/>
                  </a:ext>
                </a:extLst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 flipV="1">
            <a:off x="10646383" y="5794311"/>
            <a:ext cx="395028" cy="379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746720" y="6124609"/>
            <a:ext cx="168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Effective Address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25746" y="5537372"/>
            <a:ext cx="57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0998F-E460-853F-E1A8-663C8AB731BA}"/>
              </a:ext>
            </a:extLst>
          </p:cNvPr>
          <p:cNvSpPr txBox="1"/>
          <p:nvPr/>
        </p:nvSpPr>
        <p:spPr>
          <a:xfrm>
            <a:off x="4655536" y="6431141"/>
            <a:ext cx="1684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address directly contain the data</a:t>
            </a:r>
          </a:p>
        </p:txBody>
      </p:sp>
    </p:spTree>
    <p:extLst>
      <p:ext uri="{BB962C8B-B14F-4D97-AF65-F5344CB8AC3E}">
        <p14:creationId xmlns:p14="http://schemas.microsoft.com/office/powerpoint/2010/main" val="39181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978" y="28882"/>
            <a:ext cx="8000393" cy="815486"/>
          </a:xfrm>
        </p:spPr>
        <p:txBody>
          <a:bodyPr>
            <a:normAutofit/>
          </a:bodyPr>
          <a:lstStyle/>
          <a:p>
            <a:r>
              <a:rPr lang="en-US" dirty="0"/>
              <a:t>Addressing Modes Part2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808645"/>
              </p:ext>
            </p:extLst>
          </p:nvPr>
        </p:nvGraphicFramePr>
        <p:xfrm>
          <a:off x="-946672" y="946673"/>
          <a:ext cx="14146306" cy="233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34561"/>
              </p:ext>
            </p:extLst>
          </p:nvPr>
        </p:nvGraphicFramePr>
        <p:xfrm>
          <a:off x="3740496" y="3383387"/>
          <a:ext cx="1066202" cy="232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12957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80115"/>
              </p:ext>
            </p:extLst>
          </p:nvPr>
        </p:nvGraphicFramePr>
        <p:xfrm>
          <a:off x="1313380" y="3752719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0415" y="3383387"/>
            <a:ext cx="168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75707" y="3414165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75706" y="3966402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5706" y="4518639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5706" y="4928721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75705" y="5354726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204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012" y="4120290"/>
            <a:ext cx="1473797" cy="552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35352" y="5738034"/>
            <a:ext cx="6003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PC(new) + Relative Address X Size of each Instruction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766" y="6013388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202 +2 x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766" y="6348968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204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2526"/>
              </p:ext>
            </p:extLst>
          </p:nvPr>
        </p:nvGraphicFramePr>
        <p:xfrm>
          <a:off x="10831270" y="3414165"/>
          <a:ext cx="1066202" cy="232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1295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18597"/>
              </p:ext>
            </p:extLst>
          </p:nvPr>
        </p:nvGraphicFramePr>
        <p:xfrm>
          <a:off x="8404154" y="3783497"/>
          <a:ext cx="618355" cy="3538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8355">
                  <a:extLst>
                    <a:ext uri="{9D8B030D-6E8A-4147-A177-3AD203B41FA5}">
                      <a16:colId xmlns:a16="http://schemas.microsoft.com/office/drawing/2014/main" val="2577286421"/>
                    </a:ext>
                  </a:extLst>
                </a:gridCol>
              </a:tblGrid>
              <a:tr h="3538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0546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871189" y="3414165"/>
            <a:ext cx="168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66480" y="4549417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66480" y="4959499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66479" y="5385504"/>
            <a:ext cx="66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202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865786" y="4151068"/>
            <a:ext cx="1473797" cy="552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72588" y="5707257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XR +Offset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51119" y="6041191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200 +2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51119" y="6376771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C00000"/>
                </a:solidFill>
              </a:rPr>
              <a:t>Effective Address = </a:t>
            </a:r>
            <a:r>
              <a:rPr lang="en-US" sz="1400" dirty="0"/>
              <a:t>202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82495-348B-719D-3F65-7C035658E0FE}"/>
              </a:ext>
            </a:extLst>
          </p:cNvPr>
          <p:cNvCxnSpPr>
            <a:cxnSpLocks/>
          </p:cNvCxnSpPr>
          <p:nvPr/>
        </p:nvCxnSpPr>
        <p:spPr>
          <a:xfrm flipV="1">
            <a:off x="1198412" y="5504155"/>
            <a:ext cx="2050397" cy="2765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BE8ED-340F-70B0-AE63-DFAD8EF4C764}"/>
              </a:ext>
            </a:extLst>
          </p:cNvPr>
          <p:cNvSpPr txBox="1"/>
          <p:nvPr/>
        </p:nvSpPr>
        <p:spPr>
          <a:xfrm>
            <a:off x="6683991" y="3170694"/>
            <a:ext cx="405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Indexed Register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C76BC-B62E-AC79-EE88-D15BAB4D6329}"/>
              </a:ext>
            </a:extLst>
          </p:cNvPr>
          <p:cNvCxnSpPr>
            <a:cxnSpLocks/>
          </p:cNvCxnSpPr>
          <p:nvPr/>
        </p:nvCxnSpPr>
        <p:spPr>
          <a:xfrm flipV="1">
            <a:off x="8608590" y="5539392"/>
            <a:ext cx="1730993" cy="163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69707"/>
              </p:ext>
            </p:extLst>
          </p:nvPr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F6177-6C51-04D5-0602-7530675E4355}"/>
              </a:ext>
            </a:extLst>
          </p:cNvPr>
          <p:cNvCxnSpPr>
            <a:cxnSpLocks/>
          </p:cNvCxnSpPr>
          <p:nvPr/>
        </p:nvCxnSpPr>
        <p:spPr>
          <a:xfrm>
            <a:off x="10267455" y="4385288"/>
            <a:ext cx="6361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BED77-F1F4-6147-3A08-E3A4D7520CAC}"/>
              </a:ext>
            </a:extLst>
          </p:cNvPr>
          <p:cNvSpPr txBox="1"/>
          <p:nvPr/>
        </p:nvSpPr>
        <p:spPr>
          <a:xfrm>
            <a:off x="11001262" y="4199123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6124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/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F6177-6C51-04D5-0602-7530675E4355}"/>
              </a:ext>
            </a:extLst>
          </p:cNvPr>
          <p:cNvCxnSpPr>
            <a:cxnSpLocks/>
          </p:cNvCxnSpPr>
          <p:nvPr/>
        </p:nvCxnSpPr>
        <p:spPr>
          <a:xfrm>
            <a:off x="10267455" y="4385288"/>
            <a:ext cx="6361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BED77-F1F4-6147-3A08-E3A4D7520CAC}"/>
              </a:ext>
            </a:extLst>
          </p:cNvPr>
          <p:cNvSpPr txBox="1"/>
          <p:nvPr/>
        </p:nvSpPr>
        <p:spPr>
          <a:xfrm>
            <a:off x="11001262" y="4199123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38204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140.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/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F6177-6C51-04D5-0602-7530675E4355}"/>
              </a:ext>
            </a:extLst>
          </p:cNvPr>
          <p:cNvCxnSpPr>
            <a:cxnSpLocks/>
          </p:cNvCxnSpPr>
          <p:nvPr/>
        </p:nvCxnSpPr>
        <p:spPr>
          <a:xfrm>
            <a:off x="10267455" y="4385288"/>
            <a:ext cx="6361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BED77-F1F4-6147-3A08-E3A4D7520CAC}"/>
              </a:ext>
            </a:extLst>
          </p:cNvPr>
          <p:cNvSpPr txBox="1"/>
          <p:nvPr/>
        </p:nvSpPr>
        <p:spPr>
          <a:xfrm>
            <a:off x="11001262" y="4199123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297357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1628DB-857C-607D-98D8-B91EF397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4"/>
            <a:ext cx="9008909" cy="1918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D18E0-E8D9-96FD-E3AC-635AF93BA962}"/>
              </a:ext>
            </a:extLst>
          </p:cNvPr>
          <p:cNvSpPr txBox="1"/>
          <p:nvPr/>
        </p:nvSpPr>
        <p:spPr>
          <a:xfrm>
            <a:off x="106018" y="2847314"/>
            <a:ext cx="6096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Addressing mode 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 = 300.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memory Addressing mode.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 = 140.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Immediate.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 = 502.</a:t>
            </a:r>
            <a:endParaRPr lang="en-US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PC-relative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Indirect if the location 502 contains the value 2 instead of 300.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Indexed assuming that R3 is the index register.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EE3C94-2DAA-E232-F212-0B046DC56524}"/>
              </a:ext>
            </a:extLst>
          </p:cNvPr>
          <p:cNvGraphicFramePr>
            <a:graphicFrameLocks noGrp="1"/>
          </p:cNvGraphicFramePr>
          <p:nvPr/>
        </p:nvGraphicFramePr>
        <p:xfrm>
          <a:off x="9519305" y="3296391"/>
          <a:ext cx="1066202" cy="18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71348574"/>
                    </a:ext>
                  </a:extLst>
                </a:gridCol>
              </a:tblGrid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3065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396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49300"/>
                  </a:ext>
                </a:extLst>
              </a:tr>
              <a:tr h="464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3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8CEFE-DFC5-B2D7-24F7-56722A5EF8CB}"/>
              </a:ext>
            </a:extLst>
          </p:cNvPr>
          <p:cNvSpPr txBox="1"/>
          <p:nvPr/>
        </p:nvSpPr>
        <p:spPr>
          <a:xfrm>
            <a:off x="8854516" y="3296391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C1CBB-18D6-A7B8-94A5-3A4B0A0E04E7}"/>
              </a:ext>
            </a:extLst>
          </p:cNvPr>
          <p:cNvSpPr txBox="1"/>
          <p:nvPr/>
        </p:nvSpPr>
        <p:spPr>
          <a:xfrm>
            <a:off x="8854516" y="3833104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A6240-BC61-E9AC-B4A3-A2FA042BEB2D}"/>
              </a:ext>
            </a:extLst>
          </p:cNvPr>
          <p:cNvSpPr txBox="1"/>
          <p:nvPr/>
        </p:nvSpPr>
        <p:spPr>
          <a:xfrm>
            <a:off x="8854515" y="4274100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C2F-0A20-7233-ED4B-451EB0E3A613}"/>
              </a:ext>
            </a:extLst>
          </p:cNvPr>
          <p:cNvSpPr txBox="1"/>
          <p:nvPr/>
        </p:nvSpPr>
        <p:spPr>
          <a:xfrm>
            <a:off x="8854515" y="4715096"/>
            <a:ext cx="65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F6177-6C51-04D5-0602-7530675E4355}"/>
              </a:ext>
            </a:extLst>
          </p:cNvPr>
          <p:cNvCxnSpPr>
            <a:cxnSpLocks/>
          </p:cNvCxnSpPr>
          <p:nvPr/>
        </p:nvCxnSpPr>
        <p:spPr>
          <a:xfrm>
            <a:off x="10267455" y="4385288"/>
            <a:ext cx="63610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BED77-F1F4-6147-3A08-E3A4D7520CAC}"/>
              </a:ext>
            </a:extLst>
          </p:cNvPr>
          <p:cNvSpPr txBox="1"/>
          <p:nvPr/>
        </p:nvSpPr>
        <p:spPr>
          <a:xfrm>
            <a:off x="11001262" y="4199123"/>
            <a:ext cx="66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359760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1154</Words>
  <Application>Microsoft Office PowerPoint</Application>
  <PresentationFormat>Widescreen</PresentationFormat>
  <Paragraphs>320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Tenorite</vt:lpstr>
      <vt:lpstr>Times New Roman</vt:lpstr>
      <vt:lpstr>Office Theme</vt:lpstr>
      <vt:lpstr>Custom</vt:lpstr>
      <vt:lpstr>PowerPoint Presentation</vt:lpstr>
      <vt:lpstr>PowerPoint Presentation</vt:lpstr>
      <vt:lpstr>Addressing Modes Part1 </vt:lpstr>
      <vt:lpstr>Addressing Modes Part2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karim224515</dc:creator>
  <cp:lastModifiedBy>Zeinab.Swilam</cp:lastModifiedBy>
  <cp:revision>61</cp:revision>
  <dcterms:created xsi:type="dcterms:W3CDTF">2022-11-14T09:19:56Z</dcterms:created>
  <dcterms:modified xsi:type="dcterms:W3CDTF">2023-11-20T07:05:13Z</dcterms:modified>
</cp:coreProperties>
</file>