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63" r:id="rId3"/>
    <p:sldId id="256" r:id="rId4"/>
    <p:sldId id="262" r:id="rId5"/>
    <p:sldId id="261" r:id="rId6"/>
    <p:sldId id="257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03" autoAdjust="0"/>
    <p:restoredTop sz="95097" autoAdjust="0"/>
  </p:normalViewPr>
  <p:slideViewPr>
    <p:cSldViewPr snapToGrid="0">
      <p:cViewPr varScale="1">
        <p:scale>
          <a:sx n="90" d="100"/>
          <a:sy n="90" d="100"/>
        </p:scale>
        <p:origin x="7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09AFA-6BCA-4B98-89D0-0B98EE8FF0AA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D1D90-2C22-44DA-BE8C-AA2062406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40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289C57-55D7-40A4-A101-E74FAC7A09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053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4201-C7B2-44E2-879E-665467A28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A4D7C-DA40-4A87-937B-EB5906734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8BB75-CB31-4A23-B23C-C33488AB9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9E31-F00E-49B5-A932-3C6109CCBFE7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90532-862A-42B2-9C6D-EDDDB2AD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A7974-1783-42B8-A51E-7D6814B2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A640-6BF2-4DF4-9078-4C252ADF3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95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842A-5E57-4C8B-BAD0-F6D95B28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4BF45-3720-4A18-9EB8-D56042BB1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AB58D-8416-4D18-86FA-A0962E6E4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9E31-F00E-49B5-A932-3C6109CCBFE7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16EAB-41ED-4B5A-93E3-A7E573A89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ACAC3-ADAA-40DB-AD53-CA0800B8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A640-6BF2-4DF4-9078-4C252ADF3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44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DC8E03-394D-448C-A626-C88B74D888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FAC1E-C930-4CFF-9062-B8A34F693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86645-4122-4D73-BCCE-5B1E46354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9E31-F00E-49B5-A932-3C6109CCBFE7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857FA-4B10-41F2-8256-F5E5C4D8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8AD9F-C39A-4945-A27B-0EADA47F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A640-6BF2-4DF4-9078-4C252ADF3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194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3429000"/>
            <a:ext cx="4941771" cy="212804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00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291403"/>
            <a:ext cx="2895600" cy="2054606"/>
          </a:xfrm>
        </p:spPr>
        <p:txBody>
          <a:bodyPr anchor="b">
            <a:no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459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612949"/>
            <a:ext cx="5111750" cy="2263602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46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522514"/>
            <a:ext cx="4179570" cy="3341857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65892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85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289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6063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8567" y="892177"/>
            <a:ext cx="9577983" cy="1325563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2pPr marL="0" indent="0" algn="ctr">
              <a:spcBef>
                <a:spcPts val="0"/>
              </a:spcBef>
              <a:buNone/>
              <a:defRPr sz="1400"/>
            </a:lvl2pPr>
          </a:lstStyle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32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237F-23E9-4AD3-8E5E-2664BFBB5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AA504-F7CF-48C6-8C97-4E8848EFA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7042A-E16A-4677-9071-72C436E35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9E31-F00E-49B5-A932-3C6109CCBFE7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53E48-9F85-4240-AD67-CB81E40A5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D3E59-36D0-4382-BBCE-D79491D4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A640-6BF2-4DF4-9078-4C252ADF3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25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168" y="892177"/>
            <a:ext cx="9088438" cy="113589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570485"/>
            <a:ext cx="2105135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779603"/>
            <a:ext cx="2299855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779603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38439"/>
            <a:ext cx="1813474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38439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60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27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72533"/>
            <a:ext cx="4296508" cy="953298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751" y="150777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2808" y="2584097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9233" y="366042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63433" y="473674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2996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883877"/>
            <a:ext cx="3924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883877"/>
            <a:ext cx="3943627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43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8250" y="522515"/>
            <a:ext cx="9710646" cy="1377306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3023393"/>
            <a:ext cx="2896671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7451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954593"/>
            <a:ext cx="5111750" cy="1921958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9219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28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351693"/>
            <a:ext cx="4179570" cy="2453652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55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A2FFF-EAEF-4108-8941-746EBE6EE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6416C-D3CE-47F4-A18F-5B9C9C763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7BF7E-3011-4E15-A21B-38E31449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9E31-F00E-49B5-A932-3C6109CCBFE7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E3045-7DC1-4D5E-8F73-CF538FC3D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C00A4-C313-4BC9-8DDC-97636EA6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A640-6BF2-4DF4-9078-4C252ADF3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70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897B-31F6-4C12-8CB8-2ED481C7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C8001-F912-4708-B53E-932651FCE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45E0A-3B45-478E-BFD9-E9BC46C31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677D9-5CE0-4183-A288-BDD99105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9E31-F00E-49B5-A932-3C6109CCBFE7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4E614-D024-4382-AA6F-73FD6720B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774CF-4CC3-44C7-9860-DEACFAD5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A640-6BF2-4DF4-9078-4C252ADF3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4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F954-553F-4C86-B439-C27A0E23A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C8880-B260-4797-875D-0479FC230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A2CF2-05E2-4A53-820E-E233B9ED6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4AD2A7-2F26-4AB3-9402-ECE207475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D20E53-42C6-440D-9C4D-39D1827A2E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1673D-332E-4CEC-8035-2E0983368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9E31-F00E-49B5-A932-3C6109CCBFE7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BD53B0-9868-48DC-93F7-F5A765B7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78246C-32E7-4576-9CA1-343312D56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A640-6BF2-4DF4-9078-4C252ADF3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54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CBF9D-4110-4DD2-8470-8A62D104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E2D315-2A65-4736-9080-B5E568D6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9E31-F00E-49B5-A932-3C6109CCBFE7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F5D5B-1E54-4C46-845F-D5EAFFF37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6E865-75CF-42E6-95A7-FC1B8B5F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A640-6BF2-4DF4-9078-4C252ADF3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915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F2B8C1-C395-4554-95FD-319CA627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9E31-F00E-49B5-A932-3C6109CCBFE7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A3D66C-A12A-41CA-8E97-5F42548AF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4CA9C-DA1A-46F5-836D-ABEF0F65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A640-6BF2-4DF4-9078-4C252ADF3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735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2D126-2802-4058-BDB6-7C5990A0A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20129-116E-4E64-B1F5-366203FD7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D0952-C273-46AD-B296-CF3B1F364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AC595-7C2A-4EF0-882C-14C57033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9E31-F00E-49B5-A932-3C6109CCBFE7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0F297-A31F-4086-A4C6-165C0EF4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0D6DC-D8B2-463A-B9AA-BBA8C870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A640-6BF2-4DF4-9078-4C252ADF3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58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A627C-F170-4C02-84B1-103AC728B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40ADAD-6629-4182-91E9-B85F14846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CA344-5377-44E7-A39C-9B0C0496C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754FB-5D0B-4C45-BF55-75032D26C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9E31-F00E-49B5-A932-3C6109CCBFE7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7C67B-E92D-45C7-8F18-7BBE56221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5F913-2D89-4327-9255-62B43162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A640-6BF2-4DF4-9078-4C252ADF3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70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0980E-7C4F-4309-97B0-3622D3522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4785F-2FF2-4908-A089-C8D4565CF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02AA2-A193-494F-B470-A55EA145D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69E31-F00E-49B5-A932-3C6109CCBFE7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C89CF-8D93-4789-A964-E0B63E726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38021-A194-4E66-9E4C-B0A200D92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FA640-6BF2-4DF4-9078-4C252ADF3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12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63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7182" y="3309993"/>
            <a:ext cx="7527851" cy="2128042"/>
          </a:xfrm>
        </p:spPr>
        <p:txBody>
          <a:bodyPr/>
          <a:lstStyle/>
          <a:p>
            <a:r>
              <a:rPr lang="en-US" sz="4400" dirty="0"/>
              <a:t>Computer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1947" y="5618788"/>
            <a:ext cx="3496005" cy="39666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Lab 9 Pipelining 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83B969-3AF9-84D2-F581-099B75D09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381000"/>
            <a:ext cx="92202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14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2069D66-F8D3-59F9-EE60-EF94DC4D0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471487"/>
            <a:ext cx="904875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04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55E318-CD44-E299-F941-0F50DD7FC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604" y="204106"/>
            <a:ext cx="9386791" cy="1417865"/>
          </a:xfrm>
          <a:prstGeom prst="rect">
            <a:avLst/>
          </a:prstGeom>
        </p:spPr>
      </p:pic>
      <p:pic>
        <p:nvPicPr>
          <p:cNvPr id="6" name="Picture 5" descr="A diagram of a software algorithm&#10;&#10;Description automatically generated">
            <a:extLst>
              <a:ext uri="{FF2B5EF4-FFF2-40B4-BE49-F238E27FC236}">
                <a16:creationId xmlns:a16="http://schemas.microsoft.com/office/drawing/2014/main" id="{A571286C-A04C-C9E3-2942-C8E52CEB0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735" y="1859416"/>
            <a:ext cx="5453767" cy="424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25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55E318-CD44-E299-F941-0F50DD7FC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604" y="204106"/>
            <a:ext cx="9386791" cy="1417865"/>
          </a:xfrm>
          <a:prstGeom prst="rect">
            <a:avLst/>
          </a:prstGeom>
        </p:spPr>
      </p:pic>
      <p:pic>
        <p:nvPicPr>
          <p:cNvPr id="5" name="Picture 4" descr="A diagram of a software algorithm&#10;&#10;Description automatically generated">
            <a:extLst>
              <a:ext uri="{FF2B5EF4-FFF2-40B4-BE49-F238E27FC236}">
                <a16:creationId xmlns:a16="http://schemas.microsoft.com/office/drawing/2014/main" id="{FF52225F-5377-3FFA-4163-3E6CA65B9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735" y="1859416"/>
            <a:ext cx="5453767" cy="4247470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DD79B22-4BB8-772D-4490-AD95D3451480}"/>
              </a:ext>
            </a:extLst>
          </p:cNvPr>
          <p:cNvCxnSpPr>
            <a:cxnSpLocks/>
          </p:cNvCxnSpPr>
          <p:nvPr/>
        </p:nvCxnSpPr>
        <p:spPr>
          <a:xfrm>
            <a:off x="2564320" y="2742875"/>
            <a:ext cx="46372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E43B2B-FE46-B4C0-EF82-C5C489E79F43}"/>
              </a:ext>
            </a:extLst>
          </p:cNvPr>
          <p:cNvSpPr txBox="1"/>
          <p:nvPr/>
        </p:nvSpPr>
        <p:spPr>
          <a:xfrm>
            <a:off x="1768375" y="2573598"/>
            <a:ext cx="1259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ea typeface="Calibri" panose="020F0502020204030204" pitchFamily="34" charset="0"/>
              </a:rPr>
              <a:t>40 ns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7E0A62-0960-50D6-5104-A9A4E9525F99}"/>
              </a:ext>
            </a:extLst>
          </p:cNvPr>
          <p:cNvCxnSpPr>
            <a:cxnSpLocks/>
          </p:cNvCxnSpPr>
          <p:nvPr/>
        </p:nvCxnSpPr>
        <p:spPr>
          <a:xfrm>
            <a:off x="2544364" y="3598277"/>
            <a:ext cx="46372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B092FA7-95F9-45DF-E54F-ADAF7984C48B}"/>
              </a:ext>
            </a:extLst>
          </p:cNvPr>
          <p:cNvSpPr txBox="1"/>
          <p:nvPr/>
        </p:nvSpPr>
        <p:spPr>
          <a:xfrm>
            <a:off x="1748419" y="3429000"/>
            <a:ext cx="1259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ea typeface="Calibri" panose="020F0502020204030204" pitchFamily="34" charset="0"/>
              </a:rPr>
              <a:t>45 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5DA072-25F0-1BA4-49DA-E8813942F166}"/>
              </a:ext>
            </a:extLst>
          </p:cNvPr>
          <p:cNvCxnSpPr>
            <a:cxnSpLocks/>
          </p:cNvCxnSpPr>
          <p:nvPr/>
        </p:nvCxnSpPr>
        <p:spPr>
          <a:xfrm>
            <a:off x="2564320" y="4294963"/>
            <a:ext cx="46372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D53277B-E66C-14D1-6271-112F28436938}"/>
              </a:ext>
            </a:extLst>
          </p:cNvPr>
          <p:cNvSpPr txBox="1"/>
          <p:nvPr/>
        </p:nvSpPr>
        <p:spPr>
          <a:xfrm>
            <a:off x="1768375" y="4125686"/>
            <a:ext cx="1259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ea typeface="Calibri" panose="020F0502020204030204" pitchFamily="34" charset="0"/>
              </a:rPr>
              <a:t>5 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D437B3-2994-3562-0D80-080BE9CFAC72}"/>
              </a:ext>
            </a:extLst>
          </p:cNvPr>
          <p:cNvCxnSpPr>
            <a:cxnSpLocks/>
          </p:cNvCxnSpPr>
          <p:nvPr/>
        </p:nvCxnSpPr>
        <p:spPr>
          <a:xfrm>
            <a:off x="2564320" y="5150365"/>
            <a:ext cx="46372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E0C165-2689-E536-0136-379082079842}"/>
              </a:ext>
            </a:extLst>
          </p:cNvPr>
          <p:cNvSpPr txBox="1"/>
          <p:nvPr/>
        </p:nvSpPr>
        <p:spPr>
          <a:xfrm>
            <a:off x="1768375" y="4981088"/>
            <a:ext cx="1259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ea typeface="Calibri" panose="020F0502020204030204" pitchFamily="34" charset="0"/>
              </a:rPr>
              <a:t>15 ns</a:t>
            </a:r>
          </a:p>
        </p:txBody>
      </p:sp>
    </p:spTree>
    <p:extLst>
      <p:ext uri="{BB962C8B-B14F-4D97-AF65-F5344CB8AC3E}">
        <p14:creationId xmlns:p14="http://schemas.microsoft.com/office/powerpoint/2010/main" val="47881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2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oftware algorithm&#10;&#10;Description automatically generated">
            <a:extLst>
              <a:ext uri="{FF2B5EF4-FFF2-40B4-BE49-F238E27FC236}">
                <a16:creationId xmlns:a16="http://schemas.microsoft.com/office/drawing/2014/main" id="{FF52225F-5377-3FFA-4163-3E6CA65B9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059" y="0"/>
            <a:ext cx="5453767" cy="4247470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DD79B22-4BB8-772D-4490-AD95D3451480}"/>
              </a:ext>
            </a:extLst>
          </p:cNvPr>
          <p:cNvCxnSpPr>
            <a:cxnSpLocks/>
          </p:cNvCxnSpPr>
          <p:nvPr/>
        </p:nvCxnSpPr>
        <p:spPr>
          <a:xfrm>
            <a:off x="2840644" y="883459"/>
            <a:ext cx="46372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E43B2B-FE46-B4C0-EF82-C5C489E79F43}"/>
              </a:ext>
            </a:extLst>
          </p:cNvPr>
          <p:cNvSpPr txBox="1"/>
          <p:nvPr/>
        </p:nvSpPr>
        <p:spPr>
          <a:xfrm>
            <a:off x="2044699" y="714182"/>
            <a:ext cx="1259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ea typeface="Calibri" panose="020F0502020204030204" pitchFamily="34" charset="0"/>
              </a:rPr>
              <a:t>40 ns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7E0A62-0960-50D6-5104-A9A4E9525F99}"/>
              </a:ext>
            </a:extLst>
          </p:cNvPr>
          <p:cNvCxnSpPr>
            <a:cxnSpLocks/>
          </p:cNvCxnSpPr>
          <p:nvPr/>
        </p:nvCxnSpPr>
        <p:spPr>
          <a:xfrm>
            <a:off x="2820688" y="1738861"/>
            <a:ext cx="46372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B092FA7-95F9-45DF-E54F-ADAF7984C48B}"/>
              </a:ext>
            </a:extLst>
          </p:cNvPr>
          <p:cNvSpPr txBox="1"/>
          <p:nvPr/>
        </p:nvSpPr>
        <p:spPr>
          <a:xfrm>
            <a:off x="2024743" y="1569584"/>
            <a:ext cx="1259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ea typeface="Calibri" panose="020F0502020204030204" pitchFamily="34" charset="0"/>
              </a:rPr>
              <a:t>45 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5DA072-25F0-1BA4-49DA-E8813942F166}"/>
              </a:ext>
            </a:extLst>
          </p:cNvPr>
          <p:cNvCxnSpPr>
            <a:cxnSpLocks/>
          </p:cNvCxnSpPr>
          <p:nvPr/>
        </p:nvCxnSpPr>
        <p:spPr>
          <a:xfrm>
            <a:off x="2840644" y="2435547"/>
            <a:ext cx="46372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D53277B-E66C-14D1-6271-112F28436938}"/>
              </a:ext>
            </a:extLst>
          </p:cNvPr>
          <p:cNvSpPr txBox="1"/>
          <p:nvPr/>
        </p:nvSpPr>
        <p:spPr>
          <a:xfrm>
            <a:off x="2044699" y="2266270"/>
            <a:ext cx="1259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ea typeface="Calibri" panose="020F0502020204030204" pitchFamily="34" charset="0"/>
              </a:rPr>
              <a:t>5 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D437B3-2994-3562-0D80-080BE9CFAC72}"/>
              </a:ext>
            </a:extLst>
          </p:cNvPr>
          <p:cNvCxnSpPr>
            <a:cxnSpLocks/>
          </p:cNvCxnSpPr>
          <p:nvPr/>
        </p:nvCxnSpPr>
        <p:spPr>
          <a:xfrm>
            <a:off x="2840644" y="3290949"/>
            <a:ext cx="46372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E0C165-2689-E536-0136-379082079842}"/>
              </a:ext>
            </a:extLst>
          </p:cNvPr>
          <p:cNvSpPr txBox="1"/>
          <p:nvPr/>
        </p:nvSpPr>
        <p:spPr>
          <a:xfrm>
            <a:off x="2044699" y="3121672"/>
            <a:ext cx="1259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ea typeface="Calibri" panose="020F0502020204030204" pitchFamily="34" charset="0"/>
              </a:rPr>
              <a:t>15 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B04C3A-723A-3DF7-184E-8D403C74F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826" y="4979240"/>
            <a:ext cx="8274265" cy="187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4D3C-D469-46A1-8EF1-97D38AB49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800" dirty="0"/>
              <a:t>Instruction Cycle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CE8695-35EC-070E-B10F-FF6B71B62E24}"/>
              </a:ext>
            </a:extLst>
          </p:cNvPr>
          <p:cNvSpPr txBox="1"/>
          <p:nvPr/>
        </p:nvSpPr>
        <p:spPr>
          <a:xfrm>
            <a:off x="1730022" y="2842582"/>
            <a:ext cx="81844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Instruction Fetch   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738FA29-9A15-EB5B-64FE-6301C0004CD8}"/>
              </a:ext>
            </a:extLst>
          </p:cNvPr>
          <p:cNvSpPr/>
          <p:nvPr/>
        </p:nvSpPr>
        <p:spPr>
          <a:xfrm>
            <a:off x="3716867" y="3034494"/>
            <a:ext cx="327378" cy="5700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5730CA-8AA4-12F9-0107-1B0109B27C11}"/>
              </a:ext>
            </a:extLst>
          </p:cNvPr>
          <p:cNvSpPr txBox="1"/>
          <p:nvPr/>
        </p:nvSpPr>
        <p:spPr>
          <a:xfrm>
            <a:off x="4134555" y="286294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Instruction Decode   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E42DC82-FA28-B5E2-7103-4BE0ACD9FCA2}"/>
              </a:ext>
            </a:extLst>
          </p:cNvPr>
          <p:cNvSpPr/>
          <p:nvPr/>
        </p:nvSpPr>
        <p:spPr>
          <a:xfrm>
            <a:off x="6285089" y="3034493"/>
            <a:ext cx="327378" cy="5700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E48A71-41FA-89B9-F92D-02B665341310}"/>
              </a:ext>
            </a:extLst>
          </p:cNvPr>
          <p:cNvSpPr txBox="1"/>
          <p:nvPr/>
        </p:nvSpPr>
        <p:spPr>
          <a:xfrm>
            <a:off x="6719712" y="284258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Execution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6DBAD1-632B-9588-5EE5-EAFB874C443C}"/>
              </a:ext>
            </a:extLst>
          </p:cNvPr>
          <p:cNvSpPr txBox="1"/>
          <p:nvPr/>
        </p:nvSpPr>
        <p:spPr>
          <a:xfrm>
            <a:off x="8421511" y="2842582"/>
            <a:ext cx="15155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Write Back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607EA64-0301-8D19-6B44-1F19A0440FC9}"/>
              </a:ext>
            </a:extLst>
          </p:cNvPr>
          <p:cNvSpPr/>
          <p:nvPr/>
        </p:nvSpPr>
        <p:spPr>
          <a:xfrm>
            <a:off x="8026401" y="3032836"/>
            <a:ext cx="327378" cy="5700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F2D6FF-DBF6-5A7A-D758-34DD643F7991}"/>
              </a:ext>
            </a:extLst>
          </p:cNvPr>
          <p:cNvCxnSpPr/>
          <p:nvPr/>
        </p:nvCxnSpPr>
        <p:spPr>
          <a:xfrm>
            <a:off x="2460978" y="3441370"/>
            <a:ext cx="0" cy="71063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56EABF-D2E1-40D2-94D5-F0A637423377}"/>
              </a:ext>
            </a:extLst>
          </p:cNvPr>
          <p:cNvSpPr txBox="1"/>
          <p:nvPr/>
        </p:nvSpPr>
        <p:spPr>
          <a:xfrm>
            <a:off x="1917700" y="4395477"/>
            <a:ext cx="10865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Memory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400DC27-B330-5B51-6374-F38AB56D2692}"/>
              </a:ext>
            </a:extLst>
          </p:cNvPr>
          <p:cNvCxnSpPr/>
          <p:nvPr/>
        </p:nvCxnSpPr>
        <p:spPr>
          <a:xfrm>
            <a:off x="5209822" y="3441370"/>
            <a:ext cx="0" cy="71063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1BB3BCF-6632-B770-DB12-85AE2B86ED85}"/>
              </a:ext>
            </a:extLst>
          </p:cNvPr>
          <p:cNvSpPr txBox="1"/>
          <p:nvPr/>
        </p:nvSpPr>
        <p:spPr>
          <a:xfrm>
            <a:off x="4562124" y="4395477"/>
            <a:ext cx="17229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Control Unit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4521739-52C7-E48C-9729-6DFDE35A2615}"/>
              </a:ext>
            </a:extLst>
          </p:cNvPr>
          <p:cNvCxnSpPr/>
          <p:nvPr/>
        </p:nvCxnSpPr>
        <p:spPr>
          <a:xfrm>
            <a:off x="7299679" y="3441370"/>
            <a:ext cx="0" cy="71063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0F0D2A5-C395-3F7D-301B-948477FAD46F}"/>
              </a:ext>
            </a:extLst>
          </p:cNvPr>
          <p:cNvSpPr txBox="1"/>
          <p:nvPr/>
        </p:nvSpPr>
        <p:spPr>
          <a:xfrm>
            <a:off x="6756400" y="4395477"/>
            <a:ext cx="13603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Arithmetic Logic Unit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7C663C-4F3F-BABB-CA52-AFF998B697A5}"/>
              </a:ext>
            </a:extLst>
          </p:cNvPr>
          <p:cNvCxnSpPr/>
          <p:nvPr/>
        </p:nvCxnSpPr>
        <p:spPr>
          <a:xfrm>
            <a:off x="9094618" y="3439825"/>
            <a:ext cx="0" cy="71063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833065C-A59D-362C-D2F5-5E321D2B4A63}"/>
              </a:ext>
            </a:extLst>
          </p:cNvPr>
          <p:cNvSpPr txBox="1"/>
          <p:nvPr/>
        </p:nvSpPr>
        <p:spPr>
          <a:xfrm>
            <a:off x="8554160" y="4395477"/>
            <a:ext cx="1360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16920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44FFA9-9C15-43EE-A235-009E264EB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175" y="2953544"/>
            <a:ext cx="7867650" cy="2095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3EEC85-BEC5-4C9F-8949-CD96600B98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84541" b="9188"/>
          <a:stretch/>
        </p:blipFill>
        <p:spPr>
          <a:xfrm>
            <a:off x="2273397" y="3129756"/>
            <a:ext cx="1229457" cy="15829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C76E90-8BEF-40C5-A2EC-021FD00E6A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429"/>
          <a:stretch/>
        </p:blipFill>
        <p:spPr>
          <a:xfrm>
            <a:off x="2273397" y="3129756"/>
            <a:ext cx="1636102" cy="17430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7D65B3-F1CE-4E56-9676-0BCEAB4FC5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106"/>
          <a:stretch/>
        </p:blipFill>
        <p:spPr>
          <a:xfrm>
            <a:off x="2273397" y="3129755"/>
            <a:ext cx="2059452" cy="17430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FA4B1E-A32F-4351-B47B-0BC5546510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915"/>
          <a:stretch/>
        </p:blipFill>
        <p:spPr>
          <a:xfrm>
            <a:off x="2273397" y="3129755"/>
            <a:ext cx="2551821" cy="17430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48593EF-AD13-4244-950F-E2A548E6E4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140"/>
          <a:stretch/>
        </p:blipFill>
        <p:spPr>
          <a:xfrm>
            <a:off x="2273397" y="3129754"/>
            <a:ext cx="2931649" cy="17430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F9A98DF-ACF2-49D4-BF78-2D36A1EAFE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706"/>
          <a:stretch/>
        </p:blipFill>
        <p:spPr>
          <a:xfrm>
            <a:off x="2213536" y="3129753"/>
            <a:ext cx="4238625" cy="17430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BCAFFCE-B521-4D2E-A09D-3139B7F24E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331"/>
          <a:stretch/>
        </p:blipFill>
        <p:spPr>
          <a:xfrm>
            <a:off x="2171333" y="3129753"/>
            <a:ext cx="4745722" cy="17430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054C2F1-12BC-4FD6-9A12-4C999E86B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312" y="2969602"/>
            <a:ext cx="7953375" cy="174307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998CE8C-FF93-6074-B91E-D26B3A50E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9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Non-Pipeline</a:t>
            </a:r>
            <a:endParaRPr lang="en-GB" sz="4800" dirty="0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5F915B25-7FAA-EA0C-4322-514C2DF9CA71}"/>
              </a:ext>
            </a:extLst>
          </p:cNvPr>
          <p:cNvSpPr/>
          <p:nvPr/>
        </p:nvSpPr>
        <p:spPr>
          <a:xfrm rot="16200000">
            <a:off x="3012776" y="4371435"/>
            <a:ext cx="194094" cy="224287"/>
          </a:xfrm>
          <a:prstGeom prst="leftBrace">
            <a:avLst>
              <a:gd name="adj1" fmla="val 8333"/>
              <a:gd name="adj2" fmla="val 5384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97E86-319C-E292-2113-C71B12E9E38D}"/>
              </a:ext>
            </a:extLst>
          </p:cNvPr>
          <p:cNvSpPr txBox="1"/>
          <p:nvPr/>
        </p:nvSpPr>
        <p:spPr>
          <a:xfrm>
            <a:off x="2739706" y="4580626"/>
            <a:ext cx="108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20 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B48D9D-09E4-193D-AD52-79DB21ED050D}"/>
              </a:ext>
            </a:extLst>
          </p:cNvPr>
          <p:cNvSpPr txBox="1"/>
          <p:nvPr/>
        </p:nvSpPr>
        <p:spPr>
          <a:xfrm>
            <a:off x="2825040" y="5508907"/>
            <a:ext cx="10927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Total execution time in a non-pipelined: n x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US" baseline="-25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r>
              <a:rPr lang="en-US" dirty="0"/>
              <a:t>  =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 3 x  20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  4   = 240 ns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5649D1-8F82-94BA-275A-0B8F93F09906}"/>
              </a:ext>
            </a:extLst>
          </p:cNvPr>
          <p:cNvSpPr txBox="1"/>
          <p:nvPr/>
        </p:nvSpPr>
        <p:spPr>
          <a:xfrm>
            <a:off x="0" y="6536140"/>
            <a:ext cx="60945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US" sz="14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is the time to complete each task on a non-pipeline unit</a:t>
            </a:r>
            <a:endParaRPr lang="en-US" sz="1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210211-9B27-7358-E918-713910480DFC}"/>
              </a:ext>
            </a:extLst>
          </p:cNvPr>
          <p:cNvCxnSpPr>
            <a:cxnSpLocks/>
          </p:cNvCxnSpPr>
          <p:nvPr/>
        </p:nvCxnSpPr>
        <p:spPr>
          <a:xfrm flipV="1">
            <a:off x="7238376" y="5831766"/>
            <a:ext cx="255879" cy="24330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1733D74-D936-8D9B-8234-09D103B2992A}"/>
              </a:ext>
            </a:extLst>
          </p:cNvPr>
          <p:cNvSpPr txBox="1"/>
          <p:nvPr/>
        </p:nvSpPr>
        <p:spPr>
          <a:xfrm>
            <a:off x="7494255" y="6141141"/>
            <a:ext cx="4474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Time for each stage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6A00A3-81E1-B106-51AE-373A3CA3A850}"/>
              </a:ext>
            </a:extLst>
          </p:cNvPr>
          <p:cNvCxnSpPr>
            <a:cxnSpLocks/>
          </p:cNvCxnSpPr>
          <p:nvPr/>
        </p:nvCxnSpPr>
        <p:spPr>
          <a:xfrm flipV="1">
            <a:off x="8043470" y="5831766"/>
            <a:ext cx="0" cy="30937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F8C258B-DF97-9A13-EB1C-E9191F8E3B1C}"/>
              </a:ext>
            </a:extLst>
          </p:cNvPr>
          <p:cNvSpPr txBox="1"/>
          <p:nvPr/>
        </p:nvSpPr>
        <p:spPr>
          <a:xfrm>
            <a:off x="8853849" y="6141140"/>
            <a:ext cx="207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effectLst/>
                <a:ea typeface="Calibri" panose="020F0502020204030204" pitchFamily="34" charset="0"/>
              </a:rPr>
              <a:t>Num of stages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2F07DAB-C8FA-8B9F-2E14-7842C9D56ED2}"/>
              </a:ext>
            </a:extLst>
          </p:cNvPr>
          <p:cNvCxnSpPr>
            <a:cxnSpLocks/>
          </p:cNvCxnSpPr>
          <p:nvPr/>
        </p:nvCxnSpPr>
        <p:spPr>
          <a:xfrm flipH="1" flipV="1">
            <a:off x="8621473" y="5852266"/>
            <a:ext cx="369503" cy="24741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4D737A-7D48-3865-2EF3-53722055F4EF}"/>
              </a:ext>
            </a:extLst>
          </p:cNvPr>
          <p:cNvSpPr txBox="1"/>
          <p:nvPr/>
        </p:nvSpPr>
        <p:spPr>
          <a:xfrm>
            <a:off x="5478543" y="6081049"/>
            <a:ext cx="2888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Num of Instructions or tasks</a:t>
            </a: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C58A0B37-2CD8-4925-C860-BE11A6302379}"/>
              </a:ext>
            </a:extLst>
          </p:cNvPr>
          <p:cNvSpPr/>
          <p:nvPr/>
        </p:nvSpPr>
        <p:spPr>
          <a:xfrm rot="16200000">
            <a:off x="8692173" y="6079878"/>
            <a:ext cx="169602" cy="841797"/>
          </a:xfrm>
          <a:prstGeom prst="leftBrace">
            <a:avLst>
              <a:gd name="adj1" fmla="val 8333"/>
              <a:gd name="adj2" fmla="val 5384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7AEEC5-2C83-847C-8BD1-57ED8F458F06}"/>
              </a:ext>
            </a:extLst>
          </p:cNvPr>
          <p:cNvSpPr txBox="1"/>
          <p:nvPr/>
        </p:nvSpPr>
        <p:spPr>
          <a:xfrm>
            <a:off x="8776974" y="6535638"/>
            <a:ext cx="108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US" baseline="-25000" dirty="0" err="1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043CAFE5-531A-03A1-FBF8-5B01193E0952}"/>
              </a:ext>
            </a:extLst>
          </p:cNvPr>
          <p:cNvSpPr/>
          <p:nvPr/>
        </p:nvSpPr>
        <p:spPr>
          <a:xfrm rot="16200000">
            <a:off x="3416184" y="4388628"/>
            <a:ext cx="194094" cy="224287"/>
          </a:xfrm>
          <a:prstGeom prst="leftBrace">
            <a:avLst>
              <a:gd name="adj1" fmla="val 8333"/>
              <a:gd name="adj2" fmla="val 5384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9C2CEC-3C92-BE47-ABB9-A1218A69DBA9}"/>
              </a:ext>
            </a:extLst>
          </p:cNvPr>
          <p:cNvSpPr txBox="1"/>
          <p:nvPr/>
        </p:nvSpPr>
        <p:spPr>
          <a:xfrm>
            <a:off x="3272485" y="4599132"/>
            <a:ext cx="108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20 ns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81084FC3-0D7C-C6A3-CCF7-28C9CE2415A6}"/>
              </a:ext>
            </a:extLst>
          </p:cNvPr>
          <p:cNvSpPr/>
          <p:nvPr/>
        </p:nvSpPr>
        <p:spPr>
          <a:xfrm rot="16200000">
            <a:off x="3842472" y="4382972"/>
            <a:ext cx="194094" cy="224287"/>
          </a:xfrm>
          <a:prstGeom prst="leftBrace">
            <a:avLst>
              <a:gd name="adj1" fmla="val 8333"/>
              <a:gd name="adj2" fmla="val 5384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89125E-8FB9-4229-2E37-682A93C2E878}"/>
              </a:ext>
            </a:extLst>
          </p:cNvPr>
          <p:cNvSpPr txBox="1"/>
          <p:nvPr/>
        </p:nvSpPr>
        <p:spPr>
          <a:xfrm>
            <a:off x="3752581" y="4603475"/>
            <a:ext cx="108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20 ns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BF1A9078-5DE9-7BBA-53A1-9D05A114D6FF}"/>
              </a:ext>
            </a:extLst>
          </p:cNvPr>
          <p:cNvSpPr/>
          <p:nvPr/>
        </p:nvSpPr>
        <p:spPr>
          <a:xfrm rot="16200000">
            <a:off x="4286911" y="4391990"/>
            <a:ext cx="194094" cy="224287"/>
          </a:xfrm>
          <a:prstGeom prst="leftBrace">
            <a:avLst>
              <a:gd name="adj1" fmla="val 8333"/>
              <a:gd name="adj2" fmla="val 5384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E6EB50-9619-F63F-B6A8-C3A6DE98CF28}"/>
              </a:ext>
            </a:extLst>
          </p:cNvPr>
          <p:cNvSpPr txBox="1"/>
          <p:nvPr/>
        </p:nvSpPr>
        <p:spPr>
          <a:xfrm>
            <a:off x="4209732" y="4610444"/>
            <a:ext cx="108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20 ns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DC67A519-6736-111F-EB86-81B7FB41B2D8}"/>
              </a:ext>
            </a:extLst>
          </p:cNvPr>
          <p:cNvSpPr/>
          <p:nvPr/>
        </p:nvSpPr>
        <p:spPr>
          <a:xfrm rot="16200000">
            <a:off x="3617630" y="4299045"/>
            <a:ext cx="187477" cy="1375330"/>
          </a:xfrm>
          <a:prstGeom prst="leftBrace">
            <a:avLst>
              <a:gd name="adj1" fmla="val 8333"/>
              <a:gd name="adj2" fmla="val 5384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DC0ADA-D78F-8659-9F59-8670D3301A71}"/>
              </a:ext>
            </a:extLst>
          </p:cNvPr>
          <p:cNvSpPr txBox="1"/>
          <p:nvPr/>
        </p:nvSpPr>
        <p:spPr>
          <a:xfrm>
            <a:off x="3601236" y="5041280"/>
            <a:ext cx="108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US" baseline="-25000" dirty="0" err="1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35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8" grpId="0"/>
      <p:bldP spid="12" grpId="0"/>
      <p:bldP spid="20" grpId="0"/>
      <p:bldP spid="23" grpId="0"/>
      <p:bldP spid="27" grpId="0"/>
      <p:bldP spid="28" grpId="0" animBg="1"/>
      <p:bldP spid="29" grpId="0"/>
      <p:bldP spid="6" grpId="0" animBg="1"/>
      <p:bldP spid="10" grpId="0"/>
      <p:bldP spid="16" grpId="0" animBg="1"/>
      <p:bldP spid="18" grpId="0"/>
      <p:bldP spid="24" grpId="0" animBg="1"/>
      <p:bldP spid="26" grpId="0"/>
      <p:bldP spid="30" grpId="0" animBg="1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44FFA9-9C15-43EE-A235-009E264EB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175" y="2953544"/>
            <a:ext cx="7867650" cy="2095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3EEC85-BEC5-4C9F-8949-CD96600B98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84541" b="9188"/>
          <a:stretch/>
        </p:blipFill>
        <p:spPr>
          <a:xfrm>
            <a:off x="2273397" y="3129756"/>
            <a:ext cx="1229457" cy="15829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C76E90-8BEF-40C5-A2EC-021FD00E6A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429"/>
          <a:stretch/>
        </p:blipFill>
        <p:spPr>
          <a:xfrm>
            <a:off x="2273397" y="3129756"/>
            <a:ext cx="1636102" cy="17430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7D65B3-F1CE-4E56-9676-0BCEAB4FC5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106"/>
          <a:stretch/>
        </p:blipFill>
        <p:spPr>
          <a:xfrm>
            <a:off x="2273397" y="3129755"/>
            <a:ext cx="2059452" cy="17430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FA4B1E-A32F-4351-B47B-0BC5546510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915"/>
          <a:stretch/>
        </p:blipFill>
        <p:spPr>
          <a:xfrm>
            <a:off x="2273397" y="3129755"/>
            <a:ext cx="2551821" cy="17430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48593EF-AD13-4244-950F-E2A548E6E4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140"/>
          <a:stretch/>
        </p:blipFill>
        <p:spPr>
          <a:xfrm>
            <a:off x="2273397" y="3129754"/>
            <a:ext cx="2931649" cy="17430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F9A98DF-ACF2-49D4-BF78-2D36A1EAFE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706"/>
          <a:stretch/>
        </p:blipFill>
        <p:spPr>
          <a:xfrm>
            <a:off x="2213536" y="3129753"/>
            <a:ext cx="4238625" cy="17430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BCAFFCE-B521-4D2E-A09D-3139B7F24E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331"/>
          <a:stretch/>
        </p:blipFill>
        <p:spPr>
          <a:xfrm>
            <a:off x="2171333" y="3129753"/>
            <a:ext cx="4745722" cy="17430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054C2F1-12BC-4FD6-9A12-4C999E86B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312" y="2969602"/>
            <a:ext cx="7953375" cy="174307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998CE8C-FF93-6074-B91E-D26B3A50E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9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Non-Pipeline</a:t>
            </a:r>
            <a:endParaRPr lang="en-GB" sz="48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853379B-514F-1D72-27D1-59DDDB48869C}"/>
              </a:ext>
            </a:extLst>
          </p:cNvPr>
          <p:cNvCxnSpPr>
            <a:cxnSpLocks/>
          </p:cNvCxnSpPr>
          <p:nvPr/>
        </p:nvCxnSpPr>
        <p:spPr>
          <a:xfrm>
            <a:off x="3003011" y="2537927"/>
            <a:ext cx="0" cy="6770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0734300-5C20-02CD-6103-C81BF5C46E87}"/>
              </a:ext>
            </a:extLst>
          </p:cNvPr>
          <p:cNvSpPr txBox="1"/>
          <p:nvPr/>
        </p:nvSpPr>
        <p:spPr>
          <a:xfrm>
            <a:off x="2652665" y="2336898"/>
            <a:ext cx="89664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Memory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0BD6CB-158C-99AA-4CC0-D52108F11FCA}"/>
              </a:ext>
            </a:extLst>
          </p:cNvPr>
          <p:cNvCxnSpPr>
            <a:cxnSpLocks/>
          </p:cNvCxnSpPr>
          <p:nvPr/>
        </p:nvCxnSpPr>
        <p:spPr>
          <a:xfrm>
            <a:off x="3478493" y="2729313"/>
            <a:ext cx="0" cy="47228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626C422-06E5-D3E4-8BDA-627435D56A3B}"/>
              </a:ext>
            </a:extLst>
          </p:cNvPr>
          <p:cNvSpPr txBox="1"/>
          <p:nvPr/>
        </p:nvSpPr>
        <p:spPr>
          <a:xfrm>
            <a:off x="3114702" y="2467703"/>
            <a:ext cx="89664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Control Unit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3716D5-4DC3-21BC-E702-671F7F699734}"/>
              </a:ext>
            </a:extLst>
          </p:cNvPr>
          <p:cNvCxnSpPr>
            <a:cxnSpLocks/>
          </p:cNvCxnSpPr>
          <p:nvPr/>
        </p:nvCxnSpPr>
        <p:spPr>
          <a:xfrm>
            <a:off x="3909499" y="2843971"/>
            <a:ext cx="0" cy="3709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E51346B-7BDD-D36B-068C-49A4B55EC26E}"/>
              </a:ext>
            </a:extLst>
          </p:cNvPr>
          <p:cNvSpPr txBox="1"/>
          <p:nvPr/>
        </p:nvSpPr>
        <p:spPr>
          <a:xfrm>
            <a:off x="3647552" y="2611859"/>
            <a:ext cx="11776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Arithmetic Unit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4FE98B-8085-B49A-8950-E472DA715F97}"/>
              </a:ext>
            </a:extLst>
          </p:cNvPr>
          <p:cNvSpPr txBox="1"/>
          <p:nvPr/>
        </p:nvSpPr>
        <p:spPr>
          <a:xfrm>
            <a:off x="4105411" y="2742664"/>
            <a:ext cx="11776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Memory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559777-B196-18EE-3A04-8013479C844B}"/>
              </a:ext>
            </a:extLst>
          </p:cNvPr>
          <p:cNvCxnSpPr>
            <a:cxnSpLocks/>
          </p:cNvCxnSpPr>
          <p:nvPr/>
        </p:nvCxnSpPr>
        <p:spPr>
          <a:xfrm>
            <a:off x="4427659" y="2953544"/>
            <a:ext cx="0" cy="26140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94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88E2A-0D5C-47BC-A3FA-0C5C63F05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F5584-65E1-47E7-9093-793225BE1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2606112"/>
            <a:ext cx="8001000" cy="2124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9217D6-5D9C-46C4-AE3B-11A557A730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8173" r="83602" b="8173"/>
          <a:stretch/>
        </p:blipFill>
        <p:spPr>
          <a:xfrm>
            <a:off x="2095500" y="2528887"/>
            <a:ext cx="1294814" cy="1800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D6476D-516B-425C-AE62-37F9436058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614"/>
          <a:stretch/>
        </p:blipFill>
        <p:spPr>
          <a:xfrm>
            <a:off x="2095500" y="2663824"/>
            <a:ext cx="1688709" cy="1800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8AB547-207E-428A-9ADD-808D9359F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042"/>
          <a:stretch/>
        </p:blipFill>
        <p:spPr>
          <a:xfrm>
            <a:off x="2147887" y="2661956"/>
            <a:ext cx="2128691" cy="1800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CE5A37-B49D-4173-8377-07BD3D6E1C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757"/>
          <a:stretch/>
        </p:blipFill>
        <p:spPr>
          <a:xfrm>
            <a:off x="2200275" y="2661956"/>
            <a:ext cx="2624943" cy="18002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A57D3A-4F4E-4717-B344-B478932374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036"/>
          <a:stretch/>
        </p:blipFill>
        <p:spPr>
          <a:xfrm>
            <a:off x="2147887" y="2660088"/>
            <a:ext cx="3155633" cy="18002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5473625-C2AD-4F23-83D3-4F25E1D06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441" y="2667623"/>
            <a:ext cx="7896225" cy="18002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80D8119-DC7C-F3DA-C43A-93497BCAB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9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Pipeline</a:t>
            </a:r>
            <a:endParaRPr lang="en-GB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2D61C8-A383-051F-2E4E-80B36CEDCD7A}"/>
              </a:ext>
            </a:extLst>
          </p:cNvPr>
          <p:cNvSpPr txBox="1"/>
          <p:nvPr/>
        </p:nvSpPr>
        <p:spPr>
          <a:xfrm>
            <a:off x="1711688" y="5266536"/>
            <a:ext cx="8956311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rtl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Total execution time in a pipelined machine =  (k + n-1) x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18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= (4+3-1) x20        =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120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ns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2135A6-5055-6D95-1174-E2050DD1F4B9}"/>
              </a:ext>
            </a:extLst>
          </p:cNvPr>
          <p:cNvCxnSpPr>
            <a:cxnSpLocks/>
          </p:cNvCxnSpPr>
          <p:nvPr/>
        </p:nvCxnSpPr>
        <p:spPr>
          <a:xfrm flipV="1">
            <a:off x="5981108" y="5640613"/>
            <a:ext cx="120347" cy="23280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80EC5D-88CD-0456-EE97-783A77A93F43}"/>
              </a:ext>
            </a:extLst>
          </p:cNvPr>
          <p:cNvSpPr txBox="1"/>
          <p:nvPr/>
        </p:nvSpPr>
        <p:spPr>
          <a:xfrm>
            <a:off x="5303520" y="5859938"/>
            <a:ext cx="1259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ea typeface="Calibri" panose="020F0502020204030204" pitchFamily="34" charset="0"/>
              </a:rPr>
              <a:t>Num of stages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D0A30C-5142-1310-CFAC-DDE098FB3E88}"/>
              </a:ext>
            </a:extLst>
          </p:cNvPr>
          <p:cNvCxnSpPr>
            <a:cxnSpLocks/>
          </p:cNvCxnSpPr>
          <p:nvPr/>
        </p:nvCxnSpPr>
        <p:spPr>
          <a:xfrm flipH="1" flipV="1">
            <a:off x="6619845" y="5616699"/>
            <a:ext cx="153542" cy="23280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902807C-9AB1-439E-8DE4-0616ADA671E1}"/>
              </a:ext>
            </a:extLst>
          </p:cNvPr>
          <p:cNvSpPr txBox="1"/>
          <p:nvPr/>
        </p:nvSpPr>
        <p:spPr>
          <a:xfrm>
            <a:off x="6482506" y="5879028"/>
            <a:ext cx="310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effectLst/>
                <a:ea typeface="Calibri" panose="020F0502020204030204" pitchFamily="34" charset="0"/>
              </a:rPr>
              <a:t>Num </a:t>
            </a:r>
            <a:r>
              <a:rPr lang="en-US" sz="1200" dirty="0">
                <a:solidFill>
                  <a:srgbClr val="C00000"/>
                </a:solidFill>
                <a:ea typeface="Calibri" panose="020F0502020204030204" pitchFamily="34" charset="0"/>
              </a:rPr>
              <a:t>of </a:t>
            </a:r>
            <a:r>
              <a:rPr lang="en-US" sz="1200" dirty="0">
                <a:solidFill>
                  <a:srgbClr val="C00000"/>
                </a:solidFill>
              </a:rPr>
              <a:t>instructions or tasks</a:t>
            </a:r>
          </a:p>
          <a:p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EF7322-BCE8-5245-1CC4-7DD509976250}"/>
              </a:ext>
            </a:extLst>
          </p:cNvPr>
          <p:cNvSpPr txBox="1"/>
          <p:nvPr/>
        </p:nvSpPr>
        <p:spPr>
          <a:xfrm>
            <a:off x="88174" y="645573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US" sz="14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is the time period to complete a k-stage pipeline.</a:t>
            </a:r>
            <a:endParaRPr lang="en-US" sz="1400" dirty="0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BAF42FEF-DD57-97E2-F1A0-33FF9F24C536}"/>
              </a:ext>
            </a:extLst>
          </p:cNvPr>
          <p:cNvSpPr/>
          <p:nvPr/>
        </p:nvSpPr>
        <p:spPr>
          <a:xfrm rot="16200000">
            <a:off x="3115185" y="4163135"/>
            <a:ext cx="194094" cy="224287"/>
          </a:xfrm>
          <a:prstGeom prst="leftBrace">
            <a:avLst>
              <a:gd name="adj1" fmla="val 8333"/>
              <a:gd name="adj2" fmla="val 5384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574B65-83B6-046B-EDB3-7C3651E8C9B0}"/>
              </a:ext>
            </a:extLst>
          </p:cNvPr>
          <p:cNvSpPr txBox="1"/>
          <p:nvPr/>
        </p:nvSpPr>
        <p:spPr>
          <a:xfrm>
            <a:off x="2893037" y="4360082"/>
            <a:ext cx="1081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1"/>
                </a:solidFill>
                <a:effectLst/>
                <a:ea typeface="Calibri" panose="020F0502020204030204" pitchFamily="34" charset="0"/>
              </a:rPr>
              <a:t>t</a:t>
            </a:r>
            <a:r>
              <a:rPr lang="en-US" sz="1600" baseline="-25000" dirty="0" err="1">
                <a:solidFill>
                  <a:schemeClr val="accent1"/>
                </a:solidFill>
                <a:ea typeface="Calibri" panose="020F0502020204030204" pitchFamily="34" charset="0"/>
              </a:rPr>
              <a:t>p</a:t>
            </a:r>
            <a:r>
              <a:rPr lang="en-US" sz="1600" baseline="-25000" dirty="0">
                <a:solidFill>
                  <a:schemeClr val="accent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</a:rPr>
              <a:t>= 20 ns</a:t>
            </a:r>
          </a:p>
        </p:txBody>
      </p:sp>
    </p:spTree>
    <p:extLst>
      <p:ext uri="{BB962C8B-B14F-4D97-AF65-F5344CB8AC3E}">
        <p14:creationId xmlns:p14="http://schemas.microsoft.com/office/powerpoint/2010/main" val="55400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4" grpId="0"/>
      <p:bldP spid="19" grpId="0"/>
      <p:bldP spid="23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695D616-35F0-3E4C-F56C-3953EA1EF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68" y="1002366"/>
            <a:ext cx="10656423" cy="263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873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2895F4-DA5C-9768-80A4-DA1E45149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614" y="477770"/>
            <a:ext cx="10048772" cy="506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38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6AE7D6-5AA6-3C80-620C-A3286037E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780" y="330613"/>
            <a:ext cx="9220200" cy="3019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92A336-2427-A3D8-9D61-8B1000E77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836" y="3769221"/>
            <a:ext cx="91440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18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50FB66-F1BC-5B86-CA3D-0EBB00A57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38" y="240646"/>
            <a:ext cx="7772524" cy="44728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92D7C2-FBE6-B5D0-D38A-5DCC764DCC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6"/>
          <a:stretch/>
        </p:blipFill>
        <p:spPr>
          <a:xfrm>
            <a:off x="2209738" y="5118399"/>
            <a:ext cx="7467600" cy="162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661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Win32_SL_V5" id="{DBE773F4-03EF-460F-8123-2ED25579554B}" vid="{FED336E3-054A-486F-8CDB-8815D6B39CB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147</Words>
  <Application>Microsoft Office PowerPoint</Application>
  <PresentationFormat>Widescreen</PresentationFormat>
  <Paragraphs>44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Tenorite</vt:lpstr>
      <vt:lpstr>Times New Roman</vt:lpstr>
      <vt:lpstr>Office Theme</vt:lpstr>
      <vt:lpstr>Custom</vt:lpstr>
      <vt:lpstr>Computer Architecture</vt:lpstr>
      <vt:lpstr>Instruction Cycle</vt:lpstr>
      <vt:lpstr>Non-Pipeline</vt:lpstr>
      <vt:lpstr>Non-Pipeline</vt:lpstr>
      <vt:lpstr>Pipeline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Abdelrahman157685</dc:creator>
  <cp:lastModifiedBy>Zeinab.Swilam</cp:lastModifiedBy>
  <cp:revision>34</cp:revision>
  <dcterms:created xsi:type="dcterms:W3CDTF">2020-12-19T17:35:17Z</dcterms:created>
  <dcterms:modified xsi:type="dcterms:W3CDTF">2023-11-30T06:45:21Z</dcterms:modified>
</cp:coreProperties>
</file>