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12" r:id="rId3"/>
    <p:sldId id="306" r:id="rId4"/>
    <p:sldId id="307" r:id="rId5"/>
    <p:sldId id="308" r:id="rId6"/>
    <p:sldId id="257" r:id="rId7"/>
    <p:sldId id="259" r:id="rId8"/>
    <p:sldId id="309" r:id="rId9"/>
    <p:sldId id="260" r:id="rId10"/>
    <p:sldId id="261" r:id="rId11"/>
    <p:sldId id="262" r:id="rId12"/>
    <p:sldId id="263" r:id="rId13"/>
    <p:sldId id="264" r:id="rId14"/>
    <p:sldId id="268" r:id="rId15"/>
    <p:sldId id="269" r:id="rId16"/>
    <p:sldId id="270" r:id="rId17"/>
    <p:sldId id="271" r:id="rId18"/>
    <p:sldId id="272" r:id="rId19"/>
    <p:sldId id="273" r:id="rId20"/>
    <p:sldId id="274" r:id="rId21"/>
    <p:sldId id="284" r:id="rId22"/>
    <p:sldId id="285" r:id="rId23"/>
    <p:sldId id="286" r:id="rId24"/>
    <p:sldId id="287" r:id="rId25"/>
    <p:sldId id="288" r:id="rId26"/>
    <p:sldId id="289" r:id="rId27"/>
    <p:sldId id="290" r:id="rId28"/>
    <p:sldId id="291" r:id="rId29"/>
    <p:sldId id="292" r:id="rId30"/>
    <p:sldId id="293" r:id="rId31"/>
    <p:sldId id="311" r:id="rId32"/>
    <p:sldId id="310" r:id="rId33"/>
    <p:sldId id="300" r:id="rId34"/>
    <p:sldId id="301" r:id="rId35"/>
    <p:sldId id="303" r:id="rId36"/>
    <p:sldId id="30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D8034-8759-4B46-9F49-C4D0EBF8EF09}"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B66C8-3A70-4264-B1D3-7C31A06C0562}" type="slidenum">
              <a:rPr lang="en-US" smtClean="0"/>
              <a:t>‹#›</a:t>
            </a:fld>
            <a:endParaRPr lang="en-US"/>
          </a:p>
        </p:txBody>
      </p:sp>
    </p:spTree>
    <p:extLst>
      <p:ext uri="{BB962C8B-B14F-4D97-AF65-F5344CB8AC3E}">
        <p14:creationId xmlns:p14="http://schemas.microsoft.com/office/powerpoint/2010/main" val="91023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cap="flat"/>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8585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984475-5D43-85B7-DE4D-46993113B044}"/>
              </a:ext>
            </a:extLst>
          </p:cNvPr>
          <p:cNvSpPr>
            <a:spLocks noGrp="1" noRot="1" noChangeAspect="1" noChangeArrowheads="1" noTextEdit="1"/>
          </p:cNvSpPr>
          <p:nvPr>
            <p:ph type="sldImg"/>
          </p:nvPr>
        </p:nvSpPr>
        <p:spPr>
          <a:ln cap="flat"/>
        </p:spPr>
      </p:sp>
      <p:sp>
        <p:nvSpPr>
          <p:cNvPr id="51203" name="Rectangle 3">
            <a:extLst>
              <a:ext uri="{FF2B5EF4-FFF2-40B4-BE49-F238E27FC236}">
                <a16:creationId xmlns:a16="http://schemas.microsoft.com/office/drawing/2014/main" id="{09CCFA6A-EF9B-C94F-22DA-0690A0C62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0749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901FB9F-D014-B16B-CCD6-891A1F4CADAD}"/>
              </a:ext>
            </a:extLst>
          </p:cNvPr>
          <p:cNvSpPr>
            <a:spLocks noGrp="1" noRot="1" noChangeAspect="1" noChangeArrowheads="1" noTextEdit="1"/>
          </p:cNvSpPr>
          <p:nvPr>
            <p:ph type="sldImg"/>
          </p:nvPr>
        </p:nvSpPr>
        <p:spPr>
          <a:ln cap="flat"/>
        </p:spPr>
      </p:sp>
      <p:sp>
        <p:nvSpPr>
          <p:cNvPr id="59395" name="Rectangle 3">
            <a:extLst>
              <a:ext uri="{FF2B5EF4-FFF2-40B4-BE49-F238E27FC236}">
                <a16:creationId xmlns:a16="http://schemas.microsoft.com/office/drawing/2014/main" id="{1FE5B177-C9A7-3980-94C6-8A8D5D33B4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4160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55185C8-3207-1E5C-CE4E-4FF14D808AB6}"/>
              </a:ext>
            </a:extLst>
          </p:cNvPr>
          <p:cNvSpPr>
            <a:spLocks noGrp="1" noRot="1" noChangeAspect="1" noChangeArrowheads="1" noTextEdit="1"/>
          </p:cNvSpPr>
          <p:nvPr>
            <p:ph type="sldImg"/>
          </p:nvPr>
        </p:nvSpPr>
        <p:spPr>
          <a:ln cap="flat"/>
        </p:spPr>
      </p:sp>
      <p:sp>
        <p:nvSpPr>
          <p:cNvPr id="61443" name="Rectangle 3">
            <a:extLst>
              <a:ext uri="{FF2B5EF4-FFF2-40B4-BE49-F238E27FC236}">
                <a16:creationId xmlns:a16="http://schemas.microsoft.com/office/drawing/2014/main" id="{262979DD-528D-8BD9-7D65-B86A3BE26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46867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A54FE10-CB23-5BD0-502F-C57A377B1A99}"/>
              </a:ext>
            </a:extLst>
          </p:cNvPr>
          <p:cNvSpPr>
            <a:spLocks noGrp="1" noRot="1" noChangeAspect="1" noChangeArrowheads="1" noTextEdit="1"/>
          </p:cNvSpPr>
          <p:nvPr>
            <p:ph type="sldImg"/>
          </p:nvPr>
        </p:nvSpPr>
        <p:spPr>
          <a:ln cap="flat"/>
        </p:spPr>
      </p:sp>
      <p:sp>
        <p:nvSpPr>
          <p:cNvPr id="63491" name="Rectangle 3">
            <a:extLst>
              <a:ext uri="{FF2B5EF4-FFF2-40B4-BE49-F238E27FC236}">
                <a16:creationId xmlns:a16="http://schemas.microsoft.com/office/drawing/2014/main" id="{0FFA7219-9603-1DFE-AB61-5DF16F6B2F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4070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6155D2F-FD8B-242C-627A-B627BF8AC617}"/>
              </a:ext>
            </a:extLst>
          </p:cNvPr>
          <p:cNvSpPr>
            <a:spLocks noGrp="1" noRot="1" noChangeAspect="1" noChangeArrowheads="1" noTextEdit="1"/>
          </p:cNvSpPr>
          <p:nvPr>
            <p:ph type="sldImg"/>
          </p:nvPr>
        </p:nvSpPr>
        <p:spPr>
          <a:ln cap="flat"/>
        </p:spPr>
      </p:sp>
      <p:sp>
        <p:nvSpPr>
          <p:cNvPr id="65539" name="Rectangle 3">
            <a:extLst>
              <a:ext uri="{FF2B5EF4-FFF2-40B4-BE49-F238E27FC236}">
                <a16:creationId xmlns:a16="http://schemas.microsoft.com/office/drawing/2014/main" id="{AC19375C-DBE2-A300-CA8B-26825AACDC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12421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C7BB468-316B-5001-A637-A603DD302316}"/>
              </a:ext>
            </a:extLst>
          </p:cNvPr>
          <p:cNvSpPr>
            <a:spLocks noGrp="1" noRot="1" noChangeAspect="1" noChangeArrowheads="1" noTextEdit="1"/>
          </p:cNvSpPr>
          <p:nvPr>
            <p:ph type="sldImg"/>
          </p:nvPr>
        </p:nvSpPr>
        <p:spPr>
          <a:ln cap="flat"/>
        </p:spPr>
      </p:sp>
      <p:sp>
        <p:nvSpPr>
          <p:cNvPr id="67587" name="Rectangle 3">
            <a:extLst>
              <a:ext uri="{FF2B5EF4-FFF2-40B4-BE49-F238E27FC236}">
                <a16:creationId xmlns:a16="http://schemas.microsoft.com/office/drawing/2014/main" id="{F90AA862-54F4-41EF-0E54-74506DB2D9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39005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1333C49-B76B-2091-04C2-BB7C866F7C5B}"/>
              </a:ext>
            </a:extLst>
          </p:cNvPr>
          <p:cNvSpPr>
            <a:spLocks noGrp="1" noRot="1" noChangeAspect="1" noChangeArrowheads="1" noTextEdit="1"/>
          </p:cNvSpPr>
          <p:nvPr>
            <p:ph type="sldImg"/>
          </p:nvPr>
        </p:nvSpPr>
        <p:spPr>
          <a:ln cap="flat"/>
        </p:spPr>
      </p:sp>
      <p:sp>
        <p:nvSpPr>
          <p:cNvPr id="69635" name="Rectangle 3">
            <a:extLst>
              <a:ext uri="{FF2B5EF4-FFF2-40B4-BE49-F238E27FC236}">
                <a16:creationId xmlns:a16="http://schemas.microsoft.com/office/drawing/2014/main" id="{0A5A01BC-AA3E-DD15-A5CB-DCE788C05F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8037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B4D980C-FCA6-9E0F-7DD3-6F6F1BF5F6B3}"/>
              </a:ext>
            </a:extLst>
          </p:cNvPr>
          <p:cNvSpPr>
            <a:spLocks noGrp="1" noRot="1" noChangeAspect="1" noChangeArrowheads="1" noTextEdit="1"/>
          </p:cNvSpPr>
          <p:nvPr>
            <p:ph type="sldImg"/>
          </p:nvPr>
        </p:nvSpPr>
        <p:spPr>
          <a:ln cap="flat"/>
        </p:spPr>
      </p:sp>
      <p:sp>
        <p:nvSpPr>
          <p:cNvPr id="71683" name="Rectangle 3">
            <a:extLst>
              <a:ext uri="{FF2B5EF4-FFF2-40B4-BE49-F238E27FC236}">
                <a16:creationId xmlns:a16="http://schemas.microsoft.com/office/drawing/2014/main" id="{3327C3C1-D69D-CC7A-77E3-8FF78378C3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68199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6FC82CA-C3E4-3FF9-F404-450CBE91FDD1}"/>
              </a:ext>
            </a:extLst>
          </p:cNvPr>
          <p:cNvSpPr>
            <a:spLocks noGrp="1" noRot="1" noChangeAspect="1" noChangeArrowheads="1" noTextEdit="1"/>
          </p:cNvSpPr>
          <p:nvPr>
            <p:ph type="sldImg"/>
          </p:nvPr>
        </p:nvSpPr>
        <p:spPr>
          <a:ln cap="flat"/>
        </p:spPr>
      </p:sp>
      <p:sp>
        <p:nvSpPr>
          <p:cNvPr id="91139" name="Rectangle 3">
            <a:extLst>
              <a:ext uri="{FF2B5EF4-FFF2-40B4-BE49-F238E27FC236}">
                <a16:creationId xmlns:a16="http://schemas.microsoft.com/office/drawing/2014/main" id="{985D3488-3C78-2ACC-B16C-DCC47CBD1D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845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BD31333-CC81-982D-3EFA-81DF467256D2}"/>
              </a:ext>
            </a:extLst>
          </p:cNvPr>
          <p:cNvSpPr>
            <a:spLocks noGrp="1" noRot="1" noChangeAspect="1" noChangeArrowheads="1" noTextEdit="1"/>
          </p:cNvSpPr>
          <p:nvPr>
            <p:ph type="sldImg"/>
          </p:nvPr>
        </p:nvSpPr>
        <p:spPr>
          <a:ln cap="flat"/>
        </p:spPr>
      </p:sp>
      <p:sp>
        <p:nvSpPr>
          <p:cNvPr id="93187" name="Rectangle 3">
            <a:extLst>
              <a:ext uri="{FF2B5EF4-FFF2-40B4-BE49-F238E27FC236}">
                <a16:creationId xmlns:a16="http://schemas.microsoft.com/office/drawing/2014/main" id="{59464093-C42A-CD38-1580-2C05CB968E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Printer daemon prints processes and spooler directory contains files</a:t>
            </a:r>
          </a:p>
        </p:txBody>
      </p:sp>
    </p:spTree>
    <p:extLst>
      <p:ext uri="{BB962C8B-B14F-4D97-AF65-F5344CB8AC3E}">
        <p14:creationId xmlns:p14="http://schemas.microsoft.com/office/powerpoint/2010/main" val="389599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1F15CD9-A067-8992-7830-F0F49BC1FE82}"/>
              </a:ext>
            </a:extLst>
          </p:cNvPr>
          <p:cNvSpPr>
            <a:spLocks noGrp="1" noRot="1" noChangeAspect="1" noChangeArrowheads="1" noTextEdit="1"/>
          </p:cNvSpPr>
          <p:nvPr>
            <p:ph type="sldImg"/>
          </p:nvPr>
        </p:nvSpPr>
        <p:spPr>
          <a:ln cap="flat"/>
        </p:spPr>
      </p:sp>
      <p:sp>
        <p:nvSpPr>
          <p:cNvPr id="36867" name="Rectangle 3">
            <a:extLst>
              <a:ext uri="{FF2B5EF4-FFF2-40B4-BE49-F238E27FC236}">
                <a16:creationId xmlns:a16="http://schemas.microsoft.com/office/drawing/2014/main" id="{C1F3FCC3-7483-E243-091E-E6042AA96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41861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79EE266-0A48-D027-7C42-FAE88623FFF6}"/>
              </a:ext>
            </a:extLst>
          </p:cNvPr>
          <p:cNvSpPr>
            <a:spLocks noGrp="1" noRot="1" noChangeAspect="1" noChangeArrowheads="1" noTextEdit="1"/>
          </p:cNvSpPr>
          <p:nvPr>
            <p:ph type="sldImg"/>
          </p:nvPr>
        </p:nvSpPr>
        <p:spPr>
          <a:ln cap="flat"/>
        </p:spPr>
      </p:sp>
      <p:sp>
        <p:nvSpPr>
          <p:cNvPr id="95235" name="Rectangle 3">
            <a:extLst>
              <a:ext uri="{FF2B5EF4-FFF2-40B4-BE49-F238E27FC236}">
                <a16:creationId xmlns:a16="http://schemas.microsoft.com/office/drawing/2014/main" id="{31B0987D-3BEC-FD08-3F41-57F6D22B48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71793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C909041-6E2C-B8FB-30B4-88D094726E66}"/>
              </a:ext>
            </a:extLst>
          </p:cNvPr>
          <p:cNvSpPr>
            <a:spLocks noGrp="1" noRot="1" noChangeAspect="1" noChangeArrowheads="1" noTextEdit="1"/>
          </p:cNvSpPr>
          <p:nvPr>
            <p:ph type="sldImg"/>
          </p:nvPr>
        </p:nvSpPr>
        <p:spPr>
          <a:ln cap="flat"/>
        </p:spPr>
      </p:sp>
      <p:sp>
        <p:nvSpPr>
          <p:cNvPr id="97283" name="Rectangle 3">
            <a:extLst>
              <a:ext uri="{FF2B5EF4-FFF2-40B4-BE49-F238E27FC236}">
                <a16:creationId xmlns:a16="http://schemas.microsoft.com/office/drawing/2014/main" id="{AFA7D14B-A90C-CF41-BEC5-93BA129D28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398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E79632D7-D336-1C00-84E5-3855EE4A6F9B}"/>
              </a:ext>
            </a:extLst>
          </p:cNvPr>
          <p:cNvSpPr>
            <a:spLocks noGrp="1" noRot="1" noChangeAspect="1" noChangeArrowheads="1" noTextEdit="1"/>
          </p:cNvSpPr>
          <p:nvPr>
            <p:ph type="sldImg"/>
          </p:nvPr>
        </p:nvSpPr>
        <p:spPr>
          <a:ln cap="flat"/>
        </p:spPr>
      </p:sp>
      <p:sp>
        <p:nvSpPr>
          <p:cNvPr id="99331" name="Rectangle 3">
            <a:extLst>
              <a:ext uri="{FF2B5EF4-FFF2-40B4-BE49-F238E27FC236}">
                <a16:creationId xmlns:a16="http://schemas.microsoft.com/office/drawing/2014/main" id="{B96A487B-DEBB-EF94-06AE-09BD2E3979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56103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E0732A5-44A3-9C29-9E56-8306453B1951}"/>
              </a:ext>
            </a:extLst>
          </p:cNvPr>
          <p:cNvSpPr>
            <a:spLocks noGrp="1" noRot="1" noChangeAspect="1" noChangeArrowheads="1" noTextEdit="1"/>
          </p:cNvSpPr>
          <p:nvPr>
            <p:ph type="sldImg"/>
          </p:nvPr>
        </p:nvSpPr>
        <p:spPr>
          <a:ln cap="flat"/>
        </p:spPr>
      </p:sp>
      <p:sp>
        <p:nvSpPr>
          <p:cNvPr id="101379" name="Rectangle 3">
            <a:extLst>
              <a:ext uri="{FF2B5EF4-FFF2-40B4-BE49-F238E27FC236}">
                <a16:creationId xmlns:a16="http://schemas.microsoft.com/office/drawing/2014/main" id="{BD2F1125-29CF-A322-3838-C4C769D532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2042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60D9C22-C698-FFDA-FFB2-753AA983980A}"/>
              </a:ext>
            </a:extLst>
          </p:cNvPr>
          <p:cNvSpPr>
            <a:spLocks noGrp="1" noRot="1" noChangeAspect="1" noChangeArrowheads="1" noTextEdit="1"/>
          </p:cNvSpPr>
          <p:nvPr>
            <p:ph type="sldImg"/>
          </p:nvPr>
        </p:nvSpPr>
        <p:spPr>
          <a:ln cap="flat"/>
        </p:spPr>
      </p:sp>
      <p:sp>
        <p:nvSpPr>
          <p:cNvPr id="103427" name="Rectangle 3">
            <a:extLst>
              <a:ext uri="{FF2B5EF4-FFF2-40B4-BE49-F238E27FC236}">
                <a16:creationId xmlns:a16="http://schemas.microsoft.com/office/drawing/2014/main" id="{777B672D-6D61-B639-6596-C9FD6BE6A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30408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80B9956-068E-658E-2BA5-C23DAE956D46}"/>
              </a:ext>
            </a:extLst>
          </p:cNvPr>
          <p:cNvSpPr>
            <a:spLocks noGrp="1" noRot="1" noChangeAspect="1" noChangeArrowheads="1" noTextEdit="1"/>
          </p:cNvSpPr>
          <p:nvPr>
            <p:ph type="sldImg"/>
          </p:nvPr>
        </p:nvSpPr>
        <p:spPr>
          <a:ln cap="flat"/>
        </p:spPr>
      </p:sp>
      <p:sp>
        <p:nvSpPr>
          <p:cNvPr id="105475" name="Rectangle 3">
            <a:extLst>
              <a:ext uri="{FF2B5EF4-FFF2-40B4-BE49-F238E27FC236}">
                <a16:creationId xmlns:a16="http://schemas.microsoft.com/office/drawing/2014/main" id="{7E488A36-BCDB-7D18-21E1-46A428727D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5333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7CA7DFE-DE91-1355-FA0D-4ECE1E77CAB3}"/>
              </a:ext>
            </a:extLst>
          </p:cNvPr>
          <p:cNvSpPr>
            <a:spLocks noGrp="1" noRot="1" noChangeAspect="1" noChangeArrowheads="1" noTextEdit="1"/>
          </p:cNvSpPr>
          <p:nvPr>
            <p:ph type="sldImg"/>
          </p:nvPr>
        </p:nvSpPr>
        <p:spPr>
          <a:ln cap="flat"/>
        </p:spPr>
      </p:sp>
      <p:sp>
        <p:nvSpPr>
          <p:cNvPr id="107523" name="Rectangle 3">
            <a:extLst>
              <a:ext uri="{FF2B5EF4-FFF2-40B4-BE49-F238E27FC236}">
                <a16:creationId xmlns:a16="http://schemas.microsoft.com/office/drawing/2014/main" id="{FC107343-CFA2-8021-966D-FBEB25846D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8558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E3D14E0-16EA-4E94-29BB-4C2D4907EF10}"/>
              </a:ext>
            </a:extLst>
          </p:cNvPr>
          <p:cNvSpPr>
            <a:spLocks noGrp="1" noRot="1" noChangeAspect="1" noChangeArrowheads="1" noTextEdit="1"/>
          </p:cNvSpPr>
          <p:nvPr>
            <p:ph type="sldImg"/>
          </p:nvPr>
        </p:nvSpPr>
        <p:spPr>
          <a:ln cap="flat"/>
        </p:spPr>
      </p:sp>
      <p:sp>
        <p:nvSpPr>
          <p:cNvPr id="109571" name="Rectangle 3">
            <a:extLst>
              <a:ext uri="{FF2B5EF4-FFF2-40B4-BE49-F238E27FC236}">
                <a16:creationId xmlns:a16="http://schemas.microsoft.com/office/drawing/2014/main" id="{3DA6B0C6-207F-ADE3-6AE5-A080913DDE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08977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E3D14E0-16EA-4E94-29BB-4C2D4907EF10}"/>
              </a:ext>
            </a:extLst>
          </p:cNvPr>
          <p:cNvSpPr>
            <a:spLocks noGrp="1" noRot="1" noChangeAspect="1" noChangeArrowheads="1" noTextEdit="1"/>
          </p:cNvSpPr>
          <p:nvPr>
            <p:ph type="sldImg"/>
          </p:nvPr>
        </p:nvSpPr>
        <p:spPr>
          <a:ln cap="flat"/>
        </p:spPr>
      </p:sp>
      <p:sp>
        <p:nvSpPr>
          <p:cNvPr id="109571" name="Rectangle 3">
            <a:extLst>
              <a:ext uri="{FF2B5EF4-FFF2-40B4-BE49-F238E27FC236}">
                <a16:creationId xmlns:a16="http://schemas.microsoft.com/office/drawing/2014/main" id="{3DA6B0C6-207F-ADE3-6AE5-A080913DDE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1070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E4D888D0-F03D-E51F-45EE-212EB136F74F}"/>
              </a:ext>
            </a:extLst>
          </p:cNvPr>
          <p:cNvSpPr>
            <a:spLocks noGrp="1" noRot="1" noChangeAspect="1" noChangeArrowheads="1" noTextEdit="1"/>
          </p:cNvSpPr>
          <p:nvPr>
            <p:ph type="sldImg"/>
          </p:nvPr>
        </p:nvSpPr>
        <p:spPr>
          <a:ln cap="flat"/>
        </p:spPr>
      </p:sp>
      <p:sp>
        <p:nvSpPr>
          <p:cNvPr id="123907" name="Rectangle 3">
            <a:extLst>
              <a:ext uri="{FF2B5EF4-FFF2-40B4-BE49-F238E27FC236}">
                <a16:creationId xmlns:a16="http://schemas.microsoft.com/office/drawing/2014/main" id="{12EF4102-7739-A00B-A3C8-068EB7132E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5228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1F15CD9-A067-8992-7830-F0F49BC1FE82}"/>
              </a:ext>
            </a:extLst>
          </p:cNvPr>
          <p:cNvSpPr>
            <a:spLocks noGrp="1" noRot="1" noChangeAspect="1" noChangeArrowheads="1" noTextEdit="1"/>
          </p:cNvSpPr>
          <p:nvPr>
            <p:ph type="sldImg"/>
          </p:nvPr>
        </p:nvSpPr>
        <p:spPr>
          <a:ln cap="flat"/>
        </p:spPr>
      </p:sp>
      <p:sp>
        <p:nvSpPr>
          <p:cNvPr id="36867" name="Rectangle 3">
            <a:extLst>
              <a:ext uri="{FF2B5EF4-FFF2-40B4-BE49-F238E27FC236}">
                <a16:creationId xmlns:a16="http://schemas.microsoft.com/office/drawing/2014/main" id="{C1F3FCC3-7483-E243-091E-E6042AA96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86718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E4D888D0-F03D-E51F-45EE-212EB136F74F}"/>
              </a:ext>
            </a:extLst>
          </p:cNvPr>
          <p:cNvSpPr>
            <a:spLocks noGrp="1" noRot="1" noChangeAspect="1" noChangeArrowheads="1" noTextEdit="1"/>
          </p:cNvSpPr>
          <p:nvPr>
            <p:ph type="sldImg"/>
          </p:nvPr>
        </p:nvSpPr>
        <p:spPr>
          <a:ln cap="flat"/>
        </p:spPr>
      </p:sp>
      <p:sp>
        <p:nvSpPr>
          <p:cNvPr id="123907" name="Rectangle 3">
            <a:extLst>
              <a:ext uri="{FF2B5EF4-FFF2-40B4-BE49-F238E27FC236}">
                <a16:creationId xmlns:a16="http://schemas.microsoft.com/office/drawing/2014/main" id="{12EF4102-7739-A00B-A3C8-068EB7132E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03604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7ABC65C0-C49F-EB47-1565-33386DB78382}"/>
              </a:ext>
            </a:extLst>
          </p:cNvPr>
          <p:cNvSpPr>
            <a:spLocks noGrp="1" noRot="1" noChangeAspect="1" noChangeArrowheads="1" noTextEdit="1"/>
          </p:cNvSpPr>
          <p:nvPr>
            <p:ph type="sldImg"/>
          </p:nvPr>
        </p:nvSpPr>
        <p:spPr>
          <a:ln cap="flat"/>
        </p:spPr>
      </p:sp>
      <p:sp>
        <p:nvSpPr>
          <p:cNvPr id="125955" name="Rectangle 3">
            <a:extLst>
              <a:ext uri="{FF2B5EF4-FFF2-40B4-BE49-F238E27FC236}">
                <a16:creationId xmlns:a16="http://schemas.microsoft.com/office/drawing/2014/main" id="{549F21D4-B6F8-52FF-75A2-CFB993FD68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68036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9C3A81CE-2216-E88A-79D6-1E3BE7E372BE}"/>
              </a:ext>
            </a:extLst>
          </p:cNvPr>
          <p:cNvSpPr>
            <a:spLocks noGrp="1" noRot="1" noChangeAspect="1" noChangeArrowheads="1" noTextEdit="1"/>
          </p:cNvSpPr>
          <p:nvPr>
            <p:ph type="sldImg"/>
          </p:nvPr>
        </p:nvSpPr>
        <p:spPr>
          <a:ln cap="flat"/>
        </p:spPr>
      </p:sp>
      <p:sp>
        <p:nvSpPr>
          <p:cNvPr id="129027" name="Rectangle 3">
            <a:extLst>
              <a:ext uri="{FF2B5EF4-FFF2-40B4-BE49-F238E27FC236}">
                <a16:creationId xmlns:a16="http://schemas.microsoft.com/office/drawing/2014/main" id="{5BAFC128-40A6-9AD0-A877-3CD1E38DC3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55287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7A6F5F91-477D-0445-E4CC-9DDEB2E480DB}"/>
              </a:ext>
            </a:extLst>
          </p:cNvPr>
          <p:cNvSpPr>
            <a:spLocks noGrp="1" noRot="1" noChangeAspect="1" noChangeArrowheads="1" noTextEdit="1"/>
          </p:cNvSpPr>
          <p:nvPr>
            <p:ph type="sldImg"/>
          </p:nvPr>
        </p:nvSpPr>
        <p:spPr>
          <a:ln cap="flat"/>
        </p:spPr>
      </p:sp>
      <p:sp>
        <p:nvSpPr>
          <p:cNvPr id="131075" name="Rectangle 3">
            <a:extLst>
              <a:ext uri="{FF2B5EF4-FFF2-40B4-BE49-F238E27FC236}">
                <a16:creationId xmlns:a16="http://schemas.microsoft.com/office/drawing/2014/main" id="{04A44E7E-1D83-B40F-C0A6-54B377D50A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7152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83AA95B-E8CE-FE1A-AE2B-1812455C3B31}"/>
              </a:ext>
            </a:extLst>
          </p:cNvPr>
          <p:cNvSpPr>
            <a:spLocks noGrp="1" noRot="1" noChangeAspect="1" noChangeArrowheads="1" noTextEdit="1"/>
          </p:cNvSpPr>
          <p:nvPr>
            <p:ph type="sldImg"/>
          </p:nvPr>
        </p:nvSpPr>
        <p:spPr>
          <a:ln cap="flat"/>
        </p:spPr>
      </p:sp>
      <p:sp>
        <p:nvSpPr>
          <p:cNvPr id="40963" name="Rectangle 3">
            <a:extLst>
              <a:ext uri="{FF2B5EF4-FFF2-40B4-BE49-F238E27FC236}">
                <a16:creationId xmlns:a16="http://schemas.microsoft.com/office/drawing/2014/main" id="{B0A4D155-1772-2025-F380-232E810E9A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6139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83AA95B-E8CE-FE1A-AE2B-1812455C3B31}"/>
              </a:ext>
            </a:extLst>
          </p:cNvPr>
          <p:cNvSpPr>
            <a:spLocks noGrp="1" noRot="1" noChangeAspect="1" noChangeArrowheads="1" noTextEdit="1"/>
          </p:cNvSpPr>
          <p:nvPr>
            <p:ph type="sldImg"/>
          </p:nvPr>
        </p:nvSpPr>
        <p:spPr>
          <a:ln cap="flat"/>
        </p:spPr>
      </p:sp>
      <p:sp>
        <p:nvSpPr>
          <p:cNvPr id="40963" name="Rectangle 3">
            <a:extLst>
              <a:ext uri="{FF2B5EF4-FFF2-40B4-BE49-F238E27FC236}">
                <a16:creationId xmlns:a16="http://schemas.microsoft.com/office/drawing/2014/main" id="{B0A4D155-1772-2025-F380-232E810E9A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74397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9029C6C-855B-5338-6ED4-808338F45BFF}"/>
              </a:ext>
            </a:extLst>
          </p:cNvPr>
          <p:cNvSpPr>
            <a:spLocks noGrp="1" noRot="1" noChangeAspect="1" noChangeArrowheads="1" noTextEdit="1"/>
          </p:cNvSpPr>
          <p:nvPr>
            <p:ph type="sldImg"/>
          </p:nvPr>
        </p:nvSpPr>
        <p:spPr>
          <a:ln cap="flat"/>
        </p:spPr>
      </p:sp>
      <p:sp>
        <p:nvSpPr>
          <p:cNvPr id="43011" name="Rectangle 3">
            <a:extLst>
              <a:ext uri="{FF2B5EF4-FFF2-40B4-BE49-F238E27FC236}">
                <a16:creationId xmlns:a16="http://schemas.microsoft.com/office/drawing/2014/main" id="{2992B07D-7265-35E5-AFE0-6CD889A75C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9264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D1EEC3B-A8E8-6F23-FE03-B913CA164626}"/>
              </a:ext>
            </a:extLst>
          </p:cNvPr>
          <p:cNvSpPr>
            <a:spLocks noGrp="1" noRot="1" noChangeAspect="1" noChangeArrowheads="1" noTextEdit="1"/>
          </p:cNvSpPr>
          <p:nvPr>
            <p:ph type="sldImg"/>
          </p:nvPr>
        </p:nvSpPr>
        <p:spPr>
          <a:ln cap="flat"/>
        </p:spPr>
      </p:sp>
      <p:sp>
        <p:nvSpPr>
          <p:cNvPr id="45059" name="Rectangle 3">
            <a:extLst>
              <a:ext uri="{FF2B5EF4-FFF2-40B4-BE49-F238E27FC236}">
                <a16:creationId xmlns:a16="http://schemas.microsoft.com/office/drawing/2014/main" id="{6B2711F0-8C58-97B1-880C-2F51F9EAC6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24559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4ED4672-DD17-620C-6688-8FB75E62F601}"/>
              </a:ext>
            </a:extLst>
          </p:cNvPr>
          <p:cNvSpPr>
            <a:spLocks noGrp="1" noRot="1" noChangeAspect="1" noChangeArrowheads="1" noTextEdit="1"/>
          </p:cNvSpPr>
          <p:nvPr>
            <p:ph type="sldImg"/>
          </p:nvPr>
        </p:nvSpPr>
        <p:spPr>
          <a:ln cap="flat"/>
        </p:spPr>
      </p:sp>
      <p:sp>
        <p:nvSpPr>
          <p:cNvPr id="47107" name="Rectangle 3">
            <a:extLst>
              <a:ext uri="{FF2B5EF4-FFF2-40B4-BE49-F238E27FC236}">
                <a16:creationId xmlns:a16="http://schemas.microsoft.com/office/drawing/2014/main" id="{A99DC033-E3C6-5BA2-A905-9FD341A37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1699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238D9B5-B54B-79BE-4C92-4DA5F62ECEC6}"/>
              </a:ext>
            </a:extLst>
          </p:cNvPr>
          <p:cNvSpPr>
            <a:spLocks noGrp="1" noRot="1" noChangeAspect="1" noChangeArrowheads="1" noTextEdit="1"/>
          </p:cNvSpPr>
          <p:nvPr>
            <p:ph type="sldImg"/>
          </p:nvPr>
        </p:nvSpPr>
        <p:spPr>
          <a:ln cap="flat"/>
        </p:spPr>
      </p:sp>
      <p:sp>
        <p:nvSpPr>
          <p:cNvPr id="49155" name="Rectangle 3">
            <a:extLst>
              <a:ext uri="{FF2B5EF4-FFF2-40B4-BE49-F238E27FC236}">
                <a16:creationId xmlns:a16="http://schemas.microsoft.com/office/drawing/2014/main" id="{256E540C-7F75-C256-1252-1FA2CF7DCD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4786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1951D2-117E-409D-A701-D5E311C35098}"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1271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951D2-117E-409D-A701-D5E311C35098}"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31809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951D2-117E-409D-A701-D5E311C35098}"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375220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951D2-117E-409D-A701-D5E311C35098}"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212326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1951D2-117E-409D-A701-D5E311C35098}"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43433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1951D2-117E-409D-A701-D5E311C35098}"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169182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1951D2-117E-409D-A701-D5E311C35098}"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192601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1951D2-117E-409D-A701-D5E311C35098}"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120280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951D2-117E-409D-A701-D5E311C35098}"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305048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1951D2-117E-409D-A701-D5E311C35098}"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35535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1951D2-117E-409D-A701-D5E311C35098}"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8912-41A3-4DFE-BD1A-33C4D2C3C3D6}" type="slidenum">
              <a:rPr lang="en-US" smtClean="0"/>
              <a:t>‹#›</a:t>
            </a:fld>
            <a:endParaRPr lang="en-US"/>
          </a:p>
        </p:txBody>
      </p:sp>
    </p:spTree>
    <p:extLst>
      <p:ext uri="{BB962C8B-B14F-4D97-AF65-F5344CB8AC3E}">
        <p14:creationId xmlns:p14="http://schemas.microsoft.com/office/powerpoint/2010/main" val="289013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951D2-117E-409D-A701-D5E311C35098}"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A8912-41A3-4DFE-BD1A-33C4D2C3C3D6}" type="slidenum">
              <a:rPr lang="en-US" smtClean="0"/>
              <a:t>‹#›</a:t>
            </a:fld>
            <a:endParaRPr lang="en-US"/>
          </a:p>
        </p:txBody>
      </p:sp>
    </p:spTree>
    <p:extLst>
      <p:ext uri="{BB962C8B-B14F-4D97-AF65-F5344CB8AC3E}">
        <p14:creationId xmlns:p14="http://schemas.microsoft.com/office/powerpoint/2010/main" val="20062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a:t>
            </a:r>
            <a:endParaRPr lang="en-US" dirty="0"/>
          </a:p>
        </p:txBody>
      </p:sp>
    </p:spTree>
    <p:extLst>
      <p:ext uri="{BB962C8B-B14F-4D97-AF65-F5344CB8AC3E}">
        <p14:creationId xmlns:p14="http://schemas.microsoft.com/office/powerpoint/2010/main" val="338981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3081E97-0036-D600-A5FD-67788263B3E5}"/>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endParaRPr lang="en-US" altLang="en-US" sz="2400">
              <a:latin typeface="Arial" panose="020B0604020202020204" pitchFamily="34" charset="0"/>
            </a:endParaRPr>
          </a:p>
        </p:txBody>
      </p:sp>
      <p:sp>
        <p:nvSpPr>
          <p:cNvPr id="44035" name="Rectangle 3">
            <a:extLst>
              <a:ext uri="{FF2B5EF4-FFF2-40B4-BE49-F238E27FC236}">
                <a16:creationId xmlns:a16="http://schemas.microsoft.com/office/drawing/2014/main" id="{1820719C-70BD-4157-7A18-6EA31063ABFA}"/>
              </a:ext>
            </a:extLst>
          </p:cNvPr>
          <p:cNvSpPr>
            <a:spLocks noChangeArrowheads="1"/>
          </p:cNvSpPr>
          <p:nvPr/>
        </p:nvSpPr>
        <p:spPr bwMode="auto">
          <a:xfrm>
            <a:off x="2641600" y="669926"/>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Three ways to build the server</a:t>
            </a:r>
          </a:p>
        </p:txBody>
      </p:sp>
      <p:sp>
        <p:nvSpPr>
          <p:cNvPr id="44036" name="Rectangle 4">
            <a:extLst>
              <a:ext uri="{FF2B5EF4-FFF2-40B4-BE49-F238E27FC236}">
                <a16:creationId xmlns:a16="http://schemas.microsoft.com/office/drawing/2014/main" id="{6632E87D-6B28-4593-E4BA-4B829C07949F}"/>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44037" name="Picture 6" descr="D:\b\b4\IBM\02-10.jpg">
            <a:extLst>
              <a:ext uri="{FF2B5EF4-FFF2-40B4-BE49-F238E27FC236}">
                <a16:creationId xmlns:a16="http://schemas.microsoft.com/office/drawing/2014/main" id="{926F078F-3173-59FA-861D-7807CF064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647" y="1942043"/>
            <a:ext cx="75692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1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9656EE8-2883-FEA6-35AF-27AFBB620A77}"/>
              </a:ext>
            </a:extLst>
          </p:cNvPr>
          <p:cNvSpPr>
            <a:spLocks noChangeArrowheads="1"/>
          </p:cNvSpPr>
          <p:nvPr/>
        </p:nvSpPr>
        <p:spPr bwMode="auto">
          <a:xfrm>
            <a:off x="1429808" y="1024997"/>
            <a:ext cx="8780226" cy="301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Enables </a:t>
            </a:r>
            <a:r>
              <a:rPr lang="en-US" altLang="en-US" sz="2400" dirty="0">
                <a:latin typeface="Arial" panose="020B0604020202020204" pitchFamily="34" charset="0"/>
              </a:rPr>
              <a:t>parallelism (web server) with blocking system calls </a:t>
            </a:r>
          </a:p>
          <a:p>
            <a:pPr algn="l" eaLnBrk="1" hangingPunct="1">
              <a:spcBef>
                <a:spcPct val="20000"/>
              </a:spcBef>
              <a:buClr>
                <a:schemeClr val="accent2"/>
              </a:buClr>
              <a:buFontTx/>
              <a:buChar char="•"/>
            </a:pPr>
            <a:r>
              <a:rPr lang="en-US" altLang="en-US" sz="2400" dirty="0">
                <a:latin typeface="Arial" panose="020B0604020202020204" pitchFamily="34" charset="0"/>
              </a:rPr>
              <a:t>Threads are faster to create and destroy </a:t>
            </a:r>
            <a:r>
              <a:rPr lang="en-US" altLang="en-US" sz="2400" dirty="0" smtClean="0">
                <a:latin typeface="Arial" panose="020B0604020202020204" pitchFamily="34" charset="0"/>
              </a:rPr>
              <a:t>than </a:t>
            </a:r>
            <a:r>
              <a:rPr lang="en-US" altLang="en-US" sz="2400" dirty="0">
                <a:latin typeface="Arial" panose="020B0604020202020204" pitchFamily="34" charset="0"/>
              </a:rPr>
              <a:t>processes</a:t>
            </a:r>
          </a:p>
          <a:p>
            <a:pPr algn="l" eaLnBrk="1" hangingPunct="1">
              <a:spcBef>
                <a:spcPct val="20000"/>
              </a:spcBef>
              <a:buClr>
                <a:schemeClr val="accent2"/>
              </a:buClr>
              <a:buFontTx/>
              <a:buChar char="•"/>
            </a:pPr>
            <a:r>
              <a:rPr lang="en-US" altLang="en-US" sz="2400" dirty="0">
                <a:latin typeface="Arial" panose="020B0604020202020204" pitchFamily="34" charset="0"/>
              </a:rPr>
              <a:t>Natural for multiple cores</a:t>
            </a:r>
          </a:p>
          <a:p>
            <a:pPr algn="l" eaLnBrk="1" hangingPunct="1">
              <a:spcBef>
                <a:spcPct val="20000"/>
              </a:spcBef>
              <a:buClr>
                <a:schemeClr val="accent2"/>
              </a:buClr>
              <a:buFontTx/>
              <a:buChar char="•"/>
            </a:pPr>
            <a:r>
              <a:rPr lang="en-US" altLang="en-US" sz="2400" dirty="0">
                <a:solidFill>
                  <a:srgbClr val="FF0000"/>
                </a:solidFill>
                <a:latin typeface="Arial" panose="020B0604020202020204" pitchFamily="34" charset="0"/>
              </a:rPr>
              <a:t>Easy programming model</a:t>
            </a:r>
          </a:p>
        </p:txBody>
      </p:sp>
      <p:sp>
        <p:nvSpPr>
          <p:cNvPr id="46083" name="Rectangle 3">
            <a:extLst>
              <a:ext uri="{FF2B5EF4-FFF2-40B4-BE49-F238E27FC236}">
                <a16:creationId xmlns:a16="http://schemas.microsoft.com/office/drawing/2014/main" id="{EF898FA2-C665-8811-5E8C-BFF5DA3F16B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Reasons to </a:t>
            </a:r>
            <a:r>
              <a:rPr lang="en-US" altLang="en-US" sz="3600">
                <a:solidFill>
                  <a:srgbClr val="FF0000"/>
                </a:solidFill>
                <a:latin typeface="Arial" panose="020B0604020202020204" pitchFamily="34" charset="0"/>
              </a:rPr>
              <a:t>use </a:t>
            </a:r>
            <a:r>
              <a:rPr lang="en-US" altLang="en-US" sz="3600" smtClean="0">
                <a:solidFill>
                  <a:srgbClr val="FF0000"/>
                </a:solidFill>
                <a:latin typeface="Arial" panose="020B0604020202020204" pitchFamily="34" charset="0"/>
              </a:rPr>
              <a:t>multithreads</a:t>
            </a:r>
            <a:endParaRPr lang="en-US" altLang="en-US" sz="3600" dirty="0">
              <a:solidFill>
                <a:srgbClr val="FF0000"/>
              </a:solidFill>
              <a:latin typeface="Arial" panose="020B0604020202020204" pitchFamily="34" charset="0"/>
            </a:endParaRPr>
          </a:p>
        </p:txBody>
      </p:sp>
      <p:sp>
        <p:nvSpPr>
          <p:cNvPr id="46084" name="Rectangle 4">
            <a:extLst>
              <a:ext uri="{FF2B5EF4-FFF2-40B4-BE49-F238E27FC236}">
                <a16:creationId xmlns:a16="http://schemas.microsoft.com/office/drawing/2014/main" id="{8BA68842-3DCC-69C8-8860-B336F57FBD3F}"/>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46880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489C9CC-2DF1-1250-DB98-8293E564F868}"/>
              </a:ext>
            </a:extLst>
          </p:cNvPr>
          <p:cNvSpPr>
            <a:spLocks noChangeArrowheads="1"/>
          </p:cNvSpPr>
          <p:nvPr/>
        </p:nvSpPr>
        <p:spPr bwMode="auto">
          <a:xfrm>
            <a:off x="1524000" y="5373688"/>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endParaRPr lang="en-US" altLang="en-US" sz="2400">
              <a:latin typeface="Arial" panose="020B0604020202020204" pitchFamily="34" charset="0"/>
            </a:endParaRPr>
          </a:p>
        </p:txBody>
      </p:sp>
      <p:sp>
        <p:nvSpPr>
          <p:cNvPr id="48131" name="Rectangle 3">
            <a:extLst>
              <a:ext uri="{FF2B5EF4-FFF2-40B4-BE49-F238E27FC236}">
                <a16:creationId xmlns:a16="http://schemas.microsoft.com/office/drawing/2014/main" id="{FDBD75D0-D6FA-56A2-1B22-9E1DB6EC52AF}"/>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Threads are </a:t>
            </a:r>
            <a:r>
              <a:rPr lang="en-US" altLang="en-US" sz="3600" dirty="0" smtClean="0">
                <a:solidFill>
                  <a:srgbClr val="FF0000"/>
                </a:solidFill>
                <a:latin typeface="Arial" panose="020B0604020202020204" pitchFamily="34" charset="0"/>
              </a:rPr>
              <a:t>called lightweight processes</a:t>
            </a:r>
            <a:endParaRPr lang="en-US" altLang="en-US" sz="3600" dirty="0">
              <a:solidFill>
                <a:srgbClr val="FF0000"/>
              </a:solidFill>
              <a:latin typeface="Arial" panose="020B0604020202020204" pitchFamily="34" charset="0"/>
            </a:endParaRPr>
          </a:p>
        </p:txBody>
      </p:sp>
      <p:sp>
        <p:nvSpPr>
          <p:cNvPr id="48132" name="Rectangle 4">
            <a:extLst>
              <a:ext uri="{FF2B5EF4-FFF2-40B4-BE49-F238E27FC236}">
                <a16:creationId xmlns:a16="http://schemas.microsoft.com/office/drawing/2014/main" id="{72622EE6-A8E2-B137-43DC-3E06D4C3D86A}"/>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48133" name="Picture 6" descr="D:\b\b4\IBM\02-12.jpg">
            <a:extLst>
              <a:ext uri="{FF2B5EF4-FFF2-40B4-BE49-F238E27FC236}">
                <a16:creationId xmlns:a16="http://schemas.microsoft.com/office/drawing/2014/main" id="{10FFD8B1-091F-DCF0-21BA-ED14AC8BA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9" y="928158"/>
            <a:ext cx="855027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76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03AEB43-DF02-FE43-40C2-015BCD61A838}"/>
              </a:ext>
            </a:extLst>
          </p:cNvPr>
          <p:cNvSpPr>
            <a:spLocks noChangeArrowheads="1"/>
          </p:cNvSpPr>
          <p:nvPr/>
        </p:nvSpPr>
        <p:spPr bwMode="auto">
          <a:xfrm>
            <a:off x="1641476" y="859897"/>
            <a:ext cx="8366125"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Have the same </a:t>
            </a:r>
            <a:r>
              <a:rPr lang="en-US" altLang="en-US" sz="2400" dirty="0">
                <a:latin typeface="Arial" panose="020B0604020202020204" pitchFamily="34" charset="0"/>
              </a:rPr>
              <a:t>states</a:t>
            </a:r>
          </a:p>
          <a:p>
            <a:pPr lvl="1" algn="l"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Running</a:t>
            </a:r>
          </a:p>
          <a:p>
            <a:pPr lvl="1" algn="l"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Ready</a:t>
            </a:r>
          </a:p>
          <a:p>
            <a:pPr lvl="1" algn="l"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Blocked</a:t>
            </a:r>
          </a:p>
          <a:p>
            <a:pPr algn="l" eaLnBrk="1" hangingPunct="1">
              <a:spcBef>
                <a:spcPct val="20000"/>
              </a:spcBef>
              <a:buClr>
                <a:schemeClr val="accent2"/>
              </a:buClr>
              <a:buFontTx/>
              <a:buChar char="•"/>
            </a:pPr>
            <a:r>
              <a:rPr lang="en-US" altLang="en-US" sz="2400" dirty="0">
                <a:latin typeface="Arial" panose="020B0604020202020204" pitchFamily="34" charset="0"/>
              </a:rPr>
              <a:t>Have their own stacks –same as processes</a:t>
            </a:r>
          </a:p>
          <a:p>
            <a:pPr algn="l" eaLnBrk="1" hangingPunct="1">
              <a:spcBef>
                <a:spcPct val="20000"/>
              </a:spcBef>
              <a:buClr>
                <a:schemeClr val="accent2"/>
              </a:buClr>
              <a:buFontTx/>
              <a:buChar char="•"/>
            </a:pPr>
            <a:r>
              <a:rPr lang="en-US" altLang="en-US" sz="2400" dirty="0">
                <a:latin typeface="Arial" panose="020B0604020202020204" pitchFamily="34" charset="0"/>
              </a:rPr>
              <a:t>Stacks contain frames for (un-returned) procedure calls</a:t>
            </a:r>
          </a:p>
          <a:p>
            <a:pPr lvl="1" algn="l" eaLnBrk="1" hangingPunct="1">
              <a:spcBef>
                <a:spcPct val="20000"/>
              </a:spcBef>
              <a:buClr>
                <a:schemeClr val="accent2"/>
              </a:buClr>
              <a:buFontTx/>
              <a:buChar char="•"/>
            </a:pPr>
            <a:r>
              <a:rPr lang="en-US" altLang="en-US" sz="2400" dirty="0">
                <a:latin typeface="Arial" panose="020B0604020202020204" pitchFamily="34" charset="0"/>
              </a:rPr>
              <a:t>Local variables</a:t>
            </a:r>
          </a:p>
          <a:p>
            <a:pPr lvl="1" algn="l" eaLnBrk="1" hangingPunct="1">
              <a:spcBef>
                <a:spcPct val="20000"/>
              </a:spcBef>
              <a:buClr>
                <a:schemeClr val="accent2"/>
              </a:buClr>
              <a:buFontTx/>
              <a:buChar char="•"/>
            </a:pPr>
            <a:r>
              <a:rPr lang="en-US" altLang="en-US" sz="2400" dirty="0">
                <a:latin typeface="Arial" panose="020B0604020202020204" pitchFamily="34" charset="0"/>
              </a:rPr>
              <a:t>Return address to use when </a:t>
            </a:r>
            <a:r>
              <a:rPr lang="en-US" altLang="en-US" sz="2400" dirty="0" smtClean="0">
                <a:latin typeface="Arial" panose="020B0604020202020204" pitchFamily="34" charset="0"/>
              </a:rPr>
              <a:t>the procedure </a:t>
            </a:r>
            <a:r>
              <a:rPr lang="en-US" altLang="en-US" sz="2400" dirty="0">
                <a:latin typeface="Arial" panose="020B0604020202020204" pitchFamily="34" charset="0"/>
              </a:rPr>
              <a:t>comes back</a:t>
            </a:r>
          </a:p>
        </p:txBody>
      </p:sp>
      <p:sp>
        <p:nvSpPr>
          <p:cNvPr id="50179" name="Rectangle 3">
            <a:extLst>
              <a:ext uri="{FF2B5EF4-FFF2-40B4-BE49-F238E27FC236}">
                <a16:creationId xmlns:a16="http://schemas.microsoft.com/office/drawing/2014/main" id="{27DCED39-FE40-81B8-5E50-9A477FF5847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a:solidFill>
                  <a:srgbClr val="FF0000"/>
                </a:solidFill>
                <a:latin typeface="Arial" panose="020B0604020202020204" pitchFamily="34" charset="0"/>
              </a:rPr>
              <a:t>Threads are like processes</a:t>
            </a:r>
          </a:p>
        </p:txBody>
      </p:sp>
      <p:sp>
        <p:nvSpPr>
          <p:cNvPr id="50180" name="Rectangle 4">
            <a:extLst>
              <a:ext uri="{FF2B5EF4-FFF2-40B4-BE49-F238E27FC236}">
                <a16:creationId xmlns:a16="http://schemas.microsoft.com/office/drawing/2014/main" id="{2DF7E717-B062-5704-4B1B-FB0AD2C475DB}"/>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266753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9A1117F-7F4D-D4B4-ADF6-48F7562085AB}"/>
              </a:ext>
            </a:extLst>
          </p:cNvPr>
          <p:cNvSpPr>
            <a:spLocks noChangeArrowheads="1"/>
          </p:cNvSpPr>
          <p:nvPr/>
        </p:nvSpPr>
        <p:spPr bwMode="auto">
          <a:xfrm>
            <a:off x="894616" y="4713287"/>
            <a:ext cx="1022062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r>
              <a:rPr lang="en-US" altLang="en-US" sz="2400" dirty="0">
                <a:latin typeface="Arial" panose="020B0604020202020204" pitchFamily="34" charset="0"/>
              </a:rPr>
              <a:t>(a) A user-level threads package. </a:t>
            </a:r>
            <a:r>
              <a:rPr lang="en-US" altLang="en-US" sz="2400" dirty="0" smtClean="0">
                <a:latin typeface="Arial" panose="020B0604020202020204" pitchFamily="34" charset="0"/>
              </a:rPr>
              <a:t>		(</a:t>
            </a:r>
            <a:r>
              <a:rPr lang="en-US" altLang="en-US" sz="2400" dirty="0">
                <a:latin typeface="Arial" panose="020B0604020202020204" pitchFamily="34" charset="0"/>
              </a:rPr>
              <a:t>b) A threads package managed </a:t>
            </a:r>
            <a:r>
              <a:rPr lang="en-US" altLang="en-US" sz="2400" dirty="0" smtClean="0">
                <a:latin typeface="Arial" panose="020B0604020202020204" pitchFamily="34" charset="0"/>
              </a:rPr>
              <a:t>						by </a:t>
            </a:r>
            <a:r>
              <a:rPr lang="en-US" altLang="en-US" sz="2400" dirty="0">
                <a:latin typeface="Arial" panose="020B0604020202020204" pitchFamily="34" charset="0"/>
              </a:rPr>
              <a:t>the kernel.</a:t>
            </a:r>
          </a:p>
        </p:txBody>
      </p:sp>
      <p:sp>
        <p:nvSpPr>
          <p:cNvPr id="58371" name="Rectangle 3">
            <a:extLst>
              <a:ext uri="{FF2B5EF4-FFF2-40B4-BE49-F238E27FC236}">
                <a16:creationId xmlns:a16="http://schemas.microsoft.com/office/drawing/2014/main" id="{8608BBA4-C468-073F-B26B-63552DC0C15C}"/>
              </a:ext>
            </a:extLst>
          </p:cNvPr>
          <p:cNvSpPr>
            <a:spLocks noChangeArrowheads="1"/>
          </p:cNvSpPr>
          <p:nvPr/>
        </p:nvSpPr>
        <p:spPr bwMode="auto">
          <a:xfrm>
            <a:off x="3818467" y="100013"/>
            <a:ext cx="4851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Implementing </a:t>
            </a:r>
            <a:r>
              <a:rPr lang="en-US" altLang="en-US" sz="3600" dirty="0" smtClean="0">
                <a:solidFill>
                  <a:srgbClr val="FF0000"/>
                </a:solidFill>
                <a:latin typeface="Arial" panose="020B0604020202020204" pitchFamily="34" charset="0"/>
              </a:rPr>
              <a:t>Threads</a:t>
            </a:r>
            <a:endParaRPr lang="en-US" altLang="en-US" sz="3600" dirty="0">
              <a:solidFill>
                <a:srgbClr val="FF0000"/>
              </a:solidFill>
              <a:latin typeface="Arial" panose="020B0604020202020204" pitchFamily="34" charset="0"/>
            </a:endParaRPr>
          </a:p>
        </p:txBody>
      </p:sp>
      <p:sp>
        <p:nvSpPr>
          <p:cNvPr id="58372" name="Rectangle 4">
            <a:extLst>
              <a:ext uri="{FF2B5EF4-FFF2-40B4-BE49-F238E27FC236}">
                <a16:creationId xmlns:a16="http://schemas.microsoft.com/office/drawing/2014/main" id="{3E40B5E9-265F-7DB9-B8C9-89806A2F9DFF}"/>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58373" name="Picture 6" descr="D:\b\b4\IBM\02-16.jpg">
            <a:extLst>
              <a:ext uri="{FF2B5EF4-FFF2-40B4-BE49-F238E27FC236}">
                <a16:creationId xmlns:a16="http://schemas.microsoft.com/office/drawing/2014/main" id="{BBED5A04-4F09-9696-813F-1A1420EE7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522" y="1343025"/>
            <a:ext cx="691515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500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1465CC1-ACC6-B53D-4AF7-9B0E0FCDC68E}"/>
              </a:ext>
            </a:extLst>
          </p:cNvPr>
          <p:cNvSpPr>
            <a:spLocks noChangeArrowheads="1"/>
          </p:cNvSpPr>
          <p:nvPr/>
        </p:nvSpPr>
        <p:spPr bwMode="auto">
          <a:xfrm>
            <a:off x="1524000" y="980017"/>
            <a:ext cx="8947948"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altLang="en-US" sz="1800" dirty="0" smtClean="0">
                <a:latin typeface="Arial" panose="020B0604020202020204" pitchFamily="34" charset="0"/>
              </a:rPr>
              <a:t>The </a:t>
            </a:r>
            <a:r>
              <a:rPr lang="en-US" altLang="en-US" sz="1800" dirty="0">
                <a:latin typeface="Arial" panose="020B0604020202020204" pitchFamily="34" charset="0"/>
              </a:rPr>
              <a:t>first method is to put the threads package entirely in user space. The </a:t>
            </a:r>
            <a:r>
              <a:rPr lang="en-US" altLang="en-US" sz="1800" dirty="0" smtClean="0">
                <a:latin typeface="Arial" panose="020B0604020202020204" pitchFamily="34" charset="0"/>
              </a:rPr>
              <a:t>kernel knows </a:t>
            </a:r>
            <a:r>
              <a:rPr lang="en-US" altLang="en-US" sz="1800" dirty="0">
                <a:latin typeface="Arial" panose="020B0604020202020204" pitchFamily="34" charset="0"/>
              </a:rPr>
              <a:t>nothing about them. As far as the kernel is concerned, it is </a:t>
            </a:r>
            <a:r>
              <a:rPr lang="en-US" altLang="en-US" sz="1800" dirty="0" smtClean="0">
                <a:latin typeface="Arial" panose="020B0604020202020204" pitchFamily="34" charset="0"/>
              </a:rPr>
              <a:t>managing ordinary</a:t>
            </a:r>
            <a:r>
              <a:rPr lang="en-US" altLang="en-US" sz="1800" dirty="0">
                <a:latin typeface="Arial" panose="020B0604020202020204" pitchFamily="34" charset="0"/>
              </a:rPr>
              <a:t>, single-threaded processes</a:t>
            </a:r>
            <a:r>
              <a:rPr lang="en-US" altLang="en-US" sz="1800" dirty="0" smtClean="0">
                <a:latin typeface="Arial" panose="020B0604020202020204" pitchFamily="34" charset="0"/>
              </a:rPr>
              <a:t>.</a:t>
            </a:r>
          </a:p>
          <a:p>
            <a:pPr algn="just" eaLnBrk="1" hangingPunct="1">
              <a:spcBef>
                <a:spcPct val="20000"/>
              </a:spcBef>
              <a:buClr>
                <a:schemeClr val="accent2"/>
              </a:buClr>
              <a:buFontTx/>
              <a:buChar char="•"/>
            </a:pPr>
            <a:r>
              <a:rPr lang="en-US" altLang="en-US" sz="1800" dirty="0">
                <a:latin typeface="Arial" panose="020B0604020202020204" pitchFamily="34" charset="0"/>
              </a:rPr>
              <a:t>The threads run on top of a run-time system, which is a collection </a:t>
            </a:r>
            <a:r>
              <a:rPr lang="en-US" altLang="en-US" sz="1800" dirty="0" smtClean="0">
                <a:latin typeface="Arial" panose="020B0604020202020204" pitchFamily="34" charset="0"/>
              </a:rPr>
              <a:t>of procedures </a:t>
            </a:r>
            <a:r>
              <a:rPr lang="en-US" altLang="en-US" sz="1800" dirty="0">
                <a:latin typeface="Arial" panose="020B0604020202020204" pitchFamily="34" charset="0"/>
              </a:rPr>
              <a:t>that manage threads.</a:t>
            </a:r>
            <a:endParaRPr lang="en-US" altLang="en-US" sz="1800" dirty="0" smtClean="0">
              <a:latin typeface="Arial" panose="020B0604020202020204" pitchFamily="34" charset="0"/>
            </a:endParaRPr>
          </a:p>
          <a:p>
            <a:pPr algn="just" eaLnBrk="1" hangingPunct="1">
              <a:spcBef>
                <a:spcPct val="20000"/>
              </a:spcBef>
              <a:buClr>
                <a:schemeClr val="accent2"/>
              </a:buClr>
              <a:buFontTx/>
              <a:buChar char="•"/>
            </a:pPr>
            <a:r>
              <a:rPr lang="en-US" altLang="en-US" sz="1800" dirty="0" smtClean="0">
                <a:latin typeface="Arial" panose="020B0604020202020204" pitchFamily="34" charset="0"/>
              </a:rPr>
              <a:t>The Thread table </a:t>
            </a:r>
            <a:r>
              <a:rPr lang="en-US" altLang="en-US" sz="1800" dirty="0">
                <a:latin typeface="Arial" panose="020B0604020202020204" pitchFamily="34" charset="0"/>
              </a:rPr>
              <a:t>contains info about threads (program counter, stack pointer...) so that run time system can manage them</a:t>
            </a:r>
          </a:p>
          <a:p>
            <a:pPr algn="just" eaLnBrk="1" hangingPunct="1">
              <a:spcBef>
                <a:spcPct val="20000"/>
              </a:spcBef>
              <a:buClr>
                <a:schemeClr val="accent2"/>
              </a:buClr>
              <a:buFontTx/>
              <a:buChar char="•"/>
            </a:pPr>
            <a:r>
              <a:rPr lang="en-US" altLang="en-US" sz="1800" dirty="0">
                <a:latin typeface="Arial" panose="020B0604020202020204" pitchFamily="34" charset="0"/>
              </a:rPr>
              <a:t>If </a:t>
            </a:r>
            <a:r>
              <a:rPr lang="en-US" altLang="en-US" sz="1800" dirty="0" smtClean="0">
                <a:latin typeface="Arial" panose="020B0604020202020204" pitchFamily="34" charset="0"/>
              </a:rPr>
              <a:t>a thread </a:t>
            </a:r>
            <a:r>
              <a:rPr lang="en-US" altLang="en-US" sz="1800" dirty="0">
                <a:latin typeface="Arial" panose="020B0604020202020204" pitchFamily="34" charset="0"/>
              </a:rPr>
              <a:t>blocks, run time system stores thread info in </a:t>
            </a:r>
            <a:r>
              <a:rPr lang="en-US" altLang="en-US" sz="1800" dirty="0" smtClean="0">
                <a:latin typeface="Arial" panose="020B0604020202020204" pitchFamily="34" charset="0"/>
              </a:rPr>
              <a:t>the table </a:t>
            </a:r>
            <a:r>
              <a:rPr lang="en-US" altLang="en-US" sz="1800" dirty="0">
                <a:latin typeface="Arial" panose="020B0604020202020204" pitchFamily="34" charset="0"/>
              </a:rPr>
              <a:t>and finds </a:t>
            </a:r>
            <a:r>
              <a:rPr lang="en-US" altLang="en-US" sz="1800" dirty="0" smtClean="0">
                <a:latin typeface="Arial" panose="020B0604020202020204" pitchFamily="34" charset="0"/>
              </a:rPr>
              <a:t>a new </a:t>
            </a:r>
            <a:r>
              <a:rPr lang="en-US" altLang="en-US" sz="1800" dirty="0">
                <a:latin typeface="Arial" panose="020B0604020202020204" pitchFamily="34" charset="0"/>
              </a:rPr>
              <a:t>thread to run</a:t>
            </a:r>
            <a:r>
              <a:rPr lang="en-US" altLang="en-US" sz="1800" dirty="0" smtClean="0">
                <a:latin typeface="Arial" panose="020B0604020202020204" pitchFamily="34" charset="0"/>
              </a:rPr>
              <a:t>.</a:t>
            </a:r>
          </a:p>
          <a:p>
            <a:pPr marL="0" indent="0" algn="just" eaLnBrk="1" hangingPunct="1">
              <a:spcBef>
                <a:spcPct val="20000"/>
              </a:spcBef>
              <a:buClr>
                <a:schemeClr val="accent2"/>
              </a:buClr>
            </a:pPr>
            <a:r>
              <a:rPr lang="en-US" altLang="en-US" sz="1800" dirty="0" smtClean="0">
                <a:solidFill>
                  <a:srgbClr val="C00000"/>
                </a:solidFill>
                <a:latin typeface="Arial" panose="020B0604020202020204" pitchFamily="34" charset="0"/>
              </a:rPr>
              <a:t>Advantages:</a:t>
            </a:r>
          </a:p>
          <a:p>
            <a:pPr marL="0" indent="0" algn="just" eaLnBrk="1" hangingPunct="1">
              <a:spcBef>
                <a:spcPct val="20000"/>
              </a:spcBef>
              <a:buClr>
                <a:schemeClr val="accent2"/>
              </a:buClr>
            </a:pPr>
            <a:r>
              <a:rPr lang="en-US" altLang="en-US" sz="1800" dirty="0" smtClean="0">
                <a:latin typeface="Arial" panose="020B0604020202020204" pitchFamily="34" charset="0"/>
              </a:rPr>
              <a:t>1- A user-level </a:t>
            </a:r>
            <a:r>
              <a:rPr lang="en-US" altLang="en-US" sz="1800" dirty="0">
                <a:latin typeface="Arial" panose="020B0604020202020204" pitchFamily="34" charset="0"/>
              </a:rPr>
              <a:t>threads package can be implemented on an operating system that does not support threads</a:t>
            </a:r>
            <a:r>
              <a:rPr lang="en-US" altLang="en-US" sz="1800" dirty="0" smtClean="0">
                <a:latin typeface="Arial" panose="020B0604020202020204" pitchFamily="34" charset="0"/>
              </a:rPr>
              <a:t>.</a:t>
            </a:r>
          </a:p>
          <a:p>
            <a:pPr marL="0" indent="0" algn="just" eaLnBrk="1" hangingPunct="1">
              <a:spcBef>
                <a:spcPct val="20000"/>
              </a:spcBef>
              <a:buClr>
                <a:schemeClr val="accent2"/>
              </a:buClr>
            </a:pPr>
            <a:r>
              <a:rPr lang="en-US" altLang="en-US" sz="1800" dirty="0" smtClean="0">
                <a:latin typeface="Arial" panose="020B0604020202020204" pitchFamily="34" charset="0"/>
              </a:rPr>
              <a:t>2- They </a:t>
            </a:r>
            <a:r>
              <a:rPr lang="en-US" altLang="en-US" sz="1800" dirty="0">
                <a:latin typeface="Arial" panose="020B0604020202020204" pitchFamily="34" charset="0"/>
              </a:rPr>
              <a:t>allow each process to </a:t>
            </a:r>
            <a:r>
              <a:rPr lang="en-US" altLang="en-US" sz="1800" dirty="0" smtClean="0">
                <a:latin typeface="Arial" panose="020B0604020202020204" pitchFamily="34" charset="0"/>
              </a:rPr>
              <a:t>have its </a:t>
            </a:r>
            <a:r>
              <a:rPr lang="en-US" altLang="en-US" sz="1800" dirty="0">
                <a:latin typeface="Arial" panose="020B0604020202020204" pitchFamily="34" charset="0"/>
              </a:rPr>
              <a:t>own customized scheduling </a:t>
            </a:r>
            <a:r>
              <a:rPr lang="en-US" altLang="en-US" sz="1800" dirty="0" smtClean="0">
                <a:latin typeface="Arial" panose="020B0604020202020204" pitchFamily="34" charset="0"/>
              </a:rPr>
              <a:t>algorithm.</a:t>
            </a:r>
            <a:endParaRPr lang="en-US" altLang="en-US" sz="1800" dirty="0">
              <a:latin typeface="Arial" panose="020B0604020202020204" pitchFamily="34" charset="0"/>
            </a:endParaRPr>
          </a:p>
          <a:p>
            <a:pPr marL="0" indent="0" algn="just" eaLnBrk="1" hangingPunct="1">
              <a:spcBef>
                <a:spcPct val="20000"/>
              </a:spcBef>
              <a:buClr>
                <a:schemeClr val="accent2"/>
              </a:buClr>
            </a:pPr>
            <a:r>
              <a:rPr lang="en-US" altLang="en-US" sz="1800" dirty="0" smtClean="0">
                <a:latin typeface="Arial" panose="020B0604020202020204" pitchFamily="34" charset="0"/>
              </a:rPr>
              <a:t>3- They </a:t>
            </a:r>
            <a:r>
              <a:rPr lang="en-US" altLang="en-US" sz="1800" dirty="0">
                <a:latin typeface="Arial" panose="020B0604020202020204" pitchFamily="34" charset="0"/>
              </a:rPr>
              <a:t>also scale better, since </a:t>
            </a:r>
            <a:r>
              <a:rPr lang="en-US" altLang="en-US" sz="1800" dirty="0" smtClean="0">
                <a:latin typeface="Arial" panose="020B0604020202020204" pitchFamily="34" charset="0"/>
              </a:rPr>
              <a:t>kernel threads </a:t>
            </a:r>
            <a:r>
              <a:rPr lang="en-US" altLang="en-US" sz="1800" dirty="0">
                <a:latin typeface="Arial" panose="020B0604020202020204" pitchFamily="34" charset="0"/>
              </a:rPr>
              <a:t>invariably require some table space and stack space in the kernel, </a:t>
            </a:r>
            <a:r>
              <a:rPr lang="en-US" altLang="en-US" sz="1800" dirty="0" smtClean="0">
                <a:latin typeface="Arial" panose="020B0604020202020204" pitchFamily="34" charset="0"/>
              </a:rPr>
              <a:t>which can </a:t>
            </a:r>
            <a:r>
              <a:rPr lang="en-US" altLang="en-US" sz="1800" dirty="0">
                <a:latin typeface="Arial" panose="020B0604020202020204" pitchFamily="34" charset="0"/>
              </a:rPr>
              <a:t>be a problem if there are a very large number of threads.</a:t>
            </a:r>
          </a:p>
        </p:txBody>
      </p:sp>
      <p:sp>
        <p:nvSpPr>
          <p:cNvPr id="60419" name="Rectangle 3">
            <a:extLst>
              <a:ext uri="{FF2B5EF4-FFF2-40B4-BE49-F238E27FC236}">
                <a16:creationId xmlns:a16="http://schemas.microsoft.com/office/drawing/2014/main" id="{B4185720-030E-66E0-CA88-2FA56474C891}"/>
              </a:ext>
            </a:extLst>
          </p:cNvPr>
          <p:cNvSpPr>
            <a:spLocks noChangeArrowheads="1"/>
          </p:cNvSpPr>
          <p:nvPr/>
        </p:nvSpPr>
        <p:spPr bwMode="auto">
          <a:xfrm>
            <a:off x="3158067" y="0"/>
            <a:ext cx="523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Threads in user </a:t>
            </a:r>
            <a:r>
              <a:rPr lang="en-US" altLang="en-US" sz="3600" dirty="0" smtClean="0">
                <a:solidFill>
                  <a:srgbClr val="FF0000"/>
                </a:solidFill>
                <a:latin typeface="Arial" panose="020B0604020202020204" pitchFamily="34" charset="0"/>
              </a:rPr>
              <a:t>space</a:t>
            </a:r>
            <a:endParaRPr lang="en-US" altLang="en-US" sz="3600" dirty="0">
              <a:solidFill>
                <a:srgbClr val="FF0000"/>
              </a:solidFill>
              <a:latin typeface="Arial" panose="020B0604020202020204" pitchFamily="34" charset="0"/>
            </a:endParaRPr>
          </a:p>
        </p:txBody>
      </p:sp>
      <p:sp>
        <p:nvSpPr>
          <p:cNvPr id="60420" name="Rectangle 4">
            <a:extLst>
              <a:ext uri="{FF2B5EF4-FFF2-40B4-BE49-F238E27FC236}">
                <a16:creationId xmlns:a16="http://schemas.microsoft.com/office/drawing/2014/main" id="{4199BB54-AFDA-6472-A684-4B6C38E57C3E}"/>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95800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12DEA9-802C-6345-7194-3CFE45907CF2}"/>
              </a:ext>
            </a:extLst>
          </p:cNvPr>
          <p:cNvSpPr>
            <a:spLocks noChangeArrowheads="1"/>
          </p:cNvSpPr>
          <p:nvPr/>
        </p:nvSpPr>
        <p:spPr bwMode="auto">
          <a:xfrm>
            <a:off x="606707" y="1012618"/>
            <a:ext cx="10388599"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buClr>
                <a:schemeClr val="accent2"/>
              </a:buClr>
              <a:buFont typeface="+mj-lt"/>
              <a:buAutoNum type="arabicPeriod"/>
            </a:pPr>
            <a:r>
              <a:rPr lang="en-US" altLang="en-US" sz="1800" dirty="0" smtClean="0">
                <a:latin typeface="Arial" panose="020B0604020202020204" pitchFamily="34" charset="0"/>
              </a:rPr>
              <a:t>Can’t </a:t>
            </a:r>
            <a:r>
              <a:rPr lang="en-US" altLang="en-US" sz="1800" dirty="0">
                <a:latin typeface="Arial" panose="020B0604020202020204" pitchFamily="34" charset="0"/>
              </a:rPr>
              <a:t>let </a:t>
            </a:r>
            <a:r>
              <a:rPr lang="en-US" altLang="en-US" sz="1800" dirty="0" smtClean="0">
                <a:latin typeface="Arial" panose="020B0604020202020204" pitchFamily="34" charset="0"/>
              </a:rPr>
              <a:t>threads </a:t>
            </a:r>
            <a:r>
              <a:rPr lang="en-US" altLang="en-US" sz="1800" dirty="0">
                <a:latin typeface="Arial" panose="020B0604020202020204" pitchFamily="34" charset="0"/>
              </a:rPr>
              <a:t>execute system call which blocks because it will block all of the other threads</a:t>
            </a:r>
          </a:p>
          <a:p>
            <a:pPr algn="l" eaLnBrk="1" hangingPunct="1">
              <a:spcBef>
                <a:spcPct val="20000"/>
              </a:spcBef>
              <a:buClr>
                <a:schemeClr val="accent2"/>
              </a:buClr>
              <a:buFontTx/>
              <a:buChar char="•"/>
            </a:pPr>
            <a:r>
              <a:rPr lang="en-US" altLang="en-US" sz="1800" dirty="0" smtClean="0">
                <a:solidFill>
                  <a:schemeClr val="accent1"/>
                </a:solidFill>
                <a:latin typeface="Arial" panose="020B0604020202020204" pitchFamily="34" charset="0"/>
              </a:rPr>
              <a:t>Solution</a:t>
            </a:r>
            <a:endParaRPr lang="en-US" altLang="en-US" sz="1800" dirty="0">
              <a:solidFill>
                <a:schemeClr val="accent1"/>
              </a:solidFill>
              <a:latin typeface="Arial" panose="020B0604020202020204" pitchFamily="34" charset="0"/>
            </a:endParaRPr>
          </a:p>
          <a:p>
            <a:pPr lvl="1" algn="just" eaLnBrk="1" hangingPunct="1">
              <a:spcBef>
                <a:spcPct val="20000"/>
              </a:spcBef>
              <a:buClr>
                <a:schemeClr val="accent2"/>
              </a:buClr>
              <a:buFontTx/>
              <a:buChar char="•"/>
            </a:pPr>
            <a:r>
              <a:rPr lang="en-US" altLang="en-US" sz="1600" dirty="0">
                <a:latin typeface="Arial" panose="020B0604020202020204" pitchFamily="34" charset="0"/>
              </a:rPr>
              <a:t>The system calls could all be changed to be </a:t>
            </a:r>
            <a:r>
              <a:rPr lang="en-US" altLang="en-US" sz="1600" dirty="0" err="1">
                <a:latin typeface="Arial" panose="020B0604020202020204" pitchFamily="34" charset="0"/>
              </a:rPr>
              <a:t>nonblocking</a:t>
            </a:r>
            <a:r>
              <a:rPr lang="en-US" altLang="en-US" sz="1600" dirty="0">
                <a:latin typeface="Arial" panose="020B0604020202020204" pitchFamily="34" charset="0"/>
              </a:rPr>
              <a:t> </a:t>
            </a:r>
            <a:r>
              <a:rPr lang="en-US" altLang="en-US" sz="1600" dirty="0" smtClean="0">
                <a:latin typeface="Arial" panose="020B0604020202020204" pitchFamily="34" charset="0"/>
              </a:rPr>
              <a:t>but requiring changes </a:t>
            </a:r>
            <a:r>
              <a:rPr lang="en-US" altLang="en-US" sz="1600" dirty="0">
                <a:latin typeface="Arial" panose="020B0604020202020204" pitchFamily="34" charset="0"/>
              </a:rPr>
              <a:t>to the operating system is unattractive</a:t>
            </a:r>
            <a:r>
              <a:rPr lang="en-US" altLang="en-US" sz="1600" dirty="0" smtClean="0">
                <a:latin typeface="Arial" panose="020B0604020202020204" pitchFamily="34" charset="0"/>
              </a:rPr>
              <a:t>.</a:t>
            </a:r>
          </a:p>
          <a:p>
            <a:pPr lvl="1" algn="just" eaLnBrk="1" hangingPunct="1">
              <a:spcBef>
                <a:spcPct val="20000"/>
              </a:spcBef>
              <a:buClr>
                <a:schemeClr val="accent2"/>
              </a:buClr>
              <a:buFontTx/>
              <a:buChar char="•"/>
            </a:pPr>
            <a:r>
              <a:rPr lang="en-US" altLang="en-US" sz="1600" dirty="0" smtClean="0">
                <a:latin typeface="Arial" panose="020B0604020202020204" pitchFamily="34" charset="0"/>
              </a:rPr>
              <a:t>To </a:t>
            </a:r>
            <a:r>
              <a:rPr lang="en-US" altLang="en-US" sz="1600" dirty="0">
                <a:latin typeface="Arial" panose="020B0604020202020204" pitchFamily="34" charset="0"/>
              </a:rPr>
              <a:t>tell in </a:t>
            </a:r>
            <a:r>
              <a:rPr lang="en-US" altLang="en-US" sz="1600" dirty="0" smtClean="0">
                <a:latin typeface="Arial" panose="020B0604020202020204" pitchFamily="34" charset="0"/>
              </a:rPr>
              <a:t>advance if </a:t>
            </a:r>
            <a:r>
              <a:rPr lang="en-US" altLang="en-US" sz="1600" dirty="0">
                <a:latin typeface="Arial" panose="020B0604020202020204" pitchFamily="34" charset="0"/>
              </a:rPr>
              <a:t>a call will block</a:t>
            </a:r>
            <a:r>
              <a:rPr lang="en-US" altLang="en-US" sz="1600" dirty="0" smtClean="0">
                <a:latin typeface="Arial" panose="020B0604020202020204" pitchFamily="34" charset="0"/>
              </a:rPr>
              <a:t>. </a:t>
            </a:r>
            <a:r>
              <a:rPr lang="en-US" altLang="en-US" sz="1600" dirty="0" smtClean="0">
                <a:solidFill>
                  <a:schemeClr val="accent1"/>
                </a:solidFill>
                <a:latin typeface="Arial" panose="020B0604020202020204" pitchFamily="34" charset="0"/>
              </a:rPr>
              <a:t>Problem</a:t>
            </a:r>
            <a:r>
              <a:rPr lang="en-US" altLang="en-US" sz="1600" dirty="0">
                <a:solidFill>
                  <a:schemeClr val="accent1"/>
                </a:solidFill>
                <a:latin typeface="Arial" panose="020B0604020202020204" pitchFamily="34" charset="0"/>
              </a:rPr>
              <a:t>: This approach requires rewriting parts of the system call library, and is </a:t>
            </a:r>
            <a:r>
              <a:rPr lang="en-US" altLang="en-US" sz="1600" dirty="0" smtClean="0">
                <a:solidFill>
                  <a:schemeClr val="accent1"/>
                </a:solidFill>
                <a:latin typeface="Arial" panose="020B0604020202020204" pitchFamily="34" charset="0"/>
              </a:rPr>
              <a:t>inefficient and </a:t>
            </a:r>
            <a:r>
              <a:rPr lang="en-US" altLang="en-US" sz="1600" dirty="0">
                <a:solidFill>
                  <a:schemeClr val="accent1"/>
                </a:solidFill>
                <a:latin typeface="Arial" panose="020B0604020202020204" pitchFamily="34" charset="0"/>
              </a:rPr>
              <a:t>inelegant, but there is little choice. </a:t>
            </a:r>
            <a:endParaRPr lang="en-US" altLang="en-US" sz="1600" dirty="0" smtClean="0">
              <a:solidFill>
                <a:schemeClr val="accent1"/>
              </a:solidFill>
              <a:latin typeface="Arial" panose="020B0604020202020204" pitchFamily="34" charset="0"/>
            </a:endParaRPr>
          </a:p>
          <a:p>
            <a:pPr algn="l" eaLnBrk="1" hangingPunct="1">
              <a:spcBef>
                <a:spcPct val="20000"/>
              </a:spcBef>
              <a:buClr>
                <a:schemeClr val="accent2"/>
              </a:buClr>
              <a:buFont typeface="+mj-lt"/>
              <a:buAutoNum type="arabicPeriod" startAt="2"/>
            </a:pPr>
            <a:r>
              <a:rPr lang="en-US" altLang="en-US" sz="1600" dirty="0" smtClean="0">
                <a:latin typeface="Arial" panose="020B0604020202020204" pitchFamily="34" charset="0"/>
              </a:rPr>
              <a:t>Threads do not voluntarily give up CPU.</a:t>
            </a:r>
          </a:p>
          <a:p>
            <a:pPr marL="627063" indent="0" algn="l" eaLnBrk="1" hangingPunct="1">
              <a:spcBef>
                <a:spcPct val="20000"/>
              </a:spcBef>
              <a:buClr>
                <a:schemeClr val="accent2"/>
              </a:buClr>
            </a:pPr>
            <a:r>
              <a:rPr lang="en-US" altLang="en-US" sz="1600" dirty="0" smtClean="0">
                <a:latin typeface="Arial" panose="020B0604020202020204" pitchFamily="34" charset="0"/>
              </a:rPr>
              <a:t>Within </a:t>
            </a:r>
            <a:r>
              <a:rPr lang="en-US" altLang="en-US" sz="1600" dirty="0">
                <a:latin typeface="Arial" panose="020B0604020202020204" pitchFamily="34" charset="0"/>
              </a:rPr>
              <a:t>a single process, there are no clock interrupts, making </a:t>
            </a:r>
            <a:r>
              <a:rPr lang="en-US" altLang="en-US" sz="1600" dirty="0" smtClean="0">
                <a:latin typeface="Arial" panose="020B0604020202020204" pitchFamily="34" charset="0"/>
              </a:rPr>
              <a:t>it impossible </a:t>
            </a:r>
            <a:r>
              <a:rPr lang="en-US" altLang="en-US" sz="1600" dirty="0">
                <a:latin typeface="Arial" panose="020B0604020202020204" pitchFamily="34" charset="0"/>
              </a:rPr>
              <a:t>to schedule processes round-robin fashion (taking turns). </a:t>
            </a:r>
            <a:endParaRPr lang="en-US" altLang="en-US" sz="1600" dirty="0" smtClean="0">
              <a:latin typeface="Arial" panose="020B0604020202020204" pitchFamily="34" charset="0"/>
            </a:endParaRPr>
          </a:p>
          <a:p>
            <a:pPr marL="285750" indent="-285750" eaLnBrk="1" hangingPunct="1">
              <a:spcBef>
                <a:spcPct val="20000"/>
              </a:spcBef>
              <a:buClr>
                <a:schemeClr val="accent2"/>
              </a:buClr>
              <a:buFont typeface="Arial" panose="020B0604020202020204" pitchFamily="34" charset="0"/>
              <a:buChar char="•"/>
            </a:pPr>
            <a:r>
              <a:rPr lang="en-US" altLang="en-US" sz="1800" dirty="0" smtClean="0">
                <a:solidFill>
                  <a:schemeClr val="accent1"/>
                </a:solidFill>
                <a:latin typeface="Arial" panose="020B0604020202020204" pitchFamily="34" charset="0"/>
              </a:rPr>
              <a:t>Solution</a:t>
            </a:r>
            <a:endParaRPr lang="en-US" altLang="en-US" sz="1600" dirty="0" smtClean="0">
              <a:latin typeface="Arial" panose="020B0604020202020204" pitchFamily="34" charset="0"/>
            </a:endParaRPr>
          </a:p>
          <a:p>
            <a:pPr lvl="1" algn="just" eaLnBrk="1" hangingPunct="1">
              <a:spcBef>
                <a:spcPct val="20000"/>
              </a:spcBef>
              <a:buClr>
                <a:schemeClr val="accent2"/>
              </a:buClr>
              <a:buFont typeface="Arial" panose="020B0604020202020204" pitchFamily="34" charset="0"/>
              <a:buChar char="•"/>
            </a:pPr>
            <a:r>
              <a:rPr lang="en-US" altLang="en-US" sz="1600" dirty="0" smtClean="0">
                <a:latin typeface="Arial" panose="020B0604020202020204" pitchFamily="34" charset="0"/>
              </a:rPr>
              <a:t>One </a:t>
            </a:r>
            <a:r>
              <a:rPr lang="en-US" altLang="en-US" sz="1600" dirty="0">
                <a:latin typeface="Arial" panose="020B0604020202020204" pitchFamily="34" charset="0"/>
              </a:rPr>
              <a:t>possible solution to the problem of threads running forever is to </a:t>
            </a:r>
            <a:r>
              <a:rPr lang="en-US" altLang="en-US" sz="1600" dirty="0" smtClean="0">
                <a:latin typeface="Arial" panose="020B0604020202020204" pitchFamily="34" charset="0"/>
              </a:rPr>
              <a:t>have the run-time </a:t>
            </a:r>
            <a:r>
              <a:rPr lang="en-US" altLang="en-US" sz="1600" dirty="0">
                <a:latin typeface="Arial" panose="020B0604020202020204" pitchFamily="34" charset="0"/>
              </a:rPr>
              <a:t>system request a clock signal (interrupt) once a second to give it </a:t>
            </a:r>
            <a:r>
              <a:rPr lang="en-US" altLang="en-US" sz="1600" dirty="0" smtClean="0">
                <a:latin typeface="Arial" panose="020B0604020202020204" pitchFamily="34" charset="0"/>
              </a:rPr>
              <a:t>control. </a:t>
            </a:r>
            <a:r>
              <a:rPr lang="en-US" altLang="en-US" sz="1600" dirty="0">
                <a:solidFill>
                  <a:schemeClr val="accent1"/>
                </a:solidFill>
                <a:latin typeface="Arial" panose="020B0604020202020204" pitchFamily="34" charset="0"/>
              </a:rPr>
              <a:t>Problem: Overhead of this solution is a </a:t>
            </a:r>
            <a:r>
              <a:rPr lang="en-US" altLang="en-US" sz="1600" dirty="0" smtClean="0">
                <a:solidFill>
                  <a:schemeClr val="accent1"/>
                </a:solidFill>
                <a:latin typeface="Arial" panose="020B0604020202020204" pitchFamily="34" charset="0"/>
              </a:rPr>
              <a:t>problem.</a:t>
            </a:r>
            <a:endParaRPr lang="en-US" altLang="en-US" sz="1600" dirty="0">
              <a:solidFill>
                <a:schemeClr val="accent1"/>
              </a:solidFill>
              <a:latin typeface="Arial" panose="020B0604020202020204" pitchFamily="34" charset="0"/>
            </a:endParaRPr>
          </a:p>
        </p:txBody>
      </p:sp>
      <p:sp>
        <p:nvSpPr>
          <p:cNvPr id="62467" name="Rectangle 3">
            <a:extLst>
              <a:ext uri="{FF2B5EF4-FFF2-40B4-BE49-F238E27FC236}">
                <a16:creationId xmlns:a16="http://schemas.microsoft.com/office/drawing/2014/main" id="{93CBB471-B846-501B-7D63-C894D7946B87}"/>
              </a:ext>
            </a:extLst>
          </p:cNvPr>
          <p:cNvSpPr>
            <a:spLocks noChangeArrowheads="1"/>
          </p:cNvSpPr>
          <p:nvPr/>
        </p:nvSpPr>
        <p:spPr bwMode="auto">
          <a:xfrm>
            <a:off x="1776724" y="202256"/>
            <a:ext cx="9144000" cy="7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Threads in user </a:t>
            </a:r>
            <a:r>
              <a:rPr lang="en-US" altLang="en-US" sz="3600" dirty="0" smtClean="0">
                <a:solidFill>
                  <a:srgbClr val="FF0000"/>
                </a:solidFill>
                <a:latin typeface="Arial" panose="020B0604020202020204" pitchFamily="34" charset="0"/>
              </a:rPr>
              <a:t>space-disadvantages</a:t>
            </a:r>
            <a:endParaRPr lang="en-US" altLang="en-US" sz="3600" dirty="0">
              <a:solidFill>
                <a:srgbClr val="FF0000"/>
              </a:solidFill>
              <a:latin typeface="Arial" panose="020B0604020202020204" pitchFamily="34" charset="0"/>
            </a:endParaRPr>
          </a:p>
        </p:txBody>
      </p:sp>
      <p:sp>
        <p:nvSpPr>
          <p:cNvPr id="62468" name="Rectangle 4">
            <a:extLst>
              <a:ext uri="{FF2B5EF4-FFF2-40B4-BE49-F238E27FC236}">
                <a16:creationId xmlns:a16="http://schemas.microsoft.com/office/drawing/2014/main" id="{A81FC1DA-43D6-7E8D-DF85-B12125232557}"/>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64905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DA569D2-F181-4A74-BB20-3F8EB02B1E98}"/>
              </a:ext>
            </a:extLst>
          </p:cNvPr>
          <p:cNvSpPr>
            <a:spLocks noChangeArrowheads="1"/>
          </p:cNvSpPr>
          <p:nvPr/>
        </p:nvSpPr>
        <p:spPr bwMode="auto">
          <a:xfrm>
            <a:off x="951160" y="734483"/>
            <a:ext cx="10361667" cy="583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altLang="en-US" sz="2400" dirty="0" smtClean="0">
                <a:latin typeface="Arial" panose="020B0604020202020204" pitchFamily="34" charset="0"/>
              </a:rPr>
              <a:t>Kernel knows </a:t>
            </a:r>
            <a:r>
              <a:rPr lang="en-US" altLang="en-US" sz="2400" dirty="0">
                <a:latin typeface="Arial" panose="020B0604020202020204" pitchFamily="34" charset="0"/>
              </a:rPr>
              <a:t>about and </a:t>
            </a:r>
            <a:r>
              <a:rPr lang="en-US" altLang="en-US" sz="2400" dirty="0" smtClean="0">
                <a:latin typeface="Arial" panose="020B0604020202020204" pitchFamily="34" charset="0"/>
              </a:rPr>
              <a:t>manages threads.</a:t>
            </a:r>
          </a:p>
          <a:p>
            <a:pPr algn="just" eaLnBrk="1" hangingPunct="1">
              <a:spcBef>
                <a:spcPct val="20000"/>
              </a:spcBef>
              <a:buClr>
                <a:schemeClr val="accent2"/>
              </a:buClr>
              <a:buFontTx/>
              <a:buChar char="•"/>
            </a:pPr>
            <a:r>
              <a:rPr lang="en-US" altLang="en-US" sz="2400" dirty="0">
                <a:latin typeface="Arial" panose="020B0604020202020204" pitchFamily="34" charset="0"/>
              </a:rPr>
              <a:t>The kernel’s thread table holds each thread’s registers, state, and other </a:t>
            </a:r>
            <a:r>
              <a:rPr lang="en-US" altLang="en-US" sz="2400" dirty="0" smtClean="0">
                <a:latin typeface="Arial" panose="020B0604020202020204" pitchFamily="34" charset="0"/>
              </a:rPr>
              <a:t>information. The </a:t>
            </a:r>
            <a:r>
              <a:rPr lang="en-US" altLang="en-US" sz="2400" dirty="0">
                <a:latin typeface="Arial" panose="020B0604020202020204" pitchFamily="34" charset="0"/>
              </a:rPr>
              <a:t>information is the same as with user-level threads, but now kept in </a:t>
            </a:r>
            <a:r>
              <a:rPr lang="en-US" altLang="en-US" sz="2400" dirty="0" smtClean="0">
                <a:latin typeface="Arial" panose="020B0604020202020204" pitchFamily="34" charset="0"/>
              </a:rPr>
              <a:t>the kernel </a:t>
            </a:r>
            <a:r>
              <a:rPr lang="en-US" altLang="en-US" sz="2400" dirty="0">
                <a:latin typeface="Arial" panose="020B0604020202020204" pitchFamily="34" charset="0"/>
              </a:rPr>
              <a:t>instead of in user </a:t>
            </a:r>
            <a:r>
              <a:rPr lang="en-US" altLang="en-US" sz="2400" dirty="0" smtClean="0">
                <a:latin typeface="Arial" panose="020B0604020202020204" pitchFamily="34" charset="0"/>
              </a:rPr>
              <a:t>space.</a:t>
            </a:r>
          </a:p>
          <a:p>
            <a:pPr algn="just" eaLnBrk="1" hangingPunct="1">
              <a:spcBef>
                <a:spcPct val="20000"/>
              </a:spcBef>
              <a:buClr>
                <a:schemeClr val="accent2"/>
              </a:buClr>
              <a:buFontTx/>
              <a:buChar char="•"/>
            </a:pPr>
            <a:r>
              <a:rPr lang="en-US" altLang="en-US" sz="2400" dirty="0">
                <a:latin typeface="Arial" panose="020B0604020202020204" pitchFamily="34" charset="0"/>
              </a:rPr>
              <a:t>All calls that might block a thread are implemented as system calls, at </a:t>
            </a:r>
            <a:r>
              <a:rPr lang="en-US" altLang="en-US" sz="2400" dirty="0" smtClean="0">
                <a:latin typeface="Arial" panose="020B0604020202020204" pitchFamily="34" charset="0"/>
              </a:rPr>
              <a:t>considerably greater </a:t>
            </a:r>
            <a:r>
              <a:rPr lang="en-US" altLang="en-US" sz="2400" dirty="0">
                <a:latin typeface="Arial" panose="020B0604020202020204" pitchFamily="34" charset="0"/>
              </a:rPr>
              <a:t>cost than a call to a run-time system procedure.</a:t>
            </a:r>
            <a:endParaRPr lang="en-US" altLang="en-US" sz="2400" dirty="0" smtClean="0">
              <a:latin typeface="Arial" panose="020B0604020202020204" pitchFamily="34" charset="0"/>
            </a:endParaRPr>
          </a:p>
          <a:p>
            <a:pPr marL="0" indent="0" algn="just" eaLnBrk="1" hangingPunct="1">
              <a:spcBef>
                <a:spcPct val="20000"/>
              </a:spcBef>
              <a:buClr>
                <a:schemeClr val="accent2"/>
              </a:buClr>
            </a:pPr>
            <a:r>
              <a:rPr lang="en-US" altLang="en-US" sz="2400" dirty="0" smtClean="0">
                <a:solidFill>
                  <a:srgbClr val="C00000"/>
                </a:solidFill>
                <a:latin typeface="Arial" panose="020B0604020202020204" pitchFamily="34" charset="0"/>
              </a:rPr>
              <a:t>Advantages: </a:t>
            </a:r>
          </a:p>
          <a:p>
            <a:pPr marL="0" indent="0" algn="just" eaLnBrk="1" hangingPunct="1">
              <a:spcBef>
                <a:spcPct val="20000"/>
              </a:spcBef>
              <a:buClr>
                <a:schemeClr val="accent2"/>
              </a:buClr>
            </a:pPr>
            <a:r>
              <a:rPr lang="en-US" altLang="en-US" sz="2400" dirty="0" smtClean="0">
                <a:latin typeface="Arial" panose="020B0604020202020204" pitchFamily="34" charset="0"/>
              </a:rPr>
              <a:t>1- If a thread blocks, kernel just picks another one</a:t>
            </a:r>
          </a:p>
          <a:p>
            <a:pPr lvl="1" algn="just" eaLnBrk="1" hangingPunct="1">
              <a:spcBef>
                <a:spcPct val="20000"/>
              </a:spcBef>
              <a:buClr>
                <a:schemeClr val="accent2"/>
              </a:buClr>
            </a:pPr>
            <a:r>
              <a:rPr lang="en-US" altLang="en-US" sz="2400" dirty="0">
                <a:latin typeface="Arial" panose="020B0604020202020204" pitchFamily="34" charset="0"/>
              </a:rPr>
              <a:t>	Not necessarily from same process!</a:t>
            </a:r>
          </a:p>
          <a:p>
            <a:pPr marL="0" indent="0" algn="just" eaLnBrk="1" hangingPunct="1">
              <a:spcBef>
                <a:spcPct val="20000"/>
              </a:spcBef>
              <a:buClr>
                <a:schemeClr val="accent2"/>
              </a:buClr>
            </a:pPr>
            <a:r>
              <a:rPr lang="en-US" altLang="en-US" sz="2400" dirty="0">
                <a:latin typeface="Arial" panose="020B0604020202020204" pitchFamily="34" charset="0"/>
              </a:rPr>
              <a:t>2- Kernel threads do not require any new, </a:t>
            </a:r>
            <a:r>
              <a:rPr lang="en-US" altLang="en-US" sz="2400" dirty="0" err="1">
                <a:latin typeface="Arial" panose="020B0604020202020204" pitchFamily="34" charset="0"/>
              </a:rPr>
              <a:t>nonblocking</a:t>
            </a:r>
            <a:r>
              <a:rPr lang="en-US" altLang="en-US" sz="2400" dirty="0">
                <a:latin typeface="Arial" panose="020B0604020202020204" pitchFamily="34" charset="0"/>
              </a:rPr>
              <a:t> system calls. </a:t>
            </a:r>
            <a:r>
              <a:rPr lang="en-US" altLang="en-US" sz="2400" dirty="0" smtClean="0">
                <a:latin typeface="Arial" panose="020B0604020202020204" pitchFamily="34" charset="0"/>
              </a:rPr>
              <a:t>If </a:t>
            </a:r>
            <a:r>
              <a:rPr lang="en-US" altLang="en-US" sz="2400" dirty="0">
                <a:latin typeface="Arial" panose="020B0604020202020204" pitchFamily="34" charset="0"/>
              </a:rPr>
              <a:t>one thread in a process causes a page fault, the kernel can easily check to see </a:t>
            </a:r>
            <a:r>
              <a:rPr lang="en-US" altLang="en-US" sz="2400" dirty="0" smtClean="0">
                <a:latin typeface="Arial" panose="020B0604020202020204" pitchFamily="34" charset="0"/>
              </a:rPr>
              <a:t>if the </a:t>
            </a:r>
            <a:r>
              <a:rPr lang="en-US" altLang="en-US" sz="2400" dirty="0">
                <a:latin typeface="Arial" panose="020B0604020202020204" pitchFamily="34" charset="0"/>
              </a:rPr>
              <a:t>process has any other runnable threads, and if so, run one of them while </a:t>
            </a:r>
            <a:r>
              <a:rPr lang="en-US" altLang="en-US" sz="2400" dirty="0" smtClean="0">
                <a:latin typeface="Arial" panose="020B0604020202020204" pitchFamily="34" charset="0"/>
              </a:rPr>
              <a:t>waiting for </a:t>
            </a:r>
            <a:r>
              <a:rPr lang="en-US" altLang="en-US" sz="2400" dirty="0">
                <a:latin typeface="Arial" panose="020B0604020202020204" pitchFamily="34" charset="0"/>
              </a:rPr>
              <a:t>the required page to be brought in from the disk.</a:t>
            </a:r>
          </a:p>
        </p:txBody>
      </p:sp>
      <p:sp>
        <p:nvSpPr>
          <p:cNvPr id="64515" name="Rectangle 3">
            <a:extLst>
              <a:ext uri="{FF2B5EF4-FFF2-40B4-BE49-F238E27FC236}">
                <a16:creationId xmlns:a16="http://schemas.microsoft.com/office/drawing/2014/main" id="{A816E024-3B68-F6E2-818E-47B98AC87E28}"/>
              </a:ext>
            </a:extLst>
          </p:cNvPr>
          <p:cNvSpPr>
            <a:spLocks noChangeArrowheads="1"/>
          </p:cNvSpPr>
          <p:nvPr/>
        </p:nvSpPr>
        <p:spPr bwMode="auto">
          <a:xfrm>
            <a:off x="3991502" y="0"/>
            <a:ext cx="3842931" cy="89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Threads in </a:t>
            </a:r>
            <a:r>
              <a:rPr lang="en-US" altLang="en-US" sz="3600" dirty="0" smtClean="0">
                <a:solidFill>
                  <a:srgbClr val="FF0000"/>
                </a:solidFill>
                <a:latin typeface="Arial" panose="020B0604020202020204" pitchFamily="34" charset="0"/>
              </a:rPr>
              <a:t>kernel</a:t>
            </a:r>
            <a:endParaRPr lang="en-US" altLang="en-US" sz="3600" dirty="0">
              <a:solidFill>
                <a:srgbClr val="FF0000"/>
              </a:solidFill>
              <a:latin typeface="Arial" panose="020B0604020202020204" pitchFamily="34" charset="0"/>
            </a:endParaRPr>
          </a:p>
        </p:txBody>
      </p:sp>
      <p:sp>
        <p:nvSpPr>
          <p:cNvPr id="64516" name="Rectangle 4">
            <a:extLst>
              <a:ext uri="{FF2B5EF4-FFF2-40B4-BE49-F238E27FC236}">
                <a16:creationId xmlns:a16="http://schemas.microsoft.com/office/drawing/2014/main" id="{9E6F8EC5-66B5-4BFE-058F-4F642ACE5E5E}"/>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69408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37CCBE7-A0D4-2B41-7B91-AF846B899588}"/>
              </a:ext>
            </a:extLst>
          </p:cNvPr>
          <p:cNvSpPr>
            <a:spLocks noChangeArrowheads="1"/>
          </p:cNvSpPr>
          <p:nvPr/>
        </p:nvSpPr>
        <p:spPr bwMode="auto">
          <a:xfrm>
            <a:off x="850070" y="1070087"/>
            <a:ext cx="10072722"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r>
              <a:rPr lang="en-US" altLang="en-US" sz="2800" dirty="0" smtClean="0">
                <a:latin typeface="Arial" panose="020B0604020202020204" pitchFamily="34" charset="0"/>
              </a:rPr>
              <a:t>Disadvantages:</a:t>
            </a:r>
            <a:endParaRPr lang="en-US" altLang="en-US" sz="2800" dirty="0">
              <a:latin typeface="Arial" panose="020B0604020202020204" pitchFamily="34" charset="0"/>
            </a:endParaRPr>
          </a:p>
          <a:p>
            <a:pPr algn="just" eaLnBrk="1" hangingPunct="1">
              <a:spcBef>
                <a:spcPct val="20000"/>
              </a:spcBef>
              <a:buClr>
                <a:schemeClr val="accent2"/>
              </a:buClr>
              <a:buFontTx/>
              <a:buChar char="•"/>
            </a:pPr>
            <a:r>
              <a:rPr lang="en-US" altLang="en-US" sz="2400" dirty="0" smtClean="0">
                <a:latin typeface="Arial" panose="020B0604020202020204" pitchFamily="34" charset="0"/>
              </a:rPr>
              <a:t>The </a:t>
            </a:r>
            <a:r>
              <a:rPr lang="en-US" altLang="en-US" sz="2400" dirty="0">
                <a:latin typeface="Arial" panose="020B0604020202020204" pitchFamily="34" charset="0"/>
              </a:rPr>
              <a:t>cost of a system call is substantial, so </a:t>
            </a:r>
            <a:r>
              <a:rPr lang="en-US" altLang="en-US" sz="2400" dirty="0" smtClean="0">
                <a:latin typeface="Arial" panose="020B0604020202020204" pitchFamily="34" charset="0"/>
              </a:rPr>
              <a:t>ordinary thread </a:t>
            </a:r>
            <a:r>
              <a:rPr lang="en-US" altLang="en-US" sz="2400" dirty="0">
                <a:latin typeface="Arial" panose="020B0604020202020204" pitchFamily="34" charset="0"/>
              </a:rPr>
              <a:t>operations (creation, </a:t>
            </a:r>
            <a:r>
              <a:rPr lang="en-US" altLang="en-US" sz="2400" dirty="0" smtClean="0">
                <a:latin typeface="Arial" panose="020B0604020202020204" pitchFamily="34" charset="0"/>
              </a:rPr>
              <a:t>termination, etc</a:t>
            </a:r>
            <a:r>
              <a:rPr lang="en-US" altLang="en-US" sz="2400" dirty="0">
                <a:latin typeface="Arial" panose="020B0604020202020204" pitchFamily="34" charset="0"/>
              </a:rPr>
              <a:t>.) </a:t>
            </a:r>
            <a:r>
              <a:rPr lang="en-US" altLang="en-US" sz="2400" dirty="0" smtClean="0">
                <a:latin typeface="Arial" panose="020B0604020202020204" pitchFamily="34" charset="0"/>
              </a:rPr>
              <a:t>create much </a:t>
            </a:r>
            <a:r>
              <a:rPr lang="en-US" altLang="en-US" sz="2400" dirty="0">
                <a:latin typeface="Arial" panose="020B0604020202020204" pitchFamily="34" charset="0"/>
              </a:rPr>
              <a:t>more </a:t>
            </a:r>
            <a:r>
              <a:rPr lang="en-US" altLang="en-US" sz="2400" dirty="0" smtClean="0">
                <a:latin typeface="Arial" panose="020B0604020202020204" pitchFamily="34" charset="0"/>
              </a:rPr>
              <a:t>overhead. </a:t>
            </a:r>
          </a:p>
        </p:txBody>
      </p:sp>
      <p:sp>
        <p:nvSpPr>
          <p:cNvPr id="66563" name="Rectangle 3">
            <a:extLst>
              <a:ext uri="{FF2B5EF4-FFF2-40B4-BE49-F238E27FC236}">
                <a16:creationId xmlns:a16="http://schemas.microsoft.com/office/drawing/2014/main" id="{4CF5CC09-DA91-2205-1E37-153B8A5EEBBE}"/>
              </a:ext>
            </a:extLst>
          </p:cNvPr>
          <p:cNvSpPr>
            <a:spLocks noChangeArrowheads="1"/>
          </p:cNvSpPr>
          <p:nvPr/>
        </p:nvSpPr>
        <p:spPr bwMode="auto">
          <a:xfrm>
            <a:off x="3862842" y="194469"/>
            <a:ext cx="422890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Threads in </a:t>
            </a:r>
            <a:r>
              <a:rPr lang="en-US" altLang="en-US" sz="3600" dirty="0" smtClean="0">
                <a:solidFill>
                  <a:srgbClr val="FF0000"/>
                </a:solidFill>
                <a:latin typeface="Arial" panose="020B0604020202020204" pitchFamily="34" charset="0"/>
              </a:rPr>
              <a:t>kernel</a:t>
            </a:r>
            <a:endParaRPr lang="en-US" altLang="en-US" sz="3600" dirty="0">
              <a:solidFill>
                <a:srgbClr val="FF0000"/>
              </a:solidFill>
              <a:latin typeface="Arial" panose="020B0604020202020204" pitchFamily="34" charset="0"/>
            </a:endParaRPr>
          </a:p>
        </p:txBody>
      </p:sp>
      <p:sp>
        <p:nvSpPr>
          <p:cNvPr id="66564" name="Rectangle 4">
            <a:extLst>
              <a:ext uri="{FF2B5EF4-FFF2-40B4-BE49-F238E27FC236}">
                <a16:creationId xmlns:a16="http://schemas.microsoft.com/office/drawing/2014/main" id="{1CD1004A-F273-5663-5AF8-E7D37381ED3A}"/>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263357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0EDD83B-CD54-C687-7262-BC95EE3E42D0}"/>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r>
              <a:rPr lang="en-US" altLang="en-US" sz="2400">
                <a:latin typeface="Arial" panose="020B0604020202020204" pitchFamily="34" charset="0"/>
              </a:rPr>
              <a:t> </a:t>
            </a:r>
          </a:p>
        </p:txBody>
      </p:sp>
      <p:sp>
        <p:nvSpPr>
          <p:cNvPr id="68611" name="Rectangle 3">
            <a:extLst>
              <a:ext uri="{FF2B5EF4-FFF2-40B4-BE49-F238E27FC236}">
                <a16:creationId xmlns:a16="http://schemas.microsoft.com/office/drawing/2014/main" id="{93AC6DFB-6360-BDFA-9363-60C81F015156}"/>
              </a:ext>
            </a:extLst>
          </p:cNvPr>
          <p:cNvSpPr>
            <a:spLocks noChangeArrowheads="1"/>
          </p:cNvSpPr>
          <p:nvPr/>
        </p:nvSpPr>
        <p:spPr bwMode="auto">
          <a:xfrm>
            <a:off x="2138195" y="254000"/>
            <a:ext cx="761540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3600" dirty="0">
                <a:solidFill>
                  <a:srgbClr val="FF0000"/>
                </a:solidFill>
                <a:latin typeface="Arial" panose="020B0604020202020204" pitchFamily="34" charset="0"/>
              </a:rPr>
              <a:t>Hybrid approach </a:t>
            </a:r>
          </a:p>
          <a:p>
            <a:pPr eaLnBrk="1" hangingPunct="1"/>
            <a:r>
              <a:rPr lang="en-US" altLang="en-US" sz="2400" dirty="0">
                <a:solidFill>
                  <a:srgbClr val="FF0000"/>
                </a:solidFill>
                <a:latin typeface="Arial" panose="020B0604020202020204" pitchFamily="34" charset="0"/>
              </a:rPr>
              <a:t>Multiplex user-level threads onto kernel level threads</a:t>
            </a:r>
          </a:p>
        </p:txBody>
      </p:sp>
      <p:sp>
        <p:nvSpPr>
          <p:cNvPr id="68612" name="Rectangle 4">
            <a:extLst>
              <a:ext uri="{FF2B5EF4-FFF2-40B4-BE49-F238E27FC236}">
                <a16:creationId xmlns:a16="http://schemas.microsoft.com/office/drawing/2014/main" id="{FB724204-CE27-ABD2-4867-2B61AA46F587}"/>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68613" name="Picture 6" descr="D:\b\b4\IBM\02-17.jpg">
            <a:extLst>
              <a:ext uri="{FF2B5EF4-FFF2-40B4-BE49-F238E27FC236}">
                <a16:creationId xmlns:a16="http://schemas.microsoft.com/office/drawing/2014/main" id="{44BFF93B-CA11-358B-9C1D-82D448846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5703" y="1143000"/>
            <a:ext cx="6170902" cy="419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88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485900" y="5592763"/>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2pPr>
            <a:lvl3pPr marL="1371600" indent="-266700">
              <a:spcBef>
                <a:spcPct val="20000"/>
              </a:spcBef>
              <a:buClr>
                <a:schemeClr val="accent2"/>
              </a:buClr>
              <a:buChar char="•"/>
              <a:defRPr sz="2400">
                <a:solidFill>
                  <a:schemeClr val="tx1"/>
                </a:solidFill>
                <a:latin typeface="Times New Roman" panose="02020603050405020304" pitchFamily="18" charset="0"/>
                <a:ea typeface="MS PGothic" panose="020B0600070205080204" pitchFamily="34" charset="-128"/>
              </a:defRPr>
            </a:lvl3pPr>
            <a:lvl4pPr marL="1752600" indent="-266700">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4pPr>
            <a:lvl5pPr marL="2209800" indent="-342900">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5pPr>
            <a:lvl6pPr marL="26670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6pPr>
            <a:lvl7pPr marL="31242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7pPr>
            <a:lvl8pPr marL="35814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8pPr>
            <a:lvl9pPr marL="40386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ClrTx/>
              <a:buFontTx/>
              <a:buNone/>
            </a:pPr>
            <a:r>
              <a:rPr lang="en-US" altLang="en-US"/>
              <a:t>Skeleton of what the lowest level of the operating system does when an interrupt occurs.</a:t>
            </a:r>
          </a:p>
        </p:txBody>
      </p:sp>
      <p:sp>
        <p:nvSpPr>
          <p:cNvPr id="22531" name="Rectangle 3"/>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2pPr>
            <a:lvl3pPr marL="1371600" indent="-266700">
              <a:spcBef>
                <a:spcPct val="20000"/>
              </a:spcBef>
              <a:buClr>
                <a:schemeClr val="accent2"/>
              </a:buClr>
              <a:buChar char="•"/>
              <a:defRPr sz="2400">
                <a:solidFill>
                  <a:schemeClr val="tx1"/>
                </a:solidFill>
                <a:latin typeface="Times New Roman" panose="02020603050405020304" pitchFamily="18" charset="0"/>
                <a:ea typeface="MS PGothic" panose="020B0600070205080204" pitchFamily="34" charset="-128"/>
              </a:defRPr>
            </a:lvl3pPr>
            <a:lvl4pPr marL="1752600" indent="-266700">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4pPr>
            <a:lvl5pPr marL="2209800" indent="-342900">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5pPr>
            <a:lvl6pPr marL="26670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6pPr>
            <a:lvl7pPr marL="31242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7pPr>
            <a:lvl8pPr marL="35814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8pPr>
            <a:lvl9pPr marL="40386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en-US" sz="3600" dirty="0">
                <a:solidFill>
                  <a:srgbClr val="FF0000"/>
                </a:solidFill>
              </a:rPr>
              <a:t>OS processes an </a:t>
            </a:r>
            <a:r>
              <a:rPr lang="en-US" altLang="en-US" sz="3600" dirty="0" smtClean="0">
                <a:solidFill>
                  <a:srgbClr val="FF0000"/>
                </a:solidFill>
              </a:rPr>
              <a:t>interrupt (read only)</a:t>
            </a:r>
            <a:endParaRPr lang="en-US" altLang="en-US" sz="3600" dirty="0">
              <a:solidFill>
                <a:srgbClr val="FF0000"/>
              </a:solidFill>
            </a:endParaRPr>
          </a:p>
        </p:txBody>
      </p:sp>
      <p:sp>
        <p:nvSpPr>
          <p:cNvPr id="22532" name="Rectangle 4"/>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2pPr>
            <a:lvl3pPr marL="1371600" indent="-266700">
              <a:spcBef>
                <a:spcPct val="20000"/>
              </a:spcBef>
              <a:buClr>
                <a:schemeClr val="accent2"/>
              </a:buClr>
              <a:buChar char="•"/>
              <a:defRPr sz="2400">
                <a:solidFill>
                  <a:schemeClr val="tx1"/>
                </a:solidFill>
                <a:latin typeface="Times New Roman" panose="02020603050405020304" pitchFamily="18" charset="0"/>
                <a:ea typeface="MS PGothic" panose="020B0600070205080204" pitchFamily="34" charset="-128"/>
              </a:defRPr>
            </a:lvl3pPr>
            <a:lvl4pPr marL="1752600" indent="-266700">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4pPr>
            <a:lvl5pPr marL="2209800" indent="-342900">
              <a:spcBef>
                <a:spcPct val="20000"/>
              </a:spcBef>
              <a:buClr>
                <a:schemeClr val="accent2"/>
              </a:buClr>
              <a:buChar char="»"/>
              <a:defRPr sz="2000">
                <a:solidFill>
                  <a:schemeClr val="tx1"/>
                </a:solidFill>
                <a:latin typeface="Times New Roman" panose="02020603050405020304" pitchFamily="18" charset="0"/>
                <a:ea typeface="MS PGothic" panose="020B0600070205080204" pitchFamily="34" charset="-128"/>
              </a:defRPr>
            </a:lvl5pPr>
            <a:lvl6pPr marL="26670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6pPr>
            <a:lvl7pPr marL="31242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7pPr>
            <a:lvl8pPr marL="35814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8pPr>
            <a:lvl9pPr marL="40386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en-US" sz="1200">
                <a:solidFill>
                  <a:srgbClr val="898989"/>
                </a:solidFill>
                <a:latin typeface="Times New Roman" panose="02020603050405020304" pitchFamily="18" charset="0"/>
              </a:rPr>
              <a:t>Tanenbaum, Modern Operating Systems 3 e, (c) 2008 Prentice-Hall, Inc. All rights reserved. 0-13-</a:t>
            </a:r>
            <a:r>
              <a:rPr lang="en-US" altLang="en-US" sz="1200" b="1">
                <a:solidFill>
                  <a:srgbClr val="898989"/>
                </a:solidFill>
                <a:latin typeface="Times New Roman" panose="02020603050405020304" pitchFamily="18" charset="0"/>
              </a:rPr>
              <a:t>6006639</a:t>
            </a:r>
          </a:p>
        </p:txBody>
      </p:sp>
      <p:pic>
        <p:nvPicPr>
          <p:cNvPr id="22533" name="Picture 6" descr="D:\b\b4\IBM\02-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51" y="2605089"/>
            <a:ext cx="72866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1"/>
          <p:cNvSpPr>
            <a:spLocks noChangeArrowheads="1"/>
          </p:cNvSpPr>
          <p:nvPr/>
        </p:nvSpPr>
        <p:spPr bwMode="auto">
          <a:xfrm>
            <a:off x="2028826" y="1547814"/>
            <a:ext cx="83994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anose="02020603050405020304" pitchFamily="18" charset="0"/>
                <a:ea typeface="MS PGothic" panose="020B0600070205080204" pitchFamily="34" charset="-128"/>
              </a:defRPr>
            </a:lvl1pPr>
            <a:lvl2pPr marL="742950" indent="-285750">
              <a:defRPr sz="3200">
                <a:solidFill>
                  <a:schemeClr val="tx1"/>
                </a:solidFill>
                <a:latin typeface="Times New Roman" panose="02020603050405020304" pitchFamily="18" charset="0"/>
                <a:ea typeface="MS PGothic" panose="020B0600070205080204" pitchFamily="34" charset="-128"/>
              </a:defRPr>
            </a:lvl2pPr>
            <a:lvl3pPr marL="1143000" indent="-228600">
              <a:defRPr sz="3200">
                <a:solidFill>
                  <a:schemeClr val="tx1"/>
                </a:solidFill>
                <a:latin typeface="Times New Roman" panose="02020603050405020304" pitchFamily="18" charset="0"/>
                <a:ea typeface="MS PGothic" panose="020B0600070205080204" pitchFamily="34" charset="-128"/>
              </a:defRPr>
            </a:lvl3pPr>
            <a:lvl4pPr marL="1600200" indent="-228600">
              <a:defRPr sz="3200">
                <a:solidFill>
                  <a:schemeClr val="tx1"/>
                </a:solidFill>
                <a:latin typeface="Times New Roman" panose="02020603050405020304" pitchFamily="18" charset="0"/>
                <a:ea typeface="MS PGothic" panose="020B0600070205080204" pitchFamily="34" charset="-128"/>
              </a:defRPr>
            </a:lvl4pPr>
            <a:lvl5pPr marL="2057400" indent="-22860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9pPr>
          </a:lstStyle>
          <a:p>
            <a:pPr algn="just"/>
            <a:r>
              <a:rPr lang="en-US" altLang="en-US" sz="1800">
                <a:latin typeface="Times-Roman"/>
              </a:rPr>
              <a:t>Associated with each I/O class is a location called the </a:t>
            </a:r>
            <a:r>
              <a:rPr lang="en-US" altLang="en-US" sz="1800" b="1">
                <a:latin typeface="Times-Bold"/>
              </a:rPr>
              <a:t>interrupt vector</a:t>
            </a:r>
            <a:r>
              <a:rPr lang="en-US" altLang="en-US" sz="1800">
                <a:latin typeface="Times-Roman"/>
              </a:rPr>
              <a:t>. It contains the address of the interrupt service procedure. Suppose that user process 3 is running when a disk interrupt happens. What happens?</a:t>
            </a:r>
            <a:endParaRPr lang="en-US" altLang="en-US" sz="1800"/>
          </a:p>
        </p:txBody>
      </p:sp>
    </p:spTree>
    <p:extLst>
      <p:ext uri="{BB962C8B-B14F-4D97-AF65-F5344CB8AC3E}">
        <p14:creationId xmlns:p14="http://schemas.microsoft.com/office/powerpoint/2010/main" val="1943364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D1AA015-56B3-321B-383A-31E9B0E94498}"/>
              </a:ext>
            </a:extLst>
          </p:cNvPr>
          <p:cNvSpPr>
            <a:spLocks noChangeArrowheads="1"/>
          </p:cNvSpPr>
          <p:nvPr/>
        </p:nvSpPr>
        <p:spPr bwMode="auto">
          <a:xfrm>
            <a:off x="923590" y="771414"/>
            <a:ext cx="10478738"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endParaRPr lang="en-US" altLang="en-US" sz="2800" dirty="0">
              <a:latin typeface="Arial" panose="020B0604020202020204" pitchFamily="34" charset="0"/>
            </a:endParaRPr>
          </a:p>
          <a:p>
            <a:pPr algn="l"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Kernel is aware of kernel threads only </a:t>
            </a:r>
          </a:p>
          <a:p>
            <a:pPr algn="l"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User level threads are </a:t>
            </a:r>
            <a:r>
              <a:rPr lang="en-US" altLang="en-US" sz="2400" dirty="0" smtClean="0">
                <a:latin typeface="Arial" panose="020B0604020202020204" pitchFamily="34" charset="0"/>
              </a:rPr>
              <a:t>created and destroyed </a:t>
            </a:r>
            <a:r>
              <a:rPr lang="en-US" altLang="en-US" sz="2400" dirty="0">
                <a:latin typeface="Arial" panose="020B0604020202020204" pitchFamily="34" charset="0"/>
              </a:rPr>
              <a:t>independently of kernel thread</a:t>
            </a:r>
          </a:p>
          <a:p>
            <a:pPr algn="l"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Programmer determines how many user level and how many kernel level threads to </a:t>
            </a:r>
            <a:r>
              <a:rPr lang="en-US" altLang="en-US" sz="2400" dirty="0" smtClean="0">
                <a:latin typeface="Arial" panose="020B0604020202020204" pitchFamily="34" charset="0"/>
              </a:rPr>
              <a:t>use</a:t>
            </a:r>
          </a:p>
          <a:p>
            <a:pPr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This model gives the ultimate in flexibility.</a:t>
            </a:r>
          </a:p>
          <a:p>
            <a:pPr marL="0" indent="0" algn="l" eaLnBrk="1" hangingPunct="1">
              <a:spcBef>
                <a:spcPct val="20000"/>
              </a:spcBef>
              <a:buClr>
                <a:schemeClr val="accent2"/>
              </a:buClr>
            </a:pPr>
            <a:endParaRPr lang="en-US" altLang="en-US" sz="2400" dirty="0">
              <a:latin typeface="Arial" panose="020B0604020202020204" pitchFamily="34" charset="0"/>
            </a:endParaRPr>
          </a:p>
          <a:p>
            <a:pPr algn="l" eaLnBrk="1" hangingPunct="1">
              <a:spcBef>
                <a:spcPct val="20000"/>
              </a:spcBef>
              <a:buClr>
                <a:schemeClr val="accent2"/>
              </a:buClr>
              <a:buFontTx/>
              <a:buChar char="•"/>
            </a:pPr>
            <a:endParaRPr lang="en-US" altLang="en-US" sz="2400" dirty="0">
              <a:latin typeface="Arial" panose="020B0604020202020204" pitchFamily="34" charset="0"/>
            </a:endParaRPr>
          </a:p>
          <a:p>
            <a:pPr algn="l" eaLnBrk="1" hangingPunct="1">
              <a:spcBef>
                <a:spcPct val="20000"/>
              </a:spcBef>
              <a:buClr>
                <a:schemeClr val="accent2"/>
              </a:buClr>
              <a:buFontTx/>
              <a:buChar char="•"/>
            </a:pPr>
            <a:endParaRPr lang="en-US" altLang="en-US" sz="2400" dirty="0">
              <a:latin typeface="Arial" panose="020B0604020202020204" pitchFamily="34" charset="0"/>
            </a:endParaRPr>
          </a:p>
        </p:txBody>
      </p:sp>
      <p:sp>
        <p:nvSpPr>
          <p:cNvPr id="70659" name="Rectangle 3">
            <a:extLst>
              <a:ext uri="{FF2B5EF4-FFF2-40B4-BE49-F238E27FC236}">
                <a16:creationId xmlns:a16="http://schemas.microsoft.com/office/drawing/2014/main" id="{915EC152-0E1B-5B60-2FBD-0BA08E897BC9}"/>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3600" dirty="0">
                <a:solidFill>
                  <a:srgbClr val="FF0000"/>
                </a:solidFill>
                <a:latin typeface="Arial" panose="020B0604020202020204" pitchFamily="34" charset="0"/>
              </a:rPr>
              <a:t>Hybrid approach </a:t>
            </a:r>
          </a:p>
        </p:txBody>
      </p:sp>
      <p:sp>
        <p:nvSpPr>
          <p:cNvPr id="70660" name="Rectangle 4">
            <a:extLst>
              <a:ext uri="{FF2B5EF4-FFF2-40B4-BE49-F238E27FC236}">
                <a16:creationId xmlns:a16="http://schemas.microsoft.com/office/drawing/2014/main" id="{79677ED8-2336-3BBC-9ABA-501D77583B09}"/>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3398496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A2EBCA8-1879-24E8-F371-DFF190147579}"/>
              </a:ext>
            </a:extLst>
          </p:cNvPr>
          <p:cNvSpPr>
            <a:spLocks noChangeArrowheads="1"/>
          </p:cNvSpPr>
          <p:nvPr/>
        </p:nvSpPr>
        <p:spPr bwMode="auto">
          <a:xfrm>
            <a:off x="1349974" y="1194151"/>
            <a:ext cx="9802030"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marL="1524000" indent="-609600"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altLang="en-US" sz="2000" dirty="0">
                <a:latin typeface="Arial" panose="020B0604020202020204" pitchFamily="34" charset="0"/>
              </a:rPr>
              <a:t>Processes frequently need to communicate with other processes. For </a:t>
            </a:r>
            <a:r>
              <a:rPr lang="en-US" altLang="en-US" sz="2000" dirty="0" smtClean="0">
                <a:latin typeface="Arial" panose="020B0604020202020204" pitchFamily="34" charset="0"/>
              </a:rPr>
              <a:t>example, </a:t>
            </a:r>
            <a:r>
              <a:rPr lang="en-US" altLang="en-US" sz="2000" dirty="0">
                <a:latin typeface="Arial" panose="020B0604020202020204" pitchFamily="34" charset="0"/>
              </a:rPr>
              <a:t>the output of the first process must be passed to the </a:t>
            </a:r>
            <a:r>
              <a:rPr lang="en-US" altLang="en-US" sz="2000" dirty="0" smtClean="0">
                <a:latin typeface="Arial" panose="020B0604020202020204" pitchFamily="34" charset="0"/>
              </a:rPr>
              <a:t>second process</a:t>
            </a:r>
            <a:r>
              <a:rPr lang="en-US" altLang="en-US" sz="2000" dirty="0">
                <a:latin typeface="Arial" panose="020B0604020202020204" pitchFamily="34" charset="0"/>
              </a:rPr>
              <a:t>, and so on down the line. Thus there is a need for communication </a:t>
            </a:r>
            <a:r>
              <a:rPr lang="en-US" altLang="en-US" sz="2000" dirty="0" smtClean="0">
                <a:latin typeface="Arial" panose="020B0604020202020204" pitchFamily="34" charset="0"/>
              </a:rPr>
              <a:t>between processes</a:t>
            </a:r>
            <a:r>
              <a:rPr lang="en-US" altLang="en-US" sz="2000" dirty="0">
                <a:latin typeface="Arial" panose="020B0604020202020204" pitchFamily="34" charset="0"/>
              </a:rPr>
              <a:t>, </a:t>
            </a:r>
            <a:r>
              <a:rPr lang="en-US" altLang="en-US" sz="2000" dirty="0" smtClean="0">
                <a:latin typeface="Arial" panose="020B0604020202020204" pitchFamily="34" charset="0"/>
              </a:rPr>
              <a:t>preferably </a:t>
            </a:r>
            <a:r>
              <a:rPr lang="en-US" altLang="en-US" sz="2000" dirty="0">
                <a:latin typeface="Arial" panose="020B0604020202020204" pitchFamily="34" charset="0"/>
              </a:rPr>
              <a:t>in a well-structured way not using interrupts.</a:t>
            </a:r>
          </a:p>
          <a:p>
            <a:pPr algn="just" eaLnBrk="1" hangingPunct="1">
              <a:spcBef>
                <a:spcPct val="20000"/>
              </a:spcBef>
              <a:buClr>
                <a:schemeClr val="accent2"/>
              </a:buClr>
              <a:buFontTx/>
              <a:buChar char="•"/>
            </a:pPr>
            <a:r>
              <a:rPr lang="en-US" altLang="en-US" sz="2400" dirty="0" smtClean="0">
                <a:latin typeface="Arial" panose="020B0604020202020204" pitchFamily="34" charset="0"/>
              </a:rPr>
              <a:t>Three issues</a:t>
            </a:r>
            <a:endParaRPr lang="en-US" altLang="en-US" sz="2400" dirty="0">
              <a:latin typeface="Arial" panose="020B0604020202020204" pitchFamily="34" charset="0"/>
            </a:endParaRPr>
          </a:p>
          <a:p>
            <a:pPr lvl="2" algn="just" eaLnBrk="1" hangingPunct="1">
              <a:spcBef>
                <a:spcPct val="20000"/>
              </a:spcBef>
              <a:buClr>
                <a:schemeClr val="accent2"/>
              </a:buClr>
              <a:buFontTx/>
              <a:buChar char="•"/>
            </a:pPr>
            <a:r>
              <a:rPr lang="en-US" altLang="en-US" sz="2000" dirty="0">
                <a:latin typeface="Arial" panose="020B0604020202020204" pitchFamily="34" charset="0"/>
              </a:rPr>
              <a:t>How to actually do it</a:t>
            </a:r>
          </a:p>
          <a:p>
            <a:pPr lvl="2" algn="just" eaLnBrk="1" hangingPunct="1">
              <a:spcBef>
                <a:spcPct val="20000"/>
              </a:spcBef>
              <a:buClr>
                <a:schemeClr val="accent2"/>
              </a:buClr>
              <a:buFontTx/>
              <a:buChar char="•"/>
            </a:pPr>
            <a:r>
              <a:rPr lang="en-US" altLang="en-US" sz="2000" dirty="0">
                <a:latin typeface="Arial" panose="020B0604020202020204" pitchFamily="34" charset="0"/>
              </a:rPr>
              <a:t>How to deal with process conflicts (2 airline reservations for same seat)</a:t>
            </a:r>
          </a:p>
          <a:p>
            <a:pPr lvl="2" algn="just" eaLnBrk="1" hangingPunct="1">
              <a:spcBef>
                <a:spcPct val="20000"/>
              </a:spcBef>
              <a:buClr>
                <a:schemeClr val="accent2"/>
              </a:buClr>
              <a:buFont typeface="Arial" panose="020B0604020202020204" pitchFamily="34" charset="0"/>
              <a:buChar char="•"/>
            </a:pPr>
            <a:r>
              <a:rPr lang="en-US" altLang="en-US" sz="2000" dirty="0">
                <a:latin typeface="Arial" panose="020B0604020202020204" pitchFamily="34" charset="0"/>
              </a:rPr>
              <a:t>How to do correct  sequencing when dependencies are present (if </a:t>
            </a:r>
            <a:r>
              <a:rPr lang="en-US" altLang="en-US" sz="2000" dirty="0" smtClean="0">
                <a:latin typeface="Arial" panose="020B0604020202020204" pitchFamily="34" charset="0"/>
              </a:rPr>
              <a:t>process </a:t>
            </a:r>
            <a:r>
              <a:rPr lang="en-US" altLang="en-US" sz="2000" dirty="0">
                <a:latin typeface="Arial" panose="020B0604020202020204" pitchFamily="34" charset="0"/>
              </a:rPr>
              <a:t>A produces data and process B prints them, B has to wait until </a:t>
            </a:r>
            <a:r>
              <a:rPr lang="en-US" altLang="en-US" sz="2000" dirty="0" smtClean="0">
                <a:latin typeface="Arial" panose="020B0604020202020204" pitchFamily="34" charset="0"/>
              </a:rPr>
              <a:t>A has </a:t>
            </a:r>
            <a:r>
              <a:rPr lang="en-US" altLang="en-US" sz="2000" dirty="0">
                <a:latin typeface="Arial" panose="020B0604020202020204" pitchFamily="34" charset="0"/>
              </a:rPr>
              <a:t>produced some data before starting to print)</a:t>
            </a:r>
          </a:p>
          <a:p>
            <a:pPr algn="l" eaLnBrk="1" hangingPunct="1">
              <a:spcBef>
                <a:spcPct val="20000"/>
              </a:spcBef>
              <a:buClr>
                <a:schemeClr val="accent2"/>
              </a:buClr>
              <a:buFontTx/>
              <a:buChar char="•"/>
            </a:pPr>
            <a:r>
              <a:rPr lang="en-US" altLang="en-US" sz="2000" dirty="0">
                <a:solidFill>
                  <a:srgbClr val="FF0000"/>
                </a:solidFill>
                <a:latin typeface="Arial" panose="020B0604020202020204" pitchFamily="34" charset="0"/>
              </a:rPr>
              <a:t>SAME ISSUES FOR THREADS AS FOR PROCESSES-SAME SOLUTIONS AS </a:t>
            </a:r>
            <a:r>
              <a:rPr lang="en-US" altLang="en-US" sz="2000" dirty="0" smtClean="0">
                <a:solidFill>
                  <a:srgbClr val="FF0000"/>
                </a:solidFill>
                <a:latin typeface="Arial" panose="020B0604020202020204" pitchFamily="34" charset="0"/>
              </a:rPr>
              <a:t>WELL</a:t>
            </a:r>
            <a:endParaRPr lang="en-US" altLang="en-US" sz="2400" dirty="0">
              <a:latin typeface="Arial" panose="020B0604020202020204" pitchFamily="34" charset="0"/>
            </a:endParaRPr>
          </a:p>
          <a:p>
            <a:pPr algn="l" eaLnBrk="1" hangingPunct="1">
              <a:spcBef>
                <a:spcPct val="20000"/>
              </a:spcBef>
              <a:buClr>
                <a:schemeClr val="accent2"/>
              </a:buClr>
            </a:pPr>
            <a:endParaRPr lang="en-US" altLang="en-US" sz="2400" dirty="0">
              <a:latin typeface="Arial" panose="020B0604020202020204" pitchFamily="34" charset="0"/>
            </a:endParaRPr>
          </a:p>
        </p:txBody>
      </p:sp>
      <p:sp>
        <p:nvSpPr>
          <p:cNvPr id="90115" name="Rectangle 3">
            <a:extLst>
              <a:ext uri="{FF2B5EF4-FFF2-40B4-BE49-F238E27FC236}">
                <a16:creationId xmlns:a16="http://schemas.microsoft.com/office/drawing/2014/main" id="{FA61E8D0-F8C5-00F2-C7EC-C07CE9D7CF6F}"/>
              </a:ext>
            </a:extLst>
          </p:cNvPr>
          <p:cNvSpPr>
            <a:spLocks noChangeArrowheads="1"/>
          </p:cNvSpPr>
          <p:nvPr/>
        </p:nvSpPr>
        <p:spPr bwMode="auto">
          <a:xfrm>
            <a:off x="2488944" y="-32165"/>
            <a:ext cx="8088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err="1">
                <a:solidFill>
                  <a:srgbClr val="FF0000"/>
                </a:solidFill>
                <a:latin typeface="Arial" panose="020B0604020202020204" pitchFamily="34" charset="0"/>
              </a:rPr>
              <a:t>Interprocess</a:t>
            </a:r>
            <a:r>
              <a:rPr lang="en-US" altLang="en-US" sz="3600" dirty="0">
                <a:solidFill>
                  <a:srgbClr val="FF0000"/>
                </a:solidFill>
                <a:latin typeface="Arial" panose="020B0604020202020204" pitchFamily="34" charset="0"/>
              </a:rPr>
              <a:t> </a:t>
            </a:r>
            <a:r>
              <a:rPr lang="en-US" altLang="en-US" sz="3600" dirty="0" smtClean="0">
                <a:solidFill>
                  <a:srgbClr val="FF0000"/>
                </a:solidFill>
                <a:latin typeface="Arial" panose="020B0604020202020204" pitchFamily="34" charset="0"/>
              </a:rPr>
              <a:t>Communication (IPC)</a:t>
            </a:r>
            <a:endParaRPr lang="en-US" altLang="en-US" sz="3600" dirty="0">
              <a:solidFill>
                <a:srgbClr val="FF0000"/>
              </a:solidFill>
              <a:latin typeface="Arial" panose="020B0604020202020204" pitchFamily="34" charset="0"/>
            </a:endParaRPr>
          </a:p>
        </p:txBody>
      </p:sp>
      <p:sp>
        <p:nvSpPr>
          <p:cNvPr id="90116" name="Rectangle 4">
            <a:extLst>
              <a:ext uri="{FF2B5EF4-FFF2-40B4-BE49-F238E27FC236}">
                <a16:creationId xmlns:a16="http://schemas.microsoft.com/office/drawing/2014/main" id="{18F73ED8-D63A-C288-6198-9C9E4A64564B}"/>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53417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807D5D5-EF4F-A971-3C8F-C9FE3385123E}"/>
              </a:ext>
            </a:extLst>
          </p:cNvPr>
          <p:cNvSpPr>
            <a:spLocks noChangeArrowheads="1"/>
          </p:cNvSpPr>
          <p:nvPr/>
        </p:nvSpPr>
        <p:spPr bwMode="auto">
          <a:xfrm>
            <a:off x="3090886" y="3863869"/>
            <a:ext cx="641611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r>
              <a:rPr lang="en-US" altLang="en-US" sz="2000" dirty="0">
                <a:latin typeface="Arial" panose="020B0604020202020204" pitchFamily="34" charset="0"/>
              </a:rPr>
              <a:t>In is local variable containing pointer to next free slot</a:t>
            </a:r>
          </a:p>
          <a:p>
            <a:pPr eaLnBrk="1" hangingPunct="1">
              <a:spcBef>
                <a:spcPct val="20000"/>
              </a:spcBef>
            </a:pPr>
            <a:r>
              <a:rPr lang="en-US" altLang="en-US" sz="2000" dirty="0">
                <a:latin typeface="Arial" panose="020B0604020202020204" pitchFamily="34" charset="0"/>
              </a:rPr>
              <a:t>Out is local variable pointing to next file to be printed</a:t>
            </a:r>
          </a:p>
          <a:p>
            <a:pPr eaLnBrk="1" hangingPunct="1">
              <a:spcBef>
                <a:spcPct val="20000"/>
              </a:spcBef>
            </a:pPr>
            <a:endParaRPr lang="en-US" altLang="en-US" sz="2000" dirty="0">
              <a:latin typeface="Arial" panose="020B0604020202020204" pitchFamily="34" charset="0"/>
            </a:endParaRPr>
          </a:p>
        </p:txBody>
      </p:sp>
      <p:sp>
        <p:nvSpPr>
          <p:cNvPr id="92163" name="Rectangle 3">
            <a:extLst>
              <a:ext uri="{FF2B5EF4-FFF2-40B4-BE49-F238E27FC236}">
                <a16:creationId xmlns:a16="http://schemas.microsoft.com/office/drawing/2014/main" id="{0362E9BE-5B70-23B8-6873-5432369048C9}"/>
              </a:ext>
            </a:extLst>
          </p:cNvPr>
          <p:cNvSpPr>
            <a:spLocks noChangeArrowheads="1"/>
          </p:cNvSpPr>
          <p:nvPr/>
        </p:nvSpPr>
        <p:spPr bwMode="auto">
          <a:xfrm>
            <a:off x="4110970" y="-38100"/>
            <a:ext cx="366372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a:solidFill>
                  <a:srgbClr val="FF0000"/>
                </a:solidFill>
                <a:latin typeface="Arial" panose="020B0604020202020204" pitchFamily="34" charset="0"/>
              </a:rPr>
              <a:t>Race Conditions</a:t>
            </a:r>
          </a:p>
        </p:txBody>
      </p:sp>
      <p:sp>
        <p:nvSpPr>
          <p:cNvPr id="92164" name="Rectangle 4">
            <a:extLst>
              <a:ext uri="{FF2B5EF4-FFF2-40B4-BE49-F238E27FC236}">
                <a16:creationId xmlns:a16="http://schemas.microsoft.com/office/drawing/2014/main" id="{55A2F0E2-B059-3B48-597B-DCF3B44AF99E}"/>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92165" name="Picture 6" descr="D:\b\b4\IBM\02-21.jpg">
            <a:extLst>
              <a:ext uri="{FF2B5EF4-FFF2-40B4-BE49-F238E27FC236}">
                <a16:creationId xmlns:a16="http://schemas.microsoft.com/office/drawing/2014/main" id="{E38C7C00-C6D7-9308-C037-7A2CD0093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829" y="861717"/>
            <a:ext cx="3832249" cy="281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2222" y="4870780"/>
            <a:ext cx="11060104" cy="1323439"/>
          </a:xfrm>
          <a:prstGeom prst="rect">
            <a:avLst/>
          </a:prstGeom>
        </p:spPr>
        <p:txBody>
          <a:bodyPr wrap="square">
            <a:spAutoFit/>
          </a:bodyPr>
          <a:lstStyle/>
          <a:p>
            <a:pPr algn="just"/>
            <a:r>
              <a:rPr lang="en-US" sz="2000" dirty="0" smtClean="0">
                <a:latin typeface="Times-Roman"/>
              </a:rPr>
              <a:t>Race Conditions: Process </a:t>
            </a:r>
            <a:r>
              <a:rPr lang="en-US" sz="2000" i="1" dirty="0">
                <a:latin typeface="Times-Italic"/>
              </a:rPr>
              <a:t>A </a:t>
            </a:r>
            <a:r>
              <a:rPr lang="en-US" sz="2000" dirty="0">
                <a:latin typeface="Times-Roman"/>
              </a:rPr>
              <a:t>reads </a:t>
            </a:r>
            <a:r>
              <a:rPr lang="en-US" sz="2000" i="1" dirty="0">
                <a:latin typeface="Times-Italic"/>
              </a:rPr>
              <a:t>in </a:t>
            </a:r>
            <a:r>
              <a:rPr lang="en-US" sz="2000" dirty="0">
                <a:latin typeface="Times-Roman"/>
              </a:rPr>
              <a:t>and stores the value, 7, in a local variable </a:t>
            </a:r>
            <a:r>
              <a:rPr lang="en-US" sz="2000" dirty="0" smtClean="0">
                <a:latin typeface="Times-Roman"/>
              </a:rPr>
              <a:t>called </a:t>
            </a:r>
            <a:r>
              <a:rPr lang="en-US" sz="2000" i="1" dirty="0" smtClean="0">
                <a:latin typeface="Times-Italic"/>
              </a:rPr>
              <a:t>next </a:t>
            </a:r>
            <a:r>
              <a:rPr lang="en-US" sz="2000" i="1" dirty="0">
                <a:latin typeface="Times-Italic"/>
              </a:rPr>
              <a:t>free slot</a:t>
            </a:r>
            <a:r>
              <a:rPr lang="en-US" sz="2000" dirty="0">
                <a:latin typeface="Times-Roman"/>
              </a:rPr>
              <a:t>. Just then a </a:t>
            </a:r>
            <a:r>
              <a:rPr lang="en-US" sz="2000" dirty="0" smtClean="0">
                <a:latin typeface="Times-Roman"/>
              </a:rPr>
              <a:t>clock interrupt </a:t>
            </a:r>
            <a:r>
              <a:rPr lang="en-US" sz="2000" dirty="0">
                <a:latin typeface="Times-Roman"/>
              </a:rPr>
              <a:t>occurs and the CPU decides that </a:t>
            </a:r>
            <a:r>
              <a:rPr lang="en-US" sz="2000" dirty="0" smtClean="0">
                <a:latin typeface="Times-Roman"/>
              </a:rPr>
              <a:t>process </a:t>
            </a:r>
            <a:r>
              <a:rPr lang="en-US" sz="2000" i="1" dirty="0" smtClean="0">
                <a:latin typeface="Times-Italic"/>
              </a:rPr>
              <a:t>A </a:t>
            </a:r>
            <a:r>
              <a:rPr lang="en-US" sz="2000" dirty="0">
                <a:latin typeface="Times-Roman"/>
              </a:rPr>
              <a:t>has run long enough, so it switches to process </a:t>
            </a:r>
            <a:r>
              <a:rPr lang="en-US" sz="2000" i="1" dirty="0">
                <a:latin typeface="Times-Italic"/>
              </a:rPr>
              <a:t>B</a:t>
            </a:r>
            <a:r>
              <a:rPr lang="en-US" sz="2000" dirty="0">
                <a:latin typeface="Times-Roman"/>
              </a:rPr>
              <a:t>. Process </a:t>
            </a:r>
            <a:r>
              <a:rPr lang="en-US" sz="2000" i="1" dirty="0">
                <a:latin typeface="Times-Italic"/>
              </a:rPr>
              <a:t>B </a:t>
            </a:r>
            <a:r>
              <a:rPr lang="en-US" sz="2000" dirty="0">
                <a:latin typeface="Times-Roman"/>
              </a:rPr>
              <a:t>also reads </a:t>
            </a:r>
            <a:r>
              <a:rPr lang="en-US" sz="2000" i="1" dirty="0">
                <a:latin typeface="Times-Italic"/>
              </a:rPr>
              <a:t>in </a:t>
            </a:r>
            <a:r>
              <a:rPr lang="en-US" sz="2000" dirty="0" smtClean="0">
                <a:latin typeface="Times-Roman"/>
              </a:rPr>
              <a:t>and also </a:t>
            </a:r>
            <a:r>
              <a:rPr lang="en-US" sz="2000" dirty="0">
                <a:latin typeface="Times-Roman"/>
              </a:rPr>
              <a:t>gets a 7. It, too, stores it in </a:t>
            </a:r>
            <a:r>
              <a:rPr lang="en-US" sz="2000" i="1" dirty="0">
                <a:latin typeface="Times-Italic"/>
              </a:rPr>
              <a:t>its </a:t>
            </a:r>
            <a:r>
              <a:rPr lang="en-US" sz="2000" dirty="0">
                <a:latin typeface="Times-Roman"/>
              </a:rPr>
              <a:t>local variable </a:t>
            </a:r>
            <a:r>
              <a:rPr lang="en-US" sz="2000" i="1" dirty="0">
                <a:latin typeface="Times-Italic"/>
              </a:rPr>
              <a:t>next free slot</a:t>
            </a:r>
            <a:r>
              <a:rPr lang="en-US" sz="2000" dirty="0">
                <a:latin typeface="Times-Roman"/>
              </a:rPr>
              <a:t>. At this </a:t>
            </a:r>
            <a:r>
              <a:rPr lang="en-US" sz="2000" dirty="0" smtClean="0">
                <a:latin typeface="Times-Roman"/>
              </a:rPr>
              <a:t>instant both </a:t>
            </a:r>
            <a:r>
              <a:rPr lang="en-US" sz="2000" dirty="0">
                <a:latin typeface="Times-Roman"/>
              </a:rPr>
              <a:t>processes think that the next available slot is 7.</a:t>
            </a:r>
            <a:endParaRPr lang="en-US" sz="2000" dirty="0"/>
          </a:p>
        </p:txBody>
      </p:sp>
    </p:spTree>
    <p:extLst>
      <p:ext uri="{BB962C8B-B14F-4D97-AF65-F5344CB8AC3E}">
        <p14:creationId xmlns:p14="http://schemas.microsoft.com/office/powerpoint/2010/main" val="290052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BF1403F-16A2-700E-8433-0F552EBBF625}"/>
              </a:ext>
            </a:extLst>
          </p:cNvPr>
          <p:cNvSpPr>
            <a:spLocks noChangeArrowheads="1"/>
          </p:cNvSpPr>
          <p:nvPr/>
        </p:nvSpPr>
        <p:spPr bwMode="auto">
          <a:xfrm>
            <a:off x="703032" y="1377950"/>
            <a:ext cx="10664936"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buClr>
                <a:schemeClr val="accent2"/>
              </a:buClr>
              <a:buFontTx/>
              <a:buChar char="•"/>
            </a:pPr>
            <a:r>
              <a:rPr lang="en-US" altLang="en-US" sz="2400" dirty="0" smtClean="0">
                <a:latin typeface="Arial" panose="020B0604020202020204" pitchFamily="34" charset="0"/>
              </a:rPr>
              <a:t>Mutual exclusion</a:t>
            </a:r>
            <a:r>
              <a:rPr lang="en-US" altLang="en-US" sz="2400" dirty="0">
                <a:latin typeface="Arial" panose="020B0604020202020204" pitchFamily="34" charset="0"/>
              </a:rPr>
              <a:t>: some way of making sure that if one process is using a </a:t>
            </a:r>
            <a:r>
              <a:rPr lang="en-US" altLang="en-US" sz="2400" dirty="0" smtClean="0">
                <a:latin typeface="Arial" panose="020B0604020202020204" pitchFamily="34" charset="0"/>
              </a:rPr>
              <a:t>shared variable </a:t>
            </a:r>
            <a:r>
              <a:rPr lang="en-US" altLang="en-US" sz="2400" dirty="0">
                <a:latin typeface="Arial" panose="020B0604020202020204" pitchFamily="34" charset="0"/>
              </a:rPr>
              <a:t>or file, the other processes will be excluded from doing the same thing. </a:t>
            </a:r>
          </a:p>
          <a:p>
            <a:pPr algn="just" eaLnBrk="1" hangingPunct="1">
              <a:spcBef>
                <a:spcPct val="20000"/>
              </a:spcBef>
              <a:buClr>
                <a:schemeClr val="accent2"/>
              </a:buClr>
              <a:buFontTx/>
              <a:buChar char="•"/>
            </a:pPr>
            <a:r>
              <a:rPr lang="en-US" altLang="en-US" sz="2400" dirty="0">
                <a:latin typeface="Arial" panose="020B0604020202020204" pitchFamily="34" charset="0"/>
              </a:rPr>
              <a:t>Critical </a:t>
            </a:r>
            <a:r>
              <a:rPr lang="en-US" altLang="en-US" sz="2400" dirty="0" smtClean="0">
                <a:latin typeface="Arial" panose="020B0604020202020204" pitchFamily="34" charset="0"/>
              </a:rPr>
              <a:t>regions</a:t>
            </a:r>
            <a:r>
              <a:rPr lang="en-US" altLang="en-US" sz="2400" dirty="0">
                <a:latin typeface="Arial" panose="020B0604020202020204" pitchFamily="34" charset="0"/>
              </a:rPr>
              <a:t>: That part of the program where the </a:t>
            </a:r>
            <a:r>
              <a:rPr lang="en-US" altLang="en-US" sz="2400" dirty="0" smtClean="0">
                <a:latin typeface="Arial" panose="020B0604020202020204" pitchFamily="34" charset="0"/>
              </a:rPr>
              <a:t>process </a:t>
            </a:r>
            <a:r>
              <a:rPr lang="en-US" altLang="en-US" sz="2400" dirty="0">
                <a:latin typeface="Arial" panose="020B0604020202020204" pitchFamily="34" charset="0"/>
              </a:rPr>
              <a:t>has to </a:t>
            </a:r>
            <a:r>
              <a:rPr lang="en-US" altLang="en-US" sz="2400" dirty="0" smtClean="0">
                <a:latin typeface="Arial" panose="020B0604020202020204" pitchFamily="34" charset="0"/>
              </a:rPr>
              <a:t>access shared </a:t>
            </a:r>
            <a:r>
              <a:rPr lang="en-US" altLang="en-US" sz="2400" dirty="0">
                <a:latin typeface="Arial" panose="020B0604020202020204" pitchFamily="34" charset="0"/>
              </a:rPr>
              <a:t>memory or files, or do other critical things that can lead to races. </a:t>
            </a:r>
            <a:endParaRPr lang="en-US" altLang="en-US" sz="2400" dirty="0" smtClean="0">
              <a:latin typeface="Arial" panose="020B0604020202020204" pitchFamily="34" charset="0"/>
            </a:endParaRPr>
          </a:p>
          <a:p>
            <a:pPr algn="just" eaLnBrk="1" hangingPunct="1">
              <a:spcBef>
                <a:spcPct val="20000"/>
              </a:spcBef>
              <a:buClr>
                <a:schemeClr val="accent2"/>
              </a:buClr>
              <a:buFontTx/>
              <a:buChar char="•"/>
            </a:pPr>
            <a:r>
              <a:rPr lang="en-US" altLang="en-US" sz="2400" dirty="0">
                <a:latin typeface="Arial" panose="020B0604020202020204" pitchFamily="34" charset="0"/>
              </a:rPr>
              <a:t>If we could arrange matters such that no two </a:t>
            </a:r>
            <a:r>
              <a:rPr lang="en-US" altLang="en-US" sz="2400" dirty="0" smtClean="0">
                <a:latin typeface="Arial" panose="020B0604020202020204" pitchFamily="34" charset="0"/>
              </a:rPr>
              <a:t>processes were </a:t>
            </a:r>
            <a:r>
              <a:rPr lang="en-US" altLang="en-US" sz="2400" dirty="0">
                <a:latin typeface="Arial" panose="020B0604020202020204" pitchFamily="34" charset="0"/>
              </a:rPr>
              <a:t>ever in their critical regions at the same time, we could avoid races.</a:t>
            </a:r>
          </a:p>
        </p:txBody>
      </p:sp>
      <p:sp>
        <p:nvSpPr>
          <p:cNvPr id="94211" name="Rectangle 3">
            <a:extLst>
              <a:ext uri="{FF2B5EF4-FFF2-40B4-BE49-F238E27FC236}">
                <a16:creationId xmlns:a16="http://schemas.microsoft.com/office/drawing/2014/main" id="{75968D92-6AF7-AAF3-1655-680B9921100A}"/>
              </a:ext>
            </a:extLst>
          </p:cNvPr>
          <p:cNvSpPr>
            <a:spLocks noChangeArrowheads="1"/>
          </p:cNvSpPr>
          <p:nvPr/>
        </p:nvSpPr>
        <p:spPr bwMode="auto">
          <a:xfrm>
            <a:off x="1701800" y="153987"/>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3600" dirty="0">
                <a:solidFill>
                  <a:srgbClr val="FF0000"/>
                </a:solidFill>
                <a:latin typeface="Arial" panose="020B0604020202020204" pitchFamily="34" charset="0"/>
              </a:rPr>
              <a:t>How to avoid races</a:t>
            </a:r>
          </a:p>
        </p:txBody>
      </p:sp>
      <p:sp>
        <p:nvSpPr>
          <p:cNvPr id="94212" name="Rectangle 4">
            <a:extLst>
              <a:ext uri="{FF2B5EF4-FFF2-40B4-BE49-F238E27FC236}">
                <a16:creationId xmlns:a16="http://schemas.microsoft.com/office/drawing/2014/main" id="{FB7EB0A4-3432-4FDE-E6E8-7C96BA1C441B}"/>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8390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4A02ECF-C68A-547C-E7E2-9B8A702ADD38}"/>
              </a:ext>
            </a:extLst>
          </p:cNvPr>
          <p:cNvSpPr>
            <a:spLocks noChangeArrowheads="1"/>
          </p:cNvSpPr>
          <p:nvPr/>
        </p:nvSpPr>
        <p:spPr bwMode="auto">
          <a:xfrm>
            <a:off x="822502" y="1377950"/>
            <a:ext cx="9599438" cy="414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20000"/>
              </a:spcBef>
            </a:pPr>
            <a:endParaRPr lang="en-US" altLang="en-US" sz="2400" dirty="0">
              <a:latin typeface="Arial" panose="020B0604020202020204" pitchFamily="34" charset="0"/>
            </a:endParaRPr>
          </a:p>
          <a:p>
            <a:pPr algn="just"/>
            <a:r>
              <a:rPr lang="en-US" sz="2800" dirty="0"/>
              <a:t>1. No two processes may be simultaneously inside their critical regions.</a:t>
            </a:r>
          </a:p>
          <a:p>
            <a:pPr algn="just"/>
            <a:r>
              <a:rPr lang="en-US" sz="2800" dirty="0"/>
              <a:t>2. No assumptions may be made about speeds or the number of CPUs.</a:t>
            </a:r>
          </a:p>
          <a:p>
            <a:pPr algn="just"/>
            <a:r>
              <a:rPr lang="en-US" sz="2800" dirty="0"/>
              <a:t>3. No process running outside its critical region may block any process.</a:t>
            </a:r>
          </a:p>
          <a:p>
            <a:pPr algn="just"/>
            <a:r>
              <a:rPr lang="en-US" sz="2800" dirty="0"/>
              <a:t>4. No process should have to wait forever to enter its critical region.</a:t>
            </a:r>
            <a:endParaRPr lang="en-US" altLang="en-US" sz="2000" dirty="0">
              <a:latin typeface="Arial" panose="020B0604020202020204" pitchFamily="34" charset="0"/>
            </a:endParaRPr>
          </a:p>
          <a:p>
            <a:pPr algn="just" eaLnBrk="1" hangingPunct="1">
              <a:spcBef>
                <a:spcPct val="20000"/>
              </a:spcBef>
              <a:buClr>
                <a:schemeClr val="accent2"/>
              </a:buClr>
              <a:buFontTx/>
              <a:buChar char="•"/>
            </a:pPr>
            <a:endParaRPr lang="en-US" altLang="en-US" sz="2400" dirty="0">
              <a:latin typeface="Arial" panose="020B0604020202020204" pitchFamily="34" charset="0"/>
            </a:endParaRPr>
          </a:p>
          <a:p>
            <a:pPr algn="just" eaLnBrk="1" hangingPunct="1">
              <a:spcBef>
                <a:spcPct val="20000"/>
              </a:spcBef>
              <a:buClr>
                <a:schemeClr val="accent2"/>
              </a:buClr>
            </a:pPr>
            <a:endParaRPr lang="en-US" altLang="en-US" sz="2400" dirty="0">
              <a:latin typeface="Arial" panose="020B0604020202020204" pitchFamily="34" charset="0"/>
            </a:endParaRPr>
          </a:p>
        </p:txBody>
      </p:sp>
      <p:sp>
        <p:nvSpPr>
          <p:cNvPr id="96259" name="Rectangle 3">
            <a:extLst>
              <a:ext uri="{FF2B5EF4-FFF2-40B4-BE49-F238E27FC236}">
                <a16:creationId xmlns:a16="http://schemas.microsoft.com/office/drawing/2014/main" id="{38970656-27A3-4170-CC5B-2B53EE92EAF5}"/>
              </a:ext>
            </a:extLst>
          </p:cNvPr>
          <p:cNvSpPr>
            <a:spLocks noChangeArrowheads="1"/>
          </p:cNvSpPr>
          <p:nvPr/>
        </p:nvSpPr>
        <p:spPr bwMode="auto">
          <a:xfrm>
            <a:off x="958818" y="335433"/>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a:solidFill>
                  <a:srgbClr val="FF0000"/>
                </a:solidFill>
                <a:latin typeface="Arial" panose="020B0604020202020204" pitchFamily="34" charset="0"/>
              </a:rPr>
              <a:t>Properties of a good solution</a:t>
            </a:r>
          </a:p>
        </p:txBody>
      </p:sp>
      <p:sp>
        <p:nvSpPr>
          <p:cNvPr id="96260" name="Rectangle 4">
            <a:extLst>
              <a:ext uri="{FF2B5EF4-FFF2-40B4-BE49-F238E27FC236}">
                <a16:creationId xmlns:a16="http://schemas.microsoft.com/office/drawing/2014/main" id="{146A16D3-4185-BBD4-7F2F-E3F06CF86953}"/>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428365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AB706F1-6E5C-F566-C591-681AEF48060E}"/>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98307" name="Rectangle 3">
            <a:extLst>
              <a:ext uri="{FF2B5EF4-FFF2-40B4-BE49-F238E27FC236}">
                <a16:creationId xmlns:a16="http://schemas.microsoft.com/office/drawing/2014/main" id="{CD494AEE-EC66-B9F2-6E31-B232EAD81060}"/>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What we are trying to do</a:t>
            </a:r>
          </a:p>
        </p:txBody>
      </p:sp>
      <p:sp>
        <p:nvSpPr>
          <p:cNvPr id="98308" name="Rectangle 4">
            <a:extLst>
              <a:ext uri="{FF2B5EF4-FFF2-40B4-BE49-F238E27FC236}">
                <a16:creationId xmlns:a16="http://schemas.microsoft.com/office/drawing/2014/main" id="{9CA27047-55DF-9C35-FFA9-A51BAEF7A6F3}"/>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98309" name="Picture 6" descr="D:\b\b4\IBM\02-22.jpg">
            <a:extLst>
              <a:ext uri="{FF2B5EF4-FFF2-40B4-BE49-F238E27FC236}">
                <a16:creationId xmlns:a16="http://schemas.microsoft.com/office/drawing/2014/main" id="{39A20F24-6F11-76FF-321C-B2C524324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38" y="1500188"/>
            <a:ext cx="72898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93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86E513F-7DC0-23DC-7573-E7352B105D42}"/>
              </a:ext>
            </a:extLst>
          </p:cNvPr>
          <p:cNvSpPr>
            <a:spLocks noChangeArrowheads="1"/>
          </p:cNvSpPr>
          <p:nvPr/>
        </p:nvSpPr>
        <p:spPr bwMode="auto">
          <a:xfrm>
            <a:off x="1621277" y="1143000"/>
            <a:ext cx="9107989" cy="303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r>
              <a:rPr lang="en-US" altLang="en-US" sz="2800" dirty="0">
                <a:latin typeface="Arial" panose="020B0604020202020204" pitchFamily="34" charset="0"/>
              </a:rPr>
              <a:t>A </a:t>
            </a:r>
            <a:r>
              <a:rPr lang="en-US" altLang="en-US" sz="2800" dirty="0" smtClean="0">
                <a:latin typeface="Arial" panose="020B0604020202020204" pitchFamily="34" charset="0"/>
              </a:rPr>
              <a:t>list </a:t>
            </a:r>
            <a:r>
              <a:rPr lang="en-US" altLang="en-US" sz="2800" dirty="0">
                <a:latin typeface="Arial" panose="020B0604020202020204" pitchFamily="34" charset="0"/>
              </a:rPr>
              <a:t>of proposals to achieve mutual exclusion</a:t>
            </a:r>
          </a:p>
          <a:p>
            <a:pPr algn="l">
              <a:spcBef>
                <a:spcPct val="20000"/>
              </a:spcBef>
              <a:buClr>
                <a:schemeClr val="accent2"/>
              </a:buClr>
              <a:buFontTx/>
              <a:buChar char="•"/>
            </a:pPr>
            <a:r>
              <a:rPr lang="en-US" altLang="en-US" sz="2400" dirty="0" smtClean="0">
                <a:latin typeface="Arial" panose="020B0604020202020204" pitchFamily="34" charset="0"/>
              </a:rPr>
              <a:t>Disabling </a:t>
            </a:r>
            <a:r>
              <a:rPr lang="en-US" altLang="en-US" sz="2400" dirty="0">
                <a:latin typeface="Arial" panose="020B0604020202020204" pitchFamily="34" charset="0"/>
              </a:rPr>
              <a:t>interrupts</a:t>
            </a:r>
          </a:p>
          <a:p>
            <a:pPr algn="l">
              <a:spcBef>
                <a:spcPct val="20000"/>
              </a:spcBef>
              <a:buClr>
                <a:schemeClr val="accent2"/>
              </a:buClr>
              <a:buFontTx/>
              <a:buChar char="•"/>
            </a:pPr>
            <a:r>
              <a:rPr lang="en-US" altLang="en-US" sz="2400" dirty="0">
                <a:latin typeface="Arial" panose="020B0604020202020204" pitchFamily="34" charset="0"/>
              </a:rPr>
              <a:t>Lock variables</a:t>
            </a:r>
          </a:p>
          <a:p>
            <a:pPr algn="l">
              <a:spcBef>
                <a:spcPct val="20000"/>
              </a:spcBef>
              <a:buClr>
                <a:schemeClr val="accent2"/>
              </a:buClr>
              <a:buFontTx/>
              <a:buChar char="•"/>
            </a:pPr>
            <a:r>
              <a:rPr lang="en-US" altLang="en-US" sz="2400" dirty="0">
                <a:latin typeface="Arial" panose="020B0604020202020204" pitchFamily="34" charset="0"/>
              </a:rPr>
              <a:t>Strict alternation</a:t>
            </a:r>
          </a:p>
          <a:p>
            <a:pPr algn="l">
              <a:spcBef>
                <a:spcPct val="20000"/>
              </a:spcBef>
              <a:buClr>
                <a:schemeClr val="accent2"/>
              </a:buClr>
              <a:buFontTx/>
              <a:buChar char="•"/>
            </a:pPr>
            <a:r>
              <a:rPr lang="en-US" altLang="en-US" sz="2400" dirty="0">
                <a:latin typeface="Arial" panose="020B0604020202020204" pitchFamily="34" charset="0"/>
              </a:rPr>
              <a:t>Peterson's solution</a:t>
            </a:r>
          </a:p>
          <a:p>
            <a:pPr algn="l">
              <a:spcBef>
                <a:spcPct val="20000"/>
              </a:spcBef>
              <a:buClr>
                <a:schemeClr val="accent2"/>
              </a:buClr>
              <a:buFontTx/>
              <a:buChar char="•"/>
            </a:pPr>
            <a:r>
              <a:rPr lang="en-US" altLang="en-US" sz="2400" dirty="0">
                <a:latin typeface="Arial" panose="020B0604020202020204" pitchFamily="34" charset="0"/>
              </a:rPr>
              <a:t>The TSL instruction</a:t>
            </a:r>
          </a:p>
        </p:txBody>
      </p:sp>
      <p:sp>
        <p:nvSpPr>
          <p:cNvPr id="100355" name="Rectangle 3">
            <a:extLst>
              <a:ext uri="{FF2B5EF4-FFF2-40B4-BE49-F238E27FC236}">
                <a16:creationId xmlns:a16="http://schemas.microsoft.com/office/drawing/2014/main" id="{911FAFF5-E03E-AAB0-23E8-0C8F210298C9}"/>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dirty="0" smtClean="0">
                <a:solidFill>
                  <a:srgbClr val="FF0000"/>
                </a:solidFill>
                <a:latin typeface="Arial" panose="020B0604020202020204" pitchFamily="34" charset="0"/>
              </a:rPr>
              <a:t>Mutual Exclusion with Busy </a:t>
            </a:r>
            <a:r>
              <a:rPr lang="en-US" altLang="en-US" sz="3600" dirty="0">
                <a:solidFill>
                  <a:srgbClr val="FF0000"/>
                </a:solidFill>
                <a:latin typeface="Arial" panose="020B0604020202020204" pitchFamily="34" charset="0"/>
              </a:rPr>
              <a:t>Waiting</a:t>
            </a:r>
          </a:p>
        </p:txBody>
      </p:sp>
      <p:sp>
        <p:nvSpPr>
          <p:cNvPr id="100356" name="Rectangle 4">
            <a:extLst>
              <a:ext uri="{FF2B5EF4-FFF2-40B4-BE49-F238E27FC236}">
                <a16:creationId xmlns:a16="http://schemas.microsoft.com/office/drawing/2014/main" id="{81F82568-CFA2-18D9-7271-4BFF5D51F8AA}"/>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759666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E7353C3-A884-9E2F-DD9A-0975FAAFAB0E}"/>
              </a:ext>
            </a:extLst>
          </p:cNvPr>
          <p:cNvSpPr>
            <a:spLocks noChangeArrowheads="1"/>
          </p:cNvSpPr>
          <p:nvPr/>
        </p:nvSpPr>
        <p:spPr bwMode="auto">
          <a:xfrm>
            <a:off x="1598302" y="1064751"/>
            <a:ext cx="9512347"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a:spcBef>
                <a:spcPct val="20000"/>
              </a:spcBef>
              <a:buClr>
                <a:schemeClr val="accent2"/>
              </a:buClr>
              <a:buFontTx/>
              <a:buChar char="•"/>
            </a:pPr>
            <a:r>
              <a:rPr lang="en-US" altLang="en-US" sz="2400" dirty="0" smtClean="0">
                <a:latin typeface="Arial" panose="020B0604020202020204" pitchFamily="34" charset="0"/>
              </a:rPr>
              <a:t>Each </a:t>
            </a:r>
            <a:r>
              <a:rPr lang="en-US" altLang="en-US" sz="2400" dirty="0">
                <a:latin typeface="Arial" panose="020B0604020202020204" pitchFamily="34" charset="0"/>
              </a:rPr>
              <a:t>process </a:t>
            </a:r>
            <a:r>
              <a:rPr lang="en-US" altLang="en-US" sz="2400" dirty="0" smtClean="0">
                <a:latin typeface="Arial" panose="020B0604020202020204" pitchFamily="34" charset="0"/>
              </a:rPr>
              <a:t>disables all </a:t>
            </a:r>
            <a:r>
              <a:rPr lang="en-US" altLang="en-US" sz="2400" dirty="0">
                <a:latin typeface="Arial" panose="020B0604020202020204" pitchFamily="34" charset="0"/>
              </a:rPr>
              <a:t>interrupts just after entering its critical region and re-enable them just </a:t>
            </a:r>
            <a:r>
              <a:rPr lang="en-US" altLang="en-US" sz="2400" dirty="0" smtClean="0">
                <a:latin typeface="Arial" panose="020B0604020202020204" pitchFamily="34" charset="0"/>
              </a:rPr>
              <a:t>before leaving </a:t>
            </a:r>
            <a:r>
              <a:rPr lang="en-US" altLang="en-US" sz="2400" dirty="0">
                <a:latin typeface="Arial" panose="020B0604020202020204" pitchFamily="34" charset="0"/>
              </a:rPr>
              <a:t>it. With interrupts disabled, no clock interrupts can occur. The CPU </a:t>
            </a:r>
            <a:r>
              <a:rPr lang="en-US" altLang="en-US" sz="2400" dirty="0" smtClean="0">
                <a:latin typeface="Arial" panose="020B0604020202020204" pitchFamily="34" charset="0"/>
              </a:rPr>
              <a:t>is only </a:t>
            </a:r>
            <a:r>
              <a:rPr lang="en-US" altLang="en-US" sz="2400" dirty="0">
                <a:latin typeface="Arial" panose="020B0604020202020204" pitchFamily="34" charset="0"/>
              </a:rPr>
              <a:t>switched from process to process as a result of clock or other interrupts, </a:t>
            </a:r>
            <a:r>
              <a:rPr lang="en-US" altLang="en-US" sz="2400" dirty="0" smtClean="0">
                <a:latin typeface="Arial" panose="020B0604020202020204" pitchFamily="34" charset="0"/>
              </a:rPr>
              <a:t>after all</a:t>
            </a:r>
            <a:r>
              <a:rPr lang="en-US" altLang="en-US" sz="2400" dirty="0">
                <a:latin typeface="Arial" panose="020B0604020202020204" pitchFamily="34" charset="0"/>
              </a:rPr>
              <a:t>, and with interrupts turned off the CPU will not be switched to another process</a:t>
            </a:r>
            <a:r>
              <a:rPr lang="en-US" altLang="en-US" sz="2400" dirty="0" smtClean="0">
                <a:latin typeface="Arial" panose="020B0604020202020204" pitchFamily="34" charset="0"/>
              </a:rPr>
              <a:t>.</a:t>
            </a:r>
          </a:p>
          <a:p>
            <a:pPr>
              <a:spcBef>
                <a:spcPct val="20000"/>
              </a:spcBef>
              <a:buClr>
                <a:schemeClr val="accent2"/>
              </a:buClr>
              <a:buFontTx/>
              <a:buChar char="•"/>
            </a:pPr>
            <a:r>
              <a:rPr lang="en-US" altLang="en-US" sz="2400" dirty="0" smtClean="0">
                <a:latin typeface="Arial" panose="020B0604020202020204" pitchFamily="34" charset="0"/>
              </a:rPr>
              <a:t>Problems</a:t>
            </a:r>
            <a:endParaRPr lang="en-US" altLang="en-US" sz="2400" dirty="0">
              <a:latin typeface="Arial" panose="020B0604020202020204" pitchFamily="34" charset="0"/>
            </a:endParaRPr>
          </a:p>
          <a:p>
            <a:pPr lvl="1" algn="just">
              <a:spcBef>
                <a:spcPct val="20000"/>
              </a:spcBef>
              <a:buClr>
                <a:schemeClr val="accent2"/>
              </a:buClr>
              <a:buFontTx/>
              <a:buChar char="•"/>
            </a:pPr>
            <a:r>
              <a:rPr lang="en-US" altLang="en-US" sz="2400" dirty="0" smtClean="0">
                <a:latin typeface="Arial" panose="020B0604020202020204" pitchFamily="34" charset="0"/>
              </a:rPr>
              <a:t>It </a:t>
            </a:r>
            <a:r>
              <a:rPr lang="en-US" altLang="en-US" sz="2400" dirty="0">
                <a:latin typeface="Arial" panose="020B0604020202020204" pitchFamily="34" charset="0"/>
              </a:rPr>
              <a:t>is unwise to give user </a:t>
            </a:r>
            <a:r>
              <a:rPr lang="en-US" altLang="en-US" sz="2400" dirty="0" smtClean="0">
                <a:latin typeface="Arial" panose="020B0604020202020204" pitchFamily="34" charset="0"/>
              </a:rPr>
              <a:t>processes the </a:t>
            </a:r>
            <a:r>
              <a:rPr lang="en-US" altLang="en-US" sz="2400" dirty="0">
                <a:latin typeface="Arial" panose="020B0604020202020204" pitchFamily="34" charset="0"/>
              </a:rPr>
              <a:t>power to turn off interrupts. What if one of them did it, and never </a:t>
            </a:r>
            <a:r>
              <a:rPr lang="en-US" altLang="en-US" sz="2400" dirty="0" smtClean="0">
                <a:latin typeface="Arial" panose="020B0604020202020204" pitchFamily="34" charset="0"/>
              </a:rPr>
              <a:t>turned them </a:t>
            </a:r>
            <a:r>
              <a:rPr lang="en-US" altLang="en-US" sz="2400" dirty="0">
                <a:latin typeface="Arial" panose="020B0604020202020204" pitchFamily="34" charset="0"/>
              </a:rPr>
              <a:t>on again? That could be the end of the system</a:t>
            </a:r>
            <a:r>
              <a:rPr lang="en-US" altLang="en-US" sz="2400" dirty="0" smtClean="0">
                <a:latin typeface="Arial" panose="020B0604020202020204" pitchFamily="34" charset="0"/>
              </a:rPr>
              <a:t>.</a:t>
            </a:r>
          </a:p>
          <a:p>
            <a:pPr lvl="1">
              <a:spcBef>
                <a:spcPct val="20000"/>
              </a:spcBef>
              <a:buClr>
                <a:schemeClr val="accent2"/>
              </a:buClr>
              <a:buFontTx/>
              <a:buChar char="•"/>
            </a:pPr>
            <a:r>
              <a:rPr lang="en-US" altLang="en-US" sz="2400" dirty="0" smtClean="0">
                <a:latin typeface="Arial" panose="020B0604020202020204" pitchFamily="34" charset="0"/>
              </a:rPr>
              <a:t>Won’t </a:t>
            </a:r>
            <a:r>
              <a:rPr lang="en-US" altLang="en-US" sz="2400" dirty="0">
                <a:latin typeface="Arial" panose="020B0604020202020204" pitchFamily="34" charset="0"/>
              </a:rPr>
              <a:t>work on multi-core chips as disabling interrupts only effects one CPU at a time</a:t>
            </a:r>
          </a:p>
        </p:txBody>
      </p:sp>
      <p:sp>
        <p:nvSpPr>
          <p:cNvPr id="102403" name="Rectangle 3">
            <a:extLst>
              <a:ext uri="{FF2B5EF4-FFF2-40B4-BE49-F238E27FC236}">
                <a16:creationId xmlns:a16="http://schemas.microsoft.com/office/drawing/2014/main" id="{763AE6D5-1D70-F994-D92E-0FA115925712}"/>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Disabling Interrupts</a:t>
            </a:r>
          </a:p>
        </p:txBody>
      </p:sp>
      <p:sp>
        <p:nvSpPr>
          <p:cNvPr id="102404" name="Rectangle 4">
            <a:extLst>
              <a:ext uri="{FF2B5EF4-FFF2-40B4-BE49-F238E27FC236}">
                <a16:creationId xmlns:a16="http://schemas.microsoft.com/office/drawing/2014/main" id="{FDDDEC54-82BE-D7A8-4722-4293CFAD9478}"/>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879194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594A63E-1C17-ADD1-F944-E3EC500D4ABA}"/>
              </a:ext>
            </a:extLst>
          </p:cNvPr>
          <p:cNvSpPr>
            <a:spLocks noChangeArrowheads="1"/>
          </p:cNvSpPr>
          <p:nvPr/>
        </p:nvSpPr>
        <p:spPr bwMode="auto">
          <a:xfrm>
            <a:off x="1524001" y="871762"/>
            <a:ext cx="9182290"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a:spcBef>
                <a:spcPct val="20000"/>
              </a:spcBef>
            </a:pPr>
            <a:endParaRPr lang="en-US" altLang="en-US" sz="2800" dirty="0">
              <a:latin typeface="Arial" panose="020B0604020202020204" pitchFamily="34" charset="0"/>
            </a:endParaRPr>
          </a:p>
          <a:p>
            <a:pPr algn="just">
              <a:spcBef>
                <a:spcPct val="20000"/>
              </a:spcBef>
              <a:buClr>
                <a:schemeClr val="accent2"/>
              </a:buClr>
              <a:buFontTx/>
              <a:buChar char="•"/>
            </a:pPr>
            <a:r>
              <a:rPr lang="en-US" altLang="en-US" sz="2400" dirty="0">
                <a:latin typeface="Arial" panose="020B0604020202020204" pitchFamily="34" charset="0"/>
              </a:rPr>
              <a:t>A software </a:t>
            </a:r>
            <a:r>
              <a:rPr lang="en-US" altLang="en-US" sz="2400" dirty="0" smtClean="0">
                <a:latin typeface="Arial" panose="020B0604020202020204" pitchFamily="34" charset="0"/>
              </a:rPr>
              <a:t>solution</a:t>
            </a:r>
          </a:p>
          <a:p>
            <a:pPr lvl="1" algn="just">
              <a:spcBef>
                <a:spcPct val="20000"/>
              </a:spcBef>
              <a:buClr>
                <a:schemeClr val="accent2"/>
              </a:buClr>
              <a:buFontTx/>
              <a:buChar char="•"/>
            </a:pPr>
            <a:r>
              <a:rPr lang="en-US" altLang="en-US" sz="2400" dirty="0">
                <a:latin typeface="Arial" panose="020B0604020202020204" pitchFamily="34" charset="0"/>
              </a:rPr>
              <a:t>H</a:t>
            </a:r>
            <a:r>
              <a:rPr lang="en-US" altLang="en-US" sz="2400" dirty="0" smtClean="0">
                <a:latin typeface="Arial" panose="020B0604020202020204" pitchFamily="34" charset="0"/>
              </a:rPr>
              <a:t>aving a single, shared </a:t>
            </a:r>
            <a:r>
              <a:rPr lang="en-US" altLang="en-US" sz="2400" dirty="0">
                <a:latin typeface="Arial" panose="020B0604020202020204" pitchFamily="34" charset="0"/>
              </a:rPr>
              <a:t>(lock) variable, initially 0. </a:t>
            </a:r>
            <a:endParaRPr lang="en-US" altLang="en-US" sz="2400" dirty="0" smtClean="0">
              <a:latin typeface="Arial" panose="020B0604020202020204" pitchFamily="34" charset="0"/>
            </a:endParaRPr>
          </a:p>
          <a:p>
            <a:pPr lvl="1" algn="just">
              <a:spcBef>
                <a:spcPct val="20000"/>
              </a:spcBef>
              <a:buClr>
                <a:schemeClr val="accent2"/>
              </a:buClr>
              <a:buFontTx/>
              <a:buChar char="•"/>
            </a:pPr>
            <a:r>
              <a:rPr lang="en-US" altLang="en-US" sz="2400" dirty="0" smtClean="0">
                <a:latin typeface="Arial" panose="020B0604020202020204" pitchFamily="34" charset="0"/>
              </a:rPr>
              <a:t>When </a:t>
            </a:r>
            <a:r>
              <a:rPr lang="en-US" altLang="en-US" sz="2400" dirty="0">
                <a:latin typeface="Arial" panose="020B0604020202020204" pitchFamily="34" charset="0"/>
              </a:rPr>
              <a:t>a process wants to enter its critical </a:t>
            </a:r>
            <a:r>
              <a:rPr lang="en-US" altLang="en-US" sz="2400" dirty="0" smtClean="0">
                <a:latin typeface="Arial" panose="020B0604020202020204" pitchFamily="34" charset="0"/>
              </a:rPr>
              <a:t>region, it </a:t>
            </a:r>
            <a:r>
              <a:rPr lang="en-US" altLang="en-US" sz="2400" dirty="0">
                <a:latin typeface="Arial" panose="020B0604020202020204" pitchFamily="34" charset="0"/>
              </a:rPr>
              <a:t>first tests the lock. If the lock is 0, the process sets it to 1 and enters </a:t>
            </a:r>
            <a:r>
              <a:rPr lang="en-US" altLang="en-US" sz="2400" dirty="0" smtClean="0">
                <a:latin typeface="Arial" panose="020B0604020202020204" pitchFamily="34" charset="0"/>
              </a:rPr>
              <a:t>the critical </a:t>
            </a:r>
            <a:r>
              <a:rPr lang="en-US" altLang="en-US" sz="2400" dirty="0">
                <a:latin typeface="Arial" panose="020B0604020202020204" pitchFamily="34" charset="0"/>
              </a:rPr>
              <a:t>region. If the lock is already 1, the process just waits until it becomes 0.</a:t>
            </a:r>
          </a:p>
          <a:p>
            <a:pPr lvl="1" algn="just">
              <a:spcBef>
                <a:spcPct val="20000"/>
              </a:spcBef>
              <a:buClr>
                <a:schemeClr val="accent2"/>
              </a:buClr>
              <a:buFontTx/>
              <a:buChar char="•"/>
            </a:pPr>
            <a:r>
              <a:rPr lang="en-US" altLang="en-US" sz="2400" dirty="0">
                <a:latin typeface="Arial" panose="020B0604020202020204" pitchFamily="34" charset="0"/>
              </a:rPr>
              <a:t>Thus, a 0 means that no process is in its critical region, and a 1 means that </a:t>
            </a:r>
            <a:r>
              <a:rPr lang="en-US" altLang="en-US" sz="2400" dirty="0" smtClean="0">
                <a:latin typeface="Arial" panose="020B0604020202020204" pitchFamily="34" charset="0"/>
              </a:rPr>
              <a:t>some process </a:t>
            </a:r>
            <a:r>
              <a:rPr lang="en-US" altLang="en-US" sz="2400" dirty="0">
                <a:latin typeface="Arial" panose="020B0604020202020204" pitchFamily="34" charset="0"/>
              </a:rPr>
              <a:t>is in its critical region</a:t>
            </a:r>
            <a:r>
              <a:rPr lang="en-US" altLang="en-US" sz="2400" dirty="0" smtClean="0">
                <a:latin typeface="Arial" panose="020B0604020202020204" pitchFamily="34" charset="0"/>
              </a:rPr>
              <a:t>.</a:t>
            </a:r>
          </a:p>
          <a:p>
            <a:pPr lvl="1" algn="just">
              <a:spcBef>
                <a:spcPct val="20000"/>
              </a:spcBef>
              <a:buClr>
                <a:schemeClr val="accent2"/>
              </a:buClr>
              <a:buFontTx/>
              <a:buChar char="•"/>
            </a:pPr>
            <a:r>
              <a:rPr lang="en-US" altLang="en-US" sz="2400" dirty="0" smtClean="0">
                <a:latin typeface="Arial" panose="020B0604020202020204" pitchFamily="34" charset="0"/>
              </a:rPr>
              <a:t>Problem-Race </a:t>
            </a:r>
            <a:r>
              <a:rPr lang="en-US" altLang="en-US" sz="2400" dirty="0">
                <a:latin typeface="Arial" panose="020B0604020202020204" pitchFamily="34" charset="0"/>
              </a:rPr>
              <a:t>condition</a:t>
            </a:r>
          </a:p>
        </p:txBody>
      </p:sp>
      <p:sp>
        <p:nvSpPr>
          <p:cNvPr id="104451" name="Rectangle 3">
            <a:extLst>
              <a:ext uri="{FF2B5EF4-FFF2-40B4-BE49-F238E27FC236}">
                <a16:creationId xmlns:a16="http://schemas.microsoft.com/office/drawing/2014/main" id="{EE1ED907-7F5C-2BE8-59B5-568467C8E02C}"/>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Lock variables</a:t>
            </a:r>
          </a:p>
        </p:txBody>
      </p:sp>
      <p:sp>
        <p:nvSpPr>
          <p:cNvPr id="104452" name="Rectangle 4">
            <a:extLst>
              <a:ext uri="{FF2B5EF4-FFF2-40B4-BE49-F238E27FC236}">
                <a16:creationId xmlns:a16="http://schemas.microsoft.com/office/drawing/2014/main" id="{FEA60533-9870-93E7-70CE-4BFE5A81B1FC}"/>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2926915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1273C39-F181-4375-1B05-C52185475008}"/>
              </a:ext>
            </a:extLst>
          </p:cNvPr>
          <p:cNvSpPr>
            <a:spLocks noChangeArrowheads="1"/>
          </p:cNvSpPr>
          <p:nvPr/>
        </p:nvSpPr>
        <p:spPr bwMode="auto">
          <a:xfrm>
            <a:off x="1524000" y="4630738"/>
            <a:ext cx="9144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106499" name="Rectangle 3">
            <a:extLst>
              <a:ext uri="{FF2B5EF4-FFF2-40B4-BE49-F238E27FC236}">
                <a16:creationId xmlns:a16="http://schemas.microsoft.com/office/drawing/2014/main" id="{8E5338A1-3B09-6888-B379-82C79B692C00}"/>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Strict Alternation</a:t>
            </a:r>
          </a:p>
        </p:txBody>
      </p:sp>
      <p:sp>
        <p:nvSpPr>
          <p:cNvPr id="106500" name="Rectangle 4">
            <a:extLst>
              <a:ext uri="{FF2B5EF4-FFF2-40B4-BE49-F238E27FC236}">
                <a16:creationId xmlns:a16="http://schemas.microsoft.com/office/drawing/2014/main" id="{680E6BAE-DCC5-77FF-86DC-B215B5A4D2FB}"/>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106501" name="Picture 6" descr="D:\b\b4\IBM\02-23.jpg">
            <a:extLst>
              <a:ext uri="{FF2B5EF4-FFF2-40B4-BE49-F238E27FC236}">
                <a16:creationId xmlns:a16="http://schemas.microsoft.com/office/drawing/2014/main" id="{EA7984DE-BCB5-D3FA-DF4F-6BE461D28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946276"/>
            <a:ext cx="8648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TextBox 5">
            <a:extLst>
              <a:ext uri="{FF2B5EF4-FFF2-40B4-BE49-F238E27FC236}">
                <a16:creationId xmlns:a16="http://schemas.microsoft.com/office/drawing/2014/main" id="{D4BE4251-6611-53D2-A36A-B561FC501CA1}"/>
              </a:ext>
            </a:extLst>
          </p:cNvPr>
          <p:cNvSpPr txBox="1">
            <a:spLocks noChangeArrowheads="1"/>
          </p:cNvSpPr>
          <p:nvPr/>
        </p:nvSpPr>
        <p:spPr bwMode="auto">
          <a:xfrm>
            <a:off x="3625253" y="4473002"/>
            <a:ext cx="34280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400" dirty="0" smtClean="0"/>
              <a:t>First me, then you </a:t>
            </a:r>
          </a:p>
          <a:p>
            <a:pPr algn="ctr"/>
            <a:r>
              <a:rPr lang="en-US" sz="2400" dirty="0" smtClean="0"/>
              <a:t>(</a:t>
            </a:r>
            <a:r>
              <a:rPr lang="en-US" sz="2400" dirty="0"/>
              <a:t>a) Process </a:t>
            </a:r>
            <a:r>
              <a:rPr lang="en-US" sz="2400" dirty="0" smtClean="0"/>
              <a:t>0</a:t>
            </a:r>
            <a:endParaRPr lang="en-US" sz="2400" dirty="0"/>
          </a:p>
          <a:p>
            <a:pPr algn="ctr"/>
            <a:r>
              <a:rPr lang="en-US" sz="2400" dirty="0"/>
              <a:t>(b) Process 1</a:t>
            </a:r>
            <a:endParaRPr lang="en-US" altLang="en-US" sz="2400" dirty="0"/>
          </a:p>
        </p:txBody>
      </p:sp>
    </p:spTree>
    <p:extLst>
      <p:ext uri="{BB962C8B-B14F-4D97-AF65-F5344CB8AC3E}">
        <p14:creationId xmlns:p14="http://schemas.microsoft.com/office/powerpoint/2010/main" val="49104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solidFill>
                  <a:srgbClr val="FF0000"/>
                </a:solidFill>
                <a:latin typeface="Arial" panose="020B0604020202020204" pitchFamily="34" charset="0"/>
              </a:rPr>
              <a:t>Threads</a:t>
            </a:r>
            <a:endParaRPr lang="en-US" dirty="0"/>
          </a:p>
        </p:txBody>
      </p:sp>
      <p:sp>
        <p:nvSpPr>
          <p:cNvPr id="3" name="Content Placeholder 2"/>
          <p:cNvSpPr>
            <a:spLocks noGrp="1"/>
          </p:cNvSpPr>
          <p:nvPr>
            <p:ph idx="1"/>
          </p:nvPr>
        </p:nvSpPr>
        <p:spPr>
          <a:xfrm>
            <a:off x="838200" y="1453091"/>
            <a:ext cx="10515600" cy="4351338"/>
          </a:xfrm>
        </p:spPr>
        <p:txBody>
          <a:bodyPr>
            <a:normAutofit/>
          </a:bodyPr>
          <a:lstStyle/>
          <a:p>
            <a:pPr algn="just"/>
            <a:r>
              <a:rPr lang="en-US" sz="2400" dirty="0"/>
              <a:t>E</a:t>
            </a:r>
            <a:r>
              <a:rPr lang="en-US" sz="2400" dirty="0" smtClean="0"/>
              <a:t>ach process has an address space and a single thread of control. In fact, that is almost the definition of a process. Nevertheless, in many situations, it is desirable to have multiple threads (</a:t>
            </a:r>
            <a:r>
              <a:rPr lang="en-US" sz="2400" dirty="0" err="1" smtClean="0"/>
              <a:t>miniprocesses</a:t>
            </a:r>
            <a:r>
              <a:rPr lang="en-US" sz="2400" dirty="0"/>
              <a:t>)</a:t>
            </a:r>
            <a:r>
              <a:rPr lang="en-US" sz="2400" dirty="0" smtClean="0"/>
              <a:t> of control in the same address space as though they were separate processes (except for the shared address space).</a:t>
            </a:r>
          </a:p>
          <a:p>
            <a:pPr algn="just"/>
            <a:r>
              <a:rPr lang="en-US" sz="2400" dirty="0" smtClean="0"/>
              <a:t>The main reason for having threads is that in many applications, multiple activities are going on at once. Some of these may block from time to time. By decomposing such an application into multiple sequential threads that run in quasi-parallel, the programming model becomes simpler.</a:t>
            </a:r>
          </a:p>
          <a:p>
            <a:pPr algn="just"/>
            <a:r>
              <a:rPr lang="en-US" sz="2400" dirty="0"/>
              <a:t>A process is a program under execution </a:t>
            </a:r>
            <a:r>
              <a:rPr lang="en-US" sz="2400" dirty="0" err="1"/>
              <a:t>i.e</a:t>
            </a:r>
            <a:r>
              <a:rPr lang="en-US" sz="2400" dirty="0"/>
              <a:t> an active program. A thread is a lightweight process that can be managed independently by a scheduler. Processes require more time for context switching as they are more heavy. Threads require less time for context switching as they are lighter than processes.</a:t>
            </a:r>
          </a:p>
        </p:txBody>
      </p:sp>
    </p:spTree>
    <p:extLst>
      <p:ext uri="{BB962C8B-B14F-4D97-AF65-F5344CB8AC3E}">
        <p14:creationId xmlns:p14="http://schemas.microsoft.com/office/powerpoint/2010/main" val="758690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5950E7A-EA6B-495E-F28F-220E6C18376E}"/>
              </a:ext>
            </a:extLst>
          </p:cNvPr>
          <p:cNvSpPr>
            <a:spLocks noChangeArrowheads="1"/>
          </p:cNvSpPr>
          <p:nvPr/>
        </p:nvSpPr>
        <p:spPr bwMode="auto">
          <a:xfrm>
            <a:off x="1171719" y="848787"/>
            <a:ext cx="10196249"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dirty="0">
              <a:latin typeface="Arial" panose="020B0604020202020204" pitchFamily="34" charset="0"/>
            </a:endParaRPr>
          </a:p>
          <a:p>
            <a:pPr>
              <a:spcBef>
                <a:spcPct val="20000"/>
              </a:spcBef>
              <a:buClr>
                <a:schemeClr val="accent2"/>
              </a:buClr>
              <a:buFontTx/>
              <a:buChar char="•"/>
            </a:pPr>
            <a:r>
              <a:rPr lang="en-US" altLang="en-US" sz="2400" dirty="0">
                <a:latin typeface="Arial" panose="020B0604020202020204" pitchFamily="34" charset="0"/>
              </a:rPr>
              <a:t>Continuously testing a variable until some value appears is </a:t>
            </a:r>
            <a:r>
              <a:rPr lang="en-US" altLang="en-US" sz="2400" dirty="0" smtClean="0">
                <a:latin typeface="Arial" panose="020B0604020202020204" pitchFamily="34" charset="0"/>
              </a:rPr>
              <a:t>called </a:t>
            </a:r>
            <a:r>
              <a:rPr lang="en-US" altLang="en-US" sz="2400" b="1" dirty="0" smtClean="0">
                <a:latin typeface="Arial" panose="020B0604020202020204" pitchFamily="34" charset="0"/>
              </a:rPr>
              <a:t>busy </a:t>
            </a:r>
            <a:r>
              <a:rPr lang="en-US" altLang="en-US" sz="2400" b="1" dirty="0">
                <a:latin typeface="Arial" panose="020B0604020202020204" pitchFamily="34" charset="0"/>
              </a:rPr>
              <a:t>waiting</a:t>
            </a:r>
            <a:r>
              <a:rPr lang="en-US" altLang="en-US" sz="2400" dirty="0">
                <a:latin typeface="Arial" panose="020B0604020202020204" pitchFamily="34" charset="0"/>
              </a:rPr>
              <a:t>. A lock that uses busy waiting is called a </a:t>
            </a:r>
            <a:r>
              <a:rPr lang="en-US" altLang="en-US" sz="2400" b="1" dirty="0">
                <a:latin typeface="Arial" panose="020B0604020202020204" pitchFamily="34" charset="0"/>
              </a:rPr>
              <a:t>spin lock</a:t>
            </a:r>
            <a:r>
              <a:rPr lang="en-US" altLang="en-US" sz="2400" dirty="0">
                <a:latin typeface="Arial" panose="020B0604020202020204" pitchFamily="34" charset="0"/>
              </a:rPr>
              <a:t>.</a:t>
            </a:r>
            <a:endParaRPr lang="en-US" altLang="en-US" sz="2400" dirty="0" smtClean="0">
              <a:latin typeface="Arial" panose="020B0604020202020204" pitchFamily="34" charset="0"/>
            </a:endParaRPr>
          </a:p>
          <a:p>
            <a:pPr>
              <a:spcBef>
                <a:spcPct val="20000"/>
              </a:spcBef>
              <a:buClr>
                <a:schemeClr val="accent2"/>
              </a:buClr>
              <a:buFontTx/>
              <a:buChar char="•"/>
            </a:pPr>
            <a:r>
              <a:rPr lang="en-US" altLang="en-US" sz="2400" dirty="0" smtClean="0">
                <a:latin typeface="Arial" panose="020B0604020202020204" pitchFamily="34" charset="0"/>
              </a:rPr>
              <a:t>It </a:t>
            </a:r>
            <a:r>
              <a:rPr lang="en-US" altLang="en-US" sz="2400" dirty="0">
                <a:latin typeface="Arial" panose="020B0604020202020204" pitchFamily="34" charset="0"/>
              </a:rPr>
              <a:t>should usually be avoided, since it wastes CPU time. </a:t>
            </a:r>
            <a:endParaRPr lang="en-US" altLang="en-US" sz="2400" dirty="0" smtClean="0">
              <a:latin typeface="Arial" panose="020B0604020202020204" pitchFamily="34" charset="0"/>
            </a:endParaRPr>
          </a:p>
          <a:p>
            <a:pPr>
              <a:spcBef>
                <a:spcPct val="20000"/>
              </a:spcBef>
              <a:buClr>
                <a:schemeClr val="accent2"/>
              </a:buClr>
              <a:buFontTx/>
              <a:buChar char="•"/>
            </a:pPr>
            <a:r>
              <a:rPr lang="en-US" altLang="en-US" sz="2400" dirty="0" smtClean="0">
                <a:latin typeface="Arial" panose="020B0604020202020204" pitchFamily="34" charset="0"/>
              </a:rPr>
              <a:t>Only when there </a:t>
            </a:r>
            <a:r>
              <a:rPr lang="en-US" altLang="en-US" sz="2400" dirty="0">
                <a:latin typeface="Arial" panose="020B0604020202020204" pitchFamily="34" charset="0"/>
              </a:rPr>
              <a:t>is a reasonable expectation that the wait will be short is busy waiting used. </a:t>
            </a:r>
            <a:endParaRPr lang="en-US" altLang="en-US" sz="2400" dirty="0" smtClean="0">
              <a:latin typeface="Arial" panose="020B0604020202020204" pitchFamily="34" charset="0"/>
            </a:endParaRPr>
          </a:p>
          <a:p>
            <a:pPr marL="0" indent="0" algn="just">
              <a:spcBef>
                <a:spcPct val="20000"/>
              </a:spcBef>
              <a:buClr>
                <a:schemeClr val="accent2"/>
              </a:buClr>
            </a:pPr>
            <a:endParaRPr lang="en-US" altLang="en-US" sz="2400" dirty="0">
              <a:latin typeface="Arial" panose="020B0604020202020204" pitchFamily="34" charset="0"/>
            </a:endParaRPr>
          </a:p>
        </p:txBody>
      </p:sp>
      <p:sp>
        <p:nvSpPr>
          <p:cNvPr id="108547" name="Rectangle 3">
            <a:extLst>
              <a:ext uri="{FF2B5EF4-FFF2-40B4-BE49-F238E27FC236}">
                <a16:creationId xmlns:a16="http://schemas.microsoft.com/office/drawing/2014/main" id="{A14B7BBC-8C07-A40A-B415-8147F7E67075}"/>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Problems with strict alternation</a:t>
            </a:r>
          </a:p>
        </p:txBody>
      </p:sp>
      <p:sp>
        <p:nvSpPr>
          <p:cNvPr id="108548" name="Rectangle 4">
            <a:extLst>
              <a:ext uri="{FF2B5EF4-FFF2-40B4-BE49-F238E27FC236}">
                <a16:creationId xmlns:a16="http://schemas.microsoft.com/office/drawing/2014/main" id="{84DD3FB9-93CD-883E-20F2-6249557B2CC4}"/>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3638115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5950E7A-EA6B-495E-F28F-220E6C18376E}"/>
              </a:ext>
            </a:extLst>
          </p:cNvPr>
          <p:cNvSpPr>
            <a:spLocks noChangeArrowheads="1"/>
          </p:cNvSpPr>
          <p:nvPr/>
        </p:nvSpPr>
        <p:spPr bwMode="auto">
          <a:xfrm>
            <a:off x="597348" y="697153"/>
            <a:ext cx="10669532" cy="58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a:spcBef>
                <a:spcPct val="20000"/>
              </a:spcBef>
              <a:buClr>
                <a:schemeClr val="accent2"/>
              </a:buClr>
              <a:buFontTx/>
              <a:buChar char="•"/>
            </a:pPr>
            <a:r>
              <a:rPr lang="en-US" sz="2400" dirty="0" smtClean="0"/>
              <a:t>When </a:t>
            </a:r>
            <a:r>
              <a:rPr lang="en-US" sz="2400" dirty="0"/>
              <a:t>process 0 leaves the critical region, it sets </a:t>
            </a:r>
            <a:r>
              <a:rPr lang="en-US" sz="2400" i="1" dirty="0"/>
              <a:t>turn </a:t>
            </a:r>
            <a:r>
              <a:rPr lang="en-US" sz="2400" dirty="0"/>
              <a:t>to 1, to allow process 1 </a:t>
            </a:r>
            <a:r>
              <a:rPr lang="en-US" sz="2400" dirty="0" smtClean="0"/>
              <a:t>to enter </a:t>
            </a:r>
            <a:r>
              <a:rPr lang="en-US" sz="2400" dirty="0"/>
              <a:t>its critical region. Suppose that process 1 finishes its critical region </a:t>
            </a:r>
            <a:r>
              <a:rPr lang="en-US" sz="2400" dirty="0" smtClean="0"/>
              <a:t>quickly, so </a:t>
            </a:r>
            <a:r>
              <a:rPr lang="en-US" sz="2400" dirty="0"/>
              <a:t>that both </a:t>
            </a:r>
            <a:r>
              <a:rPr lang="en-US" sz="2400" dirty="0" smtClean="0"/>
              <a:t>processes </a:t>
            </a:r>
            <a:r>
              <a:rPr lang="en-US" sz="2400" dirty="0"/>
              <a:t>are in their noncritical regions, with </a:t>
            </a:r>
            <a:r>
              <a:rPr lang="en-US" sz="2400" i="1" dirty="0"/>
              <a:t>turn </a:t>
            </a:r>
            <a:r>
              <a:rPr lang="en-US" sz="2400" dirty="0"/>
              <a:t>set to 0. </a:t>
            </a:r>
            <a:r>
              <a:rPr lang="en-US" sz="2400" dirty="0" smtClean="0"/>
              <a:t>Now process </a:t>
            </a:r>
            <a:r>
              <a:rPr lang="en-US" sz="2400" dirty="0"/>
              <a:t>0 executes its whole loop quickly, exiting its critical region and setting </a:t>
            </a:r>
            <a:r>
              <a:rPr lang="en-US" sz="2400" i="1" dirty="0" smtClean="0"/>
              <a:t>turn </a:t>
            </a:r>
            <a:r>
              <a:rPr lang="en-US" sz="2400" dirty="0" smtClean="0"/>
              <a:t>to </a:t>
            </a:r>
            <a:r>
              <a:rPr lang="en-US" sz="2400" dirty="0"/>
              <a:t>1. At this point </a:t>
            </a:r>
            <a:r>
              <a:rPr lang="en-US" sz="2400" i="1" dirty="0"/>
              <a:t>turn </a:t>
            </a:r>
            <a:r>
              <a:rPr lang="en-US" sz="2400" dirty="0"/>
              <a:t>is 1 and both processes are executing in their noncritical </a:t>
            </a:r>
            <a:r>
              <a:rPr lang="en-US" sz="2400" dirty="0" smtClean="0"/>
              <a:t>regions.</a:t>
            </a:r>
          </a:p>
          <a:p>
            <a:pPr algn="just">
              <a:spcBef>
                <a:spcPct val="20000"/>
              </a:spcBef>
              <a:buClr>
                <a:schemeClr val="accent2"/>
              </a:buClr>
              <a:buFontTx/>
              <a:buChar char="•"/>
            </a:pPr>
            <a:r>
              <a:rPr lang="en-US" sz="2400" dirty="0" smtClean="0"/>
              <a:t>Suddenly</a:t>
            </a:r>
            <a:r>
              <a:rPr lang="en-US" sz="2400" dirty="0"/>
              <a:t>, process 0 finishes its noncritical region and goes back to the top </a:t>
            </a:r>
            <a:r>
              <a:rPr lang="en-US" sz="2400" dirty="0" smtClean="0"/>
              <a:t>of its </a:t>
            </a:r>
            <a:r>
              <a:rPr lang="en-US" sz="2400" dirty="0"/>
              <a:t>loop. Unfortunately, it is not permitted to enter its critical region now, </a:t>
            </a:r>
            <a:r>
              <a:rPr lang="en-US" sz="2400" dirty="0" smtClean="0"/>
              <a:t>because </a:t>
            </a:r>
            <a:r>
              <a:rPr lang="en-US" sz="2400" i="1" dirty="0" smtClean="0"/>
              <a:t>turn </a:t>
            </a:r>
            <a:r>
              <a:rPr lang="en-US" sz="2400" dirty="0"/>
              <a:t>is 1 and process 1 is busy with its noncritical region. It hangs in its while </a:t>
            </a:r>
            <a:r>
              <a:rPr lang="en-US" sz="2400" dirty="0" smtClean="0"/>
              <a:t>loop until </a:t>
            </a:r>
            <a:r>
              <a:rPr lang="en-US" sz="2400" dirty="0"/>
              <a:t>process 1 sets </a:t>
            </a:r>
            <a:r>
              <a:rPr lang="en-US" sz="2400" i="1" dirty="0"/>
              <a:t>turn </a:t>
            </a:r>
            <a:r>
              <a:rPr lang="en-US" sz="2400" dirty="0"/>
              <a:t>to 0. </a:t>
            </a:r>
            <a:r>
              <a:rPr lang="en-US" sz="2400" dirty="0" smtClean="0"/>
              <a:t>Taking </a:t>
            </a:r>
            <a:r>
              <a:rPr lang="en-US" sz="2400" dirty="0"/>
              <a:t>turns is not a good idea </a:t>
            </a:r>
            <a:r>
              <a:rPr lang="en-US" sz="2400" dirty="0" smtClean="0"/>
              <a:t>when one </a:t>
            </a:r>
            <a:r>
              <a:rPr lang="en-US" sz="2400" dirty="0"/>
              <a:t>of the processes is much slower than the </a:t>
            </a:r>
            <a:r>
              <a:rPr lang="en-US" sz="2400" dirty="0" smtClean="0"/>
              <a:t>other.</a:t>
            </a:r>
          </a:p>
          <a:p>
            <a:pPr algn="just">
              <a:spcBef>
                <a:spcPct val="20000"/>
              </a:spcBef>
              <a:buClr>
                <a:schemeClr val="accent2"/>
              </a:buClr>
              <a:buFontTx/>
              <a:buChar char="•"/>
            </a:pPr>
            <a:r>
              <a:rPr lang="en-US" sz="2400" dirty="0" smtClean="0"/>
              <a:t>Requires </a:t>
            </a:r>
            <a:r>
              <a:rPr lang="en-US" sz="2400" dirty="0"/>
              <a:t>that the two processes strictly alternate in </a:t>
            </a:r>
            <a:r>
              <a:rPr lang="en-US" sz="2400" dirty="0" smtClean="0"/>
              <a:t>entering their </a:t>
            </a:r>
            <a:r>
              <a:rPr lang="en-US" sz="2400" dirty="0"/>
              <a:t>critical </a:t>
            </a:r>
            <a:r>
              <a:rPr lang="en-US" sz="2400" dirty="0" smtClean="0"/>
              <a:t>regions. </a:t>
            </a:r>
            <a:r>
              <a:rPr lang="en-US" sz="2400" dirty="0"/>
              <a:t>Neither one would be </a:t>
            </a:r>
            <a:r>
              <a:rPr lang="en-US" sz="2400" dirty="0" smtClean="0"/>
              <a:t>permitted twice </a:t>
            </a:r>
            <a:r>
              <a:rPr lang="en-US" sz="2400" dirty="0"/>
              <a:t>in a row. While this algorithm does avoid all races, it is </a:t>
            </a:r>
            <a:r>
              <a:rPr lang="en-US" sz="2400" dirty="0" smtClean="0"/>
              <a:t>not really </a:t>
            </a:r>
            <a:r>
              <a:rPr lang="en-US" sz="2400" dirty="0"/>
              <a:t>a serious candidate as a solution because it violates condition 3.</a:t>
            </a:r>
            <a:endParaRPr lang="en-US" altLang="en-US" sz="1800" dirty="0" smtClean="0">
              <a:latin typeface="Arial" panose="020B0604020202020204" pitchFamily="34" charset="0"/>
            </a:endParaRPr>
          </a:p>
          <a:p>
            <a:pPr marL="0" indent="0" algn="just">
              <a:spcBef>
                <a:spcPct val="20000"/>
              </a:spcBef>
              <a:buClr>
                <a:schemeClr val="accent2"/>
              </a:buClr>
              <a:buFontTx/>
              <a:buChar char="•"/>
            </a:pPr>
            <a:endParaRPr lang="en-US" altLang="en-US" dirty="0">
              <a:latin typeface="Arial" panose="020B0604020202020204" pitchFamily="34" charset="0"/>
            </a:endParaRPr>
          </a:p>
        </p:txBody>
      </p:sp>
      <p:sp>
        <p:nvSpPr>
          <p:cNvPr id="108547" name="Rectangle 3">
            <a:extLst>
              <a:ext uri="{FF2B5EF4-FFF2-40B4-BE49-F238E27FC236}">
                <a16:creationId xmlns:a16="http://schemas.microsoft.com/office/drawing/2014/main" id="{A14B7BBC-8C07-A40A-B415-8147F7E67075}"/>
              </a:ext>
            </a:extLst>
          </p:cNvPr>
          <p:cNvSpPr>
            <a:spLocks noChangeArrowheads="1"/>
          </p:cNvSpPr>
          <p:nvPr/>
        </p:nvSpPr>
        <p:spPr bwMode="auto">
          <a:xfrm>
            <a:off x="1485900" y="-151634"/>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dirty="0">
                <a:solidFill>
                  <a:srgbClr val="FF0000"/>
                </a:solidFill>
                <a:latin typeface="Arial" panose="020B0604020202020204" pitchFamily="34" charset="0"/>
              </a:rPr>
              <a:t>Problems with strict </a:t>
            </a:r>
            <a:r>
              <a:rPr lang="en-US" altLang="en-US" dirty="0" smtClean="0">
                <a:solidFill>
                  <a:srgbClr val="FF0000"/>
                </a:solidFill>
                <a:latin typeface="Arial" panose="020B0604020202020204" pitchFamily="34" charset="0"/>
              </a:rPr>
              <a:t>alternation (cont.)</a:t>
            </a:r>
            <a:endParaRPr lang="en-US" altLang="en-US" dirty="0">
              <a:solidFill>
                <a:srgbClr val="FF0000"/>
              </a:solidFill>
              <a:latin typeface="Arial" panose="020B0604020202020204" pitchFamily="34" charset="0"/>
            </a:endParaRPr>
          </a:p>
        </p:txBody>
      </p:sp>
      <p:sp>
        <p:nvSpPr>
          <p:cNvPr id="108548" name="Rectangle 4">
            <a:extLst>
              <a:ext uri="{FF2B5EF4-FFF2-40B4-BE49-F238E27FC236}">
                <a16:creationId xmlns:a16="http://schemas.microsoft.com/office/drawing/2014/main" id="{84DD3FB9-93CD-883E-20F2-6249557B2CC4}"/>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280093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B97F6F0-5547-F327-D14F-54B756F57F62}"/>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122883" name="Rectangle 3">
            <a:extLst>
              <a:ext uri="{FF2B5EF4-FFF2-40B4-BE49-F238E27FC236}">
                <a16:creationId xmlns:a16="http://schemas.microsoft.com/office/drawing/2014/main" id="{CCFC4845-7467-93FB-85CF-9F47E5A959F4}"/>
              </a:ext>
            </a:extLst>
          </p:cNvPr>
          <p:cNvSpPr>
            <a:spLocks noChangeArrowheads="1"/>
          </p:cNvSpPr>
          <p:nvPr/>
        </p:nvSpPr>
        <p:spPr bwMode="auto">
          <a:xfrm>
            <a:off x="1523999" y="0"/>
            <a:ext cx="949015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dirty="0">
                <a:solidFill>
                  <a:srgbClr val="FF0000"/>
                </a:solidFill>
                <a:latin typeface="Arial" panose="020B0604020202020204" pitchFamily="34" charset="0"/>
              </a:rPr>
              <a:t>The Producer-Consumer Problem </a:t>
            </a:r>
            <a:r>
              <a:rPr lang="en-US" altLang="en-US" sz="3600" dirty="0" smtClean="0">
                <a:solidFill>
                  <a:srgbClr val="FF0000"/>
                </a:solidFill>
                <a:latin typeface="Arial" panose="020B0604020202020204" pitchFamily="34" charset="0"/>
              </a:rPr>
              <a:t>(Bounded </a:t>
            </a:r>
            <a:r>
              <a:rPr lang="en-US" altLang="en-US" sz="3600" dirty="0">
                <a:solidFill>
                  <a:srgbClr val="FF0000"/>
                </a:solidFill>
                <a:latin typeface="Arial" panose="020B0604020202020204" pitchFamily="34" charset="0"/>
              </a:rPr>
              <a:t>Buffer Problem) </a:t>
            </a:r>
          </a:p>
        </p:txBody>
      </p:sp>
      <p:sp>
        <p:nvSpPr>
          <p:cNvPr id="122884" name="Rectangle 4">
            <a:extLst>
              <a:ext uri="{FF2B5EF4-FFF2-40B4-BE49-F238E27FC236}">
                <a16:creationId xmlns:a16="http://schemas.microsoft.com/office/drawing/2014/main" id="{E29713C9-C16F-20E4-3BE6-EF5AD1176029}"/>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2" name="Rectangle 1"/>
          <p:cNvSpPr/>
          <p:nvPr/>
        </p:nvSpPr>
        <p:spPr>
          <a:xfrm>
            <a:off x="1304973" y="1403181"/>
            <a:ext cx="10173274" cy="3785652"/>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Roman"/>
              </a:rPr>
              <a:t>Two processes </a:t>
            </a:r>
            <a:r>
              <a:rPr lang="en-US" sz="2400" dirty="0">
                <a:latin typeface="Times-Roman"/>
              </a:rPr>
              <a:t>share a common, fixed-size buffer. One of them, the producer, puts </a:t>
            </a:r>
            <a:r>
              <a:rPr lang="en-US" sz="2400" dirty="0" smtClean="0">
                <a:latin typeface="Times-Roman"/>
              </a:rPr>
              <a:t>information into </a:t>
            </a:r>
            <a:r>
              <a:rPr lang="en-US" sz="2400" dirty="0">
                <a:latin typeface="Times-Roman"/>
              </a:rPr>
              <a:t>the buffer, and the other one, the consumer, takes it out. </a:t>
            </a:r>
            <a:endParaRPr lang="en-US" sz="2400" dirty="0" smtClean="0">
              <a:latin typeface="Times-Roman"/>
            </a:endParaRPr>
          </a:p>
          <a:p>
            <a:pPr marL="342900" indent="-342900" algn="just">
              <a:buFont typeface="Arial" panose="020B0604020202020204" pitchFamily="34" charset="0"/>
              <a:buChar char="•"/>
            </a:pPr>
            <a:r>
              <a:rPr lang="en-US" sz="2400" dirty="0" smtClean="0">
                <a:latin typeface="Times-Roman"/>
              </a:rPr>
              <a:t>Trouble </a:t>
            </a:r>
            <a:r>
              <a:rPr lang="en-US" sz="2400" dirty="0">
                <a:latin typeface="Times-Roman"/>
              </a:rPr>
              <a:t>arises when the producer wants to put a new item in the buffer, but it </a:t>
            </a:r>
            <a:r>
              <a:rPr lang="en-US" sz="2400" dirty="0" smtClean="0">
                <a:latin typeface="Times-Roman"/>
              </a:rPr>
              <a:t>is already </a:t>
            </a:r>
            <a:r>
              <a:rPr lang="en-US" sz="2400" dirty="0">
                <a:latin typeface="Times-Roman"/>
              </a:rPr>
              <a:t>full. </a:t>
            </a:r>
            <a:endParaRPr lang="en-US" sz="2400" dirty="0" smtClean="0">
              <a:latin typeface="Times-Roman"/>
            </a:endParaRPr>
          </a:p>
          <a:p>
            <a:pPr marL="342900" indent="-342900" algn="just">
              <a:buFont typeface="Arial" panose="020B0604020202020204" pitchFamily="34" charset="0"/>
              <a:buChar char="•"/>
            </a:pPr>
            <a:r>
              <a:rPr lang="en-US" sz="2400" dirty="0" smtClean="0">
                <a:latin typeface="Times-Roman"/>
              </a:rPr>
              <a:t>The </a:t>
            </a:r>
            <a:r>
              <a:rPr lang="en-US" sz="2400" dirty="0">
                <a:latin typeface="Times-Roman"/>
              </a:rPr>
              <a:t>solution is for the producer to go to sleep, to be awakened </a:t>
            </a:r>
            <a:r>
              <a:rPr lang="en-US" sz="2400" dirty="0" smtClean="0">
                <a:latin typeface="Times-Roman"/>
              </a:rPr>
              <a:t>when the </a:t>
            </a:r>
            <a:r>
              <a:rPr lang="en-US" sz="2400" dirty="0">
                <a:latin typeface="Times-Roman"/>
              </a:rPr>
              <a:t>consumer has removed one or more items. </a:t>
            </a:r>
            <a:endParaRPr lang="en-US" sz="2400" dirty="0" smtClean="0">
              <a:latin typeface="Times-Roman"/>
            </a:endParaRPr>
          </a:p>
          <a:p>
            <a:pPr marL="342900" indent="-342900" algn="just">
              <a:buFont typeface="Arial" panose="020B0604020202020204" pitchFamily="34" charset="0"/>
              <a:buChar char="•"/>
            </a:pPr>
            <a:r>
              <a:rPr lang="en-US" sz="2400" dirty="0" smtClean="0">
                <a:latin typeface="Times-Roman"/>
              </a:rPr>
              <a:t>Similarly</a:t>
            </a:r>
            <a:r>
              <a:rPr lang="en-US" sz="2400" dirty="0">
                <a:latin typeface="Times-Roman"/>
              </a:rPr>
              <a:t>, if the consumer wants </a:t>
            </a:r>
            <a:r>
              <a:rPr lang="en-US" sz="2400" dirty="0" smtClean="0">
                <a:latin typeface="Times-Roman"/>
              </a:rPr>
              <a:t>to remove </a:t>
            </a:r>
            <a:r>
              <a:rPr lang="en-US" sz="2400" dirty="0">
                <a:latin typeface="Times-Roman"/>
              </a:rPr>
              <a:t>an item from the buffer and sees that the buffer is empty, it goes to </a:t>
            </a:r>
            <a:r>
              <a:rPr lang="en-US" sz="2400" dirty="0" smtClean="0">
                <a:latin typeface="Times-Roman"/>
              </a:rPr>
              <a:t>sleep until </a:t>
            </a:r>
            <a:r>
              <a:rPr lang="en-US" sz="2400" dirty="0">
                <a:latin typeface="Times-Roman"/>
              </a:rPr>
              <a:t>the producer puts something in the buffer and wakes it up.</a:t>
            </a:r>
            <a:endParaRPr lang="en-US" sz="2400" dirty="0"/>
          </a:p>
        </p:txBody>
      </p:sp>
    </p:spTree>
    <p:extLst>
      <p:ext uri="{BB962C8B-B14F-4D97-AF65-F5344CB8AC3E}">
        <p14:creationId xmlns:p14="http://schemas.microsoft.com/office/powerpoint/2010/main" val="3864881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B97F6F0-5547-F327-D14F-54B756F57F62}"/>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122883" name="Rectangle 3">
            <a:extLst>
              <a:ext uri="{FF2B5EF4-FFF2-40B4-BE49-F238E27FC236}">
                <a16:creationId xmlns:a16="http://schemas.microsoft.com/office/drawing/2014/main" id="{CCFC4845-7467-93FB-85CF-9F47E5A959F4}"/>
              </a:ext>
            </a:extLst>
          </p:cNvPr>
          <p:cNvSpPr>
            <a:spLocks noChangeArrowheads="1"/>
          </p:cNvSpPr>
          <p:nvPr/>
        </p:nvSpPr>
        <p:spPr bwMode="auto">
          <a:xfrm>
            <a:off x="1523999" y="0"/>
            <a:ext cx="949015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dirty="0">
                <a:solidFill>
                  <a:srgbClr val="FF0000"/>
                </a:solidFill>
                <a:latin typeface="Arial" panose="020B0604020202020204" pitchFamily="34" charset="0"/>
              </a:rPr>
              <a:t>The Producer-Consumer Problem </a:t>
            </a:r>
            <a:r>
              <a:rPr lang="en-US" altLang="en-US" sz="3600" dirty="0" smtClean="0">
                <a:solidFill>
                  <a:srgbClr val="FF0000"/>
                </a:solidFill>
                <a:latin typeface="Arial" panose="020B0604020202020204" pitchFamily="34" charset="0"/>
              </a:rPr>
              <a:t>(Bounded </a:t>
            </a:r>
            <a:r>
              <a:rPr lang="en-US" altLang="en-US" sz="3600" dirty="0">
                <a:solidFill>
                  <a:srgbClr val="FF0000"/>
                </a:solidFill>
                <a:latin typeface="Arial" panose="020B0604020202020204" pitchFamily="34" charset="0"/>
              </a:rPr>
              <a:t>Buffer Problem</a:t>
            </a:r>
            <a:r>
              <a:rPr lang="en-US" altLang="en-US" sz="3600" dirty="0" smtClean="0">
                <a:solidFill>
                  <a:srgbClr val="FF0000"/>
                </a:solidFill>
                <a:latin typeface="Arial" panose="020B0604020202020204" pitchFamily="34" charset="0"/>
              </a:rPr>
              <a:t>) (</a:t>
            </a:r>
            <a:r>
              <a:rPr lang="en-US" altLang="en-US" sz="3600" smtClean="0">
                <a:solidFill>
                  <a:srgbClr val="FF0000"/>
                </a:solidFill>
                <a:latin typeface="Arial" panose="020B0604020202020204" pitchFamily="34" charset="0"/>
              </a:rPr>
              <a:t>read only) </a:t>
            </a:r>
            <a:endParaRPr lang="en-US" altLang="en-US" sz="3600" dirty="0">
              <a:solidFill>
                <a:srgbClr val="FF0000"/>
              </a:solidFill>
              <a:latin typeface="Arial" panose="020B0604020202020204" pitchFamily="34" charset="0"/>
            </a:endParaRPr>
          </a:p>
        </p:txBody>
      </p:sp>
      <p:sp>
        <p:nvSpPr>
          <p:cNvPr id="122884" name="Rectangle 4">
            <a:extLst>
              <a:ext uri="{FF2B5EF4-FFF2-40B4-BE49-F238E27FC236}">
                <a16:creationId xmlns:a16="http://schemas.microsoft.com/office/drawing/2014/main" id="{E29713C9-C16F-20E4-3BE6-EF5AD1176029}"/>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122886" name="Picture 7" descr="D:\b\b4\IBM\02-27.jpg">
            <a:extLst>
              <a:ext uri="{FF2B5EF4-FFF2-40B4-BE49-F238E27FC236}">
                <a16:creationId xmlns:a16="http://schemas.microsoft.com/office/drawing/2014/main" id="{271B4579-7BE7-B17E-BA88-E8F1C204ED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8789" y="1249364"/>
            <a:ext cx="5546725"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949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B0DF1E7-5A0A-E089-96EC-C3D7A0FFBE56}"/>
              </a:ext>
            </a:extLst>
          </p:cNvPr>
          <p:cNvSpPr>
            <a:spLocks noChangeArrowheads="1"/>
          </p:cNvSpPr>
          <p:nvPr/>
        </p:nvSpPr>
        <p:spPr bwMode="auto">
          <a:xfrm>
            <a:off x="1579140" y="1143000"/>
            <a:ext cx="9144000" cy="531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a:spcBef>
                <a:spcPct val="20000"/>
              </a:spcBef>
              <a:buClr>
                <a:schemeClr val="accent2"/>
              </a:buClr>
              <a:buFontTx/>
              <a:buChar char="•"/>
            </a:pPr>
            <a:r>
              <a:rPr lang="en-US" altLang="en-US" sz="2000" dirty="0" smtClean="0">
                <a:latin typeface="Arial" panose="020B0604020202020204" pitchFamily="34" charset="0"/>
              </a:rPr>
              <a:t>Empty </a:t>
            </a:r>
            <a:r>
              <a:rPr lang="en-US" altLang="en-US" sz="2000" dirty="0">
                <a:latin typeface="Arial" panose="020B0604020202020204" pitchFamily="34" charset="0"/>
              </a:rPr>
              <a:t>buffer</a:t>
            </a:r>
            <a:r>
              <a:rPr lang="en-US" altLang="en-US" sz="2000" dirty="0" smtClean="0">
                <a:latin typeface="Arial" panose="020B0604020202020204" pitchFamily="34" charset="0"/>
              </a:rPr>
              <a:t>, count</a:t>
            </a:r>
            <a:r>
              <a:rPr lang="en-US" altLang="en-US" sz="2000" dirty="0">
                <a:latin typeface="Arial" panose="020B0604020202020204" pitchFamily="34" charset="0"/>
              </a:rPr>
              <a:t>==</a:t>
            </a:r>
            <a:r>
              <a:rPr lang="en-US" altLang="en-US" sz="2000" dirty="0" smtClean="0">
                <a:latin typeface="Arial" panose="020B0604020202020204" pitchFamily="34" charset="0"/>
              </a:rPr>
              <a:t>0</a:t>
            </a:r>
          </a:p>
          <a:p>
            <a:pPr algn="just">
              <a:spcBef>
                <a:spcPct val="20000"/>
              </a:spcBef>
              <a:buClr>
                <a:schemeClr val="accent2"/>
              </a:buClr>
              <a:buFontTx/>
              <a:buChar char="•"/>
            </a:pPr>
            <a:r>
              <a:rPr lang="en-US" altLang="en-US" sz="2000" dirty="0" smtClean="0">
                <a:latin typeface="Arial" panose="020B0604020202020204" pitchFamily="34" charset="0"/>
              </a:rPr>
              <a:t>Race conditions </a:t>
            </a:r>
            <a:r>
              <a:rPr lang="en-US" altLang="en-US" sz="2000" dirty="0">
                <a:latin typeface="Arial" panose="020B0604020202020204" pitchFamily="34" charset="0"/>
              </a:rPr>
              <a:t>we saw </a:t>
            </a:r>
            <a:r>
              <a:rPr lang="en-US" altLang="en-US" sz="2000" dirty="0" smtClean="0">
                <a:latin typeface="Arial" panose="020B0604020202020204" pitchFamily="34" charset="0"/>
              </a:rPr>
              <a:t>earlier.</a:t>
            </a:r>
            <a:endParaRPr lang="en-US" altLang="en-US" sz="2000" dirty="0">
              <a:latin typeface="Arial" panose="020B0604020202020204" pitchFamily="34" charset="0"/>
            </a:endParaRPr>
          </a:p>
          <a:p>
            <a:pPr algn="just">
              <a:spcBef>
                <a:spcPct val="20000"/>
              </a:spcBef>
              <a:buClr>
                <a:schemeClr val="accent2"/>
              </a:buClr>
              <a:buFontTx/>
              <a:buChar char="•"/>
            </a:pPr>
            <a:r>
              <a:rPr lang="en-US" altLang="en-US" sz="2000" dirty="0">
                <a:latin typeface="Arial" panose="020B0604020202020204" pitchFamily="34" charset="0"/>
              </a:rPr>
              <a:t>It can occur because access to </a:t>
            </a:r>
            <a:r>
              <a:rPr lang="en-US" altLang="en-US" sz="2000" dirty="0" smtClean="0">
                <a:latin typeface="Arial" panose="020B0604020202020204" pitchFamily="34" charset="0"/>
              </a:rPr>
              <a:t>count is </a:t>
            </a:r>
            <a:r>
              <a:rPr lang="en-US" altLang="en-US" sz="2000" dirty="0">
                <a:latin typeface="Arial" panose="020B0604020202020204" pitchFamily="34" charset="0"/>
              </a:rPr>
              <a:t>unconstrained. As a consequence, the following situation could possibly </a:t>
            </a:r>
            <a:r>
              <a:rPr lang="en-US" altLang="en-US" sz="2000" dirty="0" smtClean="0">
                <a:latin typeface="Arial" panose="020B0604020202020204" pitchFamily="34" charset="0"/>
              </a:rPr>
              <a:t>occur. The </a:t>
            </a:r>
            <a:r>
              <a:rPr lang="en-US" altLang="en-US" sz="2000" dirty="0">
                <a:latin typeface="Arial" panose="020B0604020202020204" pitchFamily="34" charset="0"/>
              </a:rPr>
              <a:t>buffer is empty and the consumer has just read count to see if it is 0. At that instant, the scheduler decides to stop running the consumer temporarily and </a:t>
            </a:r>
            <a:r>
              <a:rPr lang="en-US" altLang="en-US" sz="2000" dirty="0" smtClean="0">
                <a:latin typeface="Arial" panose="020B0604020202020204" pitchFamily="34" charset="0"/>
              </a:rPr>
              <a:t>start running </a:t>
            </a:r>
            <a:r>
              <a:rPr lang="en-US" altLang="en-US" sz="2000" dirty="0">
                <a:latin typeface="Arial" panose="020B0604020202020204" pitchFamily="34" charset="0"/>
              </a:rPr>
              <a:t>the producer. </a:t>
            </a:r>
            <a:endParaRPr lang="en-US" altLang="en-US" sz="2000" dirty="0" smtClean="0">
              <a:latin typeface="Arial" panose="020B0604020202020204" pitchFamily="34" charset="0"/>
            </a:endParaRPr>
          </a:p>
          <a:p>
            <a:pPr algn="just">
              <a:spcBef>
                <a:spcPct val="20000"/>
              </a:spcBef>
              <a:buClr>
                <a:schemeClr val="accent2"/>
              </a:buClr>
              <a:buFontTx/>
              <a:buChar char="•"/>
            </a:pPr>
            <a:r>
              <a:rPr lang="en-US" altLang="en-US" sz="2000" dirty="0">
                <a:latin typeface="Arial" panose="020B0604020202020204" pitchFamily="34" charset="0"/>
              </a:rPr>
              <a:t>The producer inserts an item in the buffer, increments count, and notices that it is now </a:t>
            </a:r>
            <a:r>
              <a:rPr lang="en-US" altLang="en-US" sz="2000" dirty="0" smtClean="0">
                <a:latin typeface="Arial" panose="020B0604020202020204" pitchFamily="34" charset="0"/>
              </a:rPr>
              <a:t>1, sends </a:t>
            </a:r>
            <a:r>
              <a:rPr lang="en-US" altLang="en-US" sz="2000" dirty="0">
                <a:latin typeface="Arial" panose="020B0604020202020204" pitchFamily="34" charset="0"/>
              </a:rPr>
              <a:t>wakeup to consumer</a:t>
            </a:r>
          </a:p>
          <a:p>
            <a:pPr algn="just">
              <a:spcBef>
                <a:spcPct val="20000"/>
              </a:spcBef>
              <a:buClr>
                <a:schemeClr val="accent2"/>
              </a:buClr>
              <a:buFontTx/>
              <a:buChar char="•"/>
            </a:pPr>
            <a:r>
              <a:rPr lang="en-US" altLang="en-US" sz="2000" dirty="0">
                <a:latin typeface="Arial" panose="020B0604020202020204" pitchFamily="34" charset="0"/>
              </a:rPr>
              <a:t>Consumer not asleep, ignores wakeup, thinks count</a:t>
            </a:r>
            <a:r>
              <a:rPr lang="en-US" altLang="en-US" sz="2000" dirty="0" smtClean="0">
                <a:latin typeface="Arial" panose="020B0604020202020204" pitchFamily="34" charset="0"/>
              </a:rPr>
              <a:t>== </a:t>
            </a:r>
            <a:r>
              <a:rPr lang="en-US" altLang="en-US" sz="2000" dirty="0">
                <a:latin typeface="Arial" panose="020B0604020202020204" pitchFamily="34" charset="0"/>
              </a:rPr>
              <a:t>0, goes to sleep</a:t>
            </a:r>
          </a:p>
          <a:p>
            <a:pPr algn="just">
              <a:spcBef>
                <a:spcPct val="20000"/>
              </a:spcBef>
              <a:buClr>
                <a:schemeClr val="accent2"/>
              </a:buClr>
              <a:buFontTx/>
              <a:buChar char="•"/>
            </a:pPr>
            <a:r>
              <a:rPr lang="en-US" altLang="en-US" sz="2000" dirty="0">
                <a:latin typeface="Arial" panose="020B0604020202020204" pitchFamily="34" charset="0"/>
              </a:rPr>
              <a:t>Producer fills buffer, goes to sleep</a:t>
            </a:r>
          </a:p>
          <a:p>
            <a:pPr algn="just">
              <a:spcBef>
                <a:spcPct val="20000"/>
              </a:spcBef>
              <a:buClr>
                <a:schemeClr val="accent2"/>
              </a:buClr>
              <a:buFontTx/>
              <a:buChar char="•"/>
            </a:pPr>
            <a:r>
              <a:rPr lang="en-US" altLang="en-US" sz="2000" dirty="0">
                <a:latin typeface="Arial" panose="020B0604020202020204" pitchFamily="34" charset="0"/>
              </a:rPr>
              <a:t>P and C sleep forever</a:t>
            </a:r>
          </a:p>
          <a:p>
            <a:pPr algn="just">
              <a:spcBef>
                <a:spcPct val="20000"/>
              </a:spcBef>
              <a:buClr>
                <a:schemeClr val="accent2"/>
              </a:buClr>
              <a:buFontTx/>
              <a:buChar char="•"/>
            </a:pPr>
            <a:r>
              <a:rPr lang="en-US" altLang="en-US" sz="2000" dirty="0">
                <a:latin typeface="Arial" panose="020B0604020202020204" pitchFamily="34" charset="0"/>
              </a:rPr>
              <a:t>So the problem is lost wake-up calls</a:t>
            </a:r>
          </a:p>
        </p:txBody>
      </p:sp>
      <p:sp>
        <p:nvSpPr>
          <p:cNvPr id="124931" name="Rectangle 3">
            <a:extLst>
              <a:ext uri="{FF2B5EF4-FFF2-40B4-BE49-F238E27FC236}">
                <a16:creationId xmlns:a16="http://schemas.microsoft.com/office/drawing/2014/main" id="{CF51B184-C76D-8CDF-DAA6-372C7628B428}"/>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The problem with sleep and wake-up calls</a:t>
            </a:r>
          </a:p>
        </p:txBody>
      </p:sp>
      <p:sp>
        <p:nvSpPr>
          <p:cNvPr id="124932" name="Rectangle 4">
            <a:extLst>
              <a:ext uri="{FF2B5EF4-FFF2-40B4-BE49-F238E27FC236}">
                <a16:creationId xmlns:a16="http://schemas.microsoft.com/office/drawing/2014/main" id="{DAE78D1B-44D0-47A8-5D4A-00AB85E6105B}"/>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211388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6B72EDBB-F8AD-C9F2-121C-51A2E573D656}"/>
              </a:ext>
            </a:extLst>
          </p:cNvPr>
          <p:cNvSpPr>
            <a:spLocks noChangeArrowheads="1"/>
          </p:cNvSpPr>
          <p:nvPr/>
        </p:nvSpPr>
        <p:spPr bwMode="auto">
          <a:xfrm>
            <a:off x="1635062" y="908522"/>
            <a:ext cx="9553702" cy="535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a:spcBef>
                <a:spcPct val="20000"/>
              </a:spcBef>
              <a:buClr>
                <a:schemeClr val="accent2"/>
              </a:buClr>
              <a:buFontTx/>
              <a:buChar char="•"/>
            </a:pPr>
            <a:r>
              <a:rPr lang="en-US" altLang="en-US" sz="2400" dirty="0" smtClean="0">
                <a:latin typeface="Arial" panose="020B0604020202020204" pitchFamily="34" charset="0"/>
              </a:rPr>
              <a:t>Semaphore </a:t>
            </a:r>
            <a:r>
              <a:rPr lang="en-US" altLang="en-US" sz="2400" dirty="0">
                <a:latin typeface="Arial" panose="020B0604020202020204" pitchFamily="34" charset="0"/>
              </a:rPr>
              <a:t>is an integer variable </a:t>
            </a:r>
            <a:r>
              <a:rPr lang="en-US" altLang="en-US" sz="2400" dirty="0" smtClean="0">
                <a:latin typeface="Arial" panose="020B0604020202020204" pitchFamily="34" charset="0"/>
              </a:rPr>
              <a:t>used to </a:t>
            </a:r>
            <a:r>
              <a:rPr lang="en-US" altLang="en-US" sz="2400" dirty="0">
                <a:latin typeface="Arial" panose="020B0604020202020204" pitchFamily="34" charset="0"/>
              </a:rPr>
              <a:t>count the number of wakeups </a:t>
            </a:r>
            <a:r>
              <a:rPr lang="en-US" altLang="en-US" sz="2400" dirty="0" smtClean="0">
                <a:latin typeface="Arial" panose="020B0604020202020204" pitchFamily="34" charset="0"/>
              </a:rPr>
              <a:t>saved</a:t>
            </a:r>
          </a:p>
          <a:p>
            <a:pPr algn="just">
              <a:spcBef>
                <a:spcPct val="20000"/>
              </a:spcBef>
              <a:buClr>
                <a:schemeClr val="accent2"/>
              </a:buClr>
              <a:buFontTx/>
              <a:buChar char="•"/>
            </a:pPr>
            <a:r>
              <a:rPr lang="en-US" altLang="en-US" sz="2400" dirty="0" smtClean="0">
                <a:latin typeface="Arial" panose="020B0604020202020204" pitchFamily="34" charset="0"/>
              </a:rPr>
              <a:t>Semaphore could </a:t>
            </a:r>
            <a:r>
              <a:rPr lang="en-US" altLang="en-US" sz="2400" dirty="0">
                <a:latin typeface="Arial" panose="020B0604020202020204" pitchFamily="34" charset="0"/>
              </a:rPr>
              <a:t>have the value 0, indicating that no wakeups were saved, or </a:t>
            </a:r>
            <a:r>
              <a:rPr lang="en-US" altLang="en-US" sz="2400" dirty="0" smtClean="0">
                <a:latin typeface="Arial" panose="020B0604020202020204" pitchFamily="34" charset="0"/>
              </a:rPr>
              <a:t>some positive </a:t>
            </a:r>
            <a:r>
              <a:rPr lang="en-US" altLang="en-US" sz="2400" dirty="0">
                <a:latin typeface="Arial" panose="020B0604020202020204" pitchFamily="34" charset="0"/>
              </a:rPr>
              <a:t>value if one or more wakeups were pending.</a:t>
            </a:r>
          </a:p>
          <a:p>
            <a:pPr algn="just">
              <a:spcBef>
                <a:spcPct val="20000"/>
              </a:spcBef>
              <a:buClr>
                <a:schemeClr val="accent2"/>
              </a:buClr>
              <a:buFontTx/>
              <a:buChar char="•"/>
            </a:pPr>
            <a:r>
              <a:rPr lang="en-US" altLang="en-US" sz="2400" dirty="0" smtClean="0">
                <a:latin typeface="Arial" panose="020B0604020202020204" pitchFamily="34" charset="0"/>
              </a:rPr>
              <a:t>Two </a:t>
            </a:r>
            <a:r>
              <a:rPr lang="en-US" altLang="en-US" sz="2400" dirty="0">
                <a:latin typeface="Arial" panose="020B0604020202020204" pitchFamily="34" charset="0"/>
              </a:rPr>
              <a:t>operations, </a:t>
            </a:r>
            <a:r>
              <a:rPr lang="en-US" altLang="en-US" sz="2400" dirty="0">
                <a:solidFill>
                  <a:srgbClr val="FF0000"/>
                </a:solidFill>
                <a:latin typeface="Arial" panose="020B0604020202020204" pitchFamily="34" charset="0"/>
              </a:rPr>
              <a:t>down</a:t>
            </a:r>
            <a:r>
              <a:rPr lang="en-US" altLang="en-US" sz="2400" dirty="0">
                <a:latin typeface="Arial" panose="020B0604020202020204" pitchFamily="34" charset="0"/>
              </a:rPr>
              <a:t> and </a:t>
            </a:r>
            <a:r>
              <a:rPr lang="en-US" altLang="en-US" sz="2400" dirty="0">
                <a:solidFill>
                  <a:srgbClr val="FF0000"/>
                </a:solidFill>
                <a:latin typeface="Arial" panose="020B0604020202020204" pitchFamily="34" charset="0"/>
              </a:rPr>
              <a:t>up </a:t>
            </a:r>
            <a:r>
              <a:rPr lang="en-US" altLang="en-US" sz="2400" dirty="0" smtClean="0">
                <a:latin typeface="Arial" panose="020B0604020202020204" pitchFamily="34" charset="0"/>
              </a:rPr>
              <a:t>(sleep </a:t>
            </a:r>
            <a:r>
              <a:rPr lang="en-US" altLang="en-US" sz="2400" dirty="0">
                <a:latin typeface="Arial" panose="020B0604020202020204" pitchFamily="34" charset="0"/>
              </a:rPr>
              <a:t>and </a:t>
            </a:r>
            <a:r>
              <a:rPr lang="en-US" altLang="en-US" sz="2400" dirty="0" smtClean="0">
                <a:latin typeface="Arial" panose="020B0604020202020204" pitchFamily="34" charset="0"/>
              </a:rPr>
              <a:t>wakeup)</a:t>
            </a:r>
            <a:endParaRPr lang="en-US" altLang="en-US" sz="2400" dirty="0">
              <a:latin typeface="Arial" panose="020B0604020202020204" pitchFamily="34" charset="0"/>
            </a:endParaRPr>
          </a:p>
          <a:p>
            <a:pPr algn="just">
              <a:spcBef>
                <a:spcPct val="20000"/>
              </a:spcBef>
              <a:buClr>
                <a:schemeClr val="accent2"/>
              </a:buClr>
              <a:buFontTx/>
              <a:buChar char="•"/>
            </a:pPr>
            <a:r>
              <a:rPr lang="en-US" altLang="en-US" sz="2400" dirty="0">
                <a:latin typeface="Arial" panose="020B0604020202020204" pitchFamily="34" charset="0"/>
              </a:rPr>
              <a:t>Down checks semaphore. If not zero, decrements semaphore. If zero, process goes to </a:t>
            </a:r>
            <a:r>
              <a:rPr lang="en-US" altLang="en-US" sz="2400" dirty="0" smtClean="0">
                <a:latin typeface="Arial" panose="020B0604020202020204" pitchFamily="34" charset="0"/>
              </a:rPr>
              <a:t>sleep.</a:t>
            </a:r>
            <a:endParaRPr lang="en-US" altLang="en-US" sz="2400" dirty="0">
              <a:latin typeface="Arial" panose="020B0604020202020204" pitchFamily="34" charset="0"/>
            </a:endParaRPr>
          </a:p>
          <a:p>
            <a:pPr algn="just">
              <a:spcBef>
                <a:spcPct val="20000"/>
              </a:spcBef>
              <a:buClr>
                <a:schemeClr val="accent2"/>
              </a:buClr>
              <a:buFontTx/>
              <a:buChar char="•"/>
            </a:pPr>
            <a:r>
              <a:rPr lang="en-US" altLang="en-US" sz="2400" dirty="0">
                <a:latin typeface="Arial" panose="020B0604020202020204" pitchFamily="34" charset="0"/>
              </a:rPr>
              <a:t>Up increments semaphore. If more </a:t>
            </a:r>
            <a:r>
              <a:rPr lang="en-US" altLang="en-US" sz="2400" dirty="0" smtClean="0">
                <a:latin typeface="Arial" panose="020B0604020202020204" pitchFamily="34" charset="0"/>
              </a:rPr>
              <a:t>than </a:t>
            </a:r>
            <a:r>
              <a:rPr lang="en-US" altLang="en-US" sz="2400" dirty="0">
                <a:latin typeface="Arial" panose="020B0604020202020204" pitchFamily="34" charset="0"/>
              </a:rPr>
              <a:t>one process </a:t>
            </a:r>
            <a:r>
              <a:rPr lang="en-US" altLang="en-US" sz="2400" dirty="0" smtClean="0">
                <a:latin typeface="Arial" panose="020B0604020202020204" pitchFamily="34" charset="0"/>
              </a:rPr>
              <a:t>is asleep</a:t>
            </a:r>
            <a:r>
              <a:rPr lang="en-US" altLang="en-US" sz="2400" dirty="0">
                <a:latin typeface="Arial" panose="020B0604020202020204" pitchFamily="34" charset="0"/>
              </a:rPr>
              <a:t>, one is chosen randomly and enters critical </a:t>
            </a:r>
            <a:r>
              <a:rPr lang="en-US" altLang="en-US" sz="2400" dirty="0" smtClean="0">
                <a:latin typeface="Arial" panose="020B0604020202020204" pitchFamily="34" charset="0"/>
              </a:rPr>
              <a:t>region.</a:t>
            </a:r>
            <a:endParaRPr lang="en-US" altLang="en-US" sz="2400" dirty="0">
              <a:latin typeface="Arial" panose="020B0604020202020204" pitchFamily="34" charset="0"/>
            </a:endParaRPr>
          </a:p>
          <a:p>
            <a:pPr algn="just">
              <a:spcBef>
                <a:spcPct val="20000"/>
              </a:spcBef>
              <a:buClr>
                <a:schemeClr val="accent2"/>
              </a:buClr>
              <a:buFontTx/>
              <a:buChar char="•"/>
            </a:pPr>
            <a:r>
              <a:rPr lang="en-US" altLang="en-US" sz="2400" dirty="0" smtClean="0">
                <a:latin typeface="Arial" panose="020B0604020202020204" pitchFamily="34" charset="0"/>
              </a:rPr>
              <a:t>Checking the </a:t>
            </a:r>
            <a:r>
              <a:rPr lang="en-US" altLang="en-US" sz="2400" dirty="0">
                <a:latin typeface="Arial" panose="020B0604020202020204" pitchFamily="34" charset="0"/>
              </a:rPr>
              <a:t>value, changing it, and possibly going to sleep, are all done as a </a:t>
            </a:r>
            <a:r>
              <a:rPr lang="en-US" altLang="en-US" sz="2400" dirty="0" smtClean="0">
                <a:latin typeface="Arial" panose="020B0604020202020204" pitchFamily="34" charset="0"/>
              </a:rPr>
              <a:t>single, indivisible </a:t>
            </a:r>
            <a:r>
              <a:rPr lang="en-US" altLang="en-US" sz="2400" dirty="0" smtClean="0">
                <a:solidFill>
                  <a:srgbClr val="FF0000"/>
                </a:solidFill>
                <a:latin typeface="Arial" panose="020B0604020202020204" pitchFamily="34" charset="0"/>
              </a:rPr>
              <a:t>ATOMIC ACTION.</a:t>
            </a:r>
            <a:endParaRPr lang="en-US" altLang="en-US" sz="2400" dirty="0">
              <a:latin typeface="Arial" panose="020B0604020202020204" pitchFamily="34" charset="0"/>
            </a:endParaRPr>
          </a:p>
        </p:txBody>
      </p:sp>
      <p:sp>
        <p:nvSpPr>
          <p:cNvPr id="128003" name="Rectangle 3">
            <a:extLst>
              <a:ext uri="{FF2B5EF4-FFF2-40B4-BE49-F238E27FC236}">
                <a16:creationId xmlns:a16="http://schemas.microsoft.com/office/drawing/2014/main" id="{1EB509DB-4AE6-5824-5BF4-30EF55BBEC05}"/>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Semaphores</a:t>
            </a:r>
          </a:p>
        </p:txBody>
      </p:sp>
      <p:sp>
        <p:nvSpPr>
          <p:cNvPr id="128004" name="Rectangle 4">
            <a:extLst>
              <a:ext uri="{FF2B5EF4-FFF2-40B4-BE49-F238E27FC236}">
                <a16:creationId xmlns:a16="http://schemas.microsoft.com/office/drawing/2014/main" id="{2B412070-F719-46E9-E1FD-C6E0D8013524}"/>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355449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a:extLst>
              <a:ext uri="{FF2B5EF4-FFF2-40B4-BE49-F238E27FC236}">
                <a16:creationId xmlns:a16="http://schemas.microsoft.com/office/drawing/2014/main" id="{7DFC2B1F-1A70-CA1A-00BF-FAB496AD93CE}"/>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dirty="0">
                <a:solidFill>
                  <a:srgbClr val="FF0000"/>
                </a:solidFill>
                <a:latin typeface="Arial" panose="020B0604020202020204" pitchFamily="34" charset="0"/>
              </a:rPr>
              <a:t>Producer Consumer </a:t>
            </a:r>
            <a:r>
              <a:rPr lang="en-US" altLang="en-US" sz="3600">
                <a:solidFill>
                  <a:srgbClr val="FF0000"/>
                </a:solidFill>
                <a:latin typeface="Arial" panose="020B0604020202020204" pitchFamily="34" charset="0"/>
              </a:rPr>
              <a:t>with </a:t>
            </a:r>
            <a:r>
              <a:rPr lang="en-US" altLang="en-US" sz="3600" smtClean="0">
                <a:solidFill>
                  <a:srgbClr val="FF0000"/>
                </a:solidFill>
                <a:latin typeface="Arial" panose="020B0604020202020204" pitchFamily="34" charset="0"/>
              </a:rPr>
              <a:t>Semaphores (Lab)</a:t>
            </a:r>
            <a:endParaRPr lang="en-US" altLang="en-US" sz="3600" dirty="0">
              <a:solidFill>
                <a:srgbClr val="FF0000"/>
              </a:solidFill>
              <a:latin typeface="Arial" panose="020B0604020202020204" pitchFamily="34" charset="0"/>
            </a:endParaRPr>
          </a:p>
        </p:txBody>
      </p:sp>
      <p:sp>
        <p:nvSpPr>
          <p:cNvPr id="130052" name="Rectangle 4">
            <a:extLst>
              <a:ext uri="{FF2B5EF4-FFF2-40B4-BE49-F238E27FC236}">
                <a16:creationId xmlns:a16="http://schemas.microsoft.com/office/drawing/2014/main" id="{5B2D196B-D74C-C745-E73A-8F2BC22516BD}"/>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203616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359959"/>
            <a:ext cx="10515600" cy="4351338"/>
          </a:xfrm>
        </p:spPr>
        <p:txBody>
          <a:bodyPr>
            <a:normAutofit lnSpcReduction="10000"/>
          </a:bodyPr>
          <a:lstStyle/>
          <a:p>
            <a:pPr algn="just"/>
            <a:r>
              <a:rPr lang="en-US" dirty="0" smtClean="0"/>
              <a:t>Suppose that the word processor is written as a two threaded program. One thread interacts with the user and the other handles reformatting in the background. </a:t>
            </a:r>
          </a:p>
          <a:p>
            <a:pPr algn="just"/>
            <a:r>
              <a:rPr lang="en-US" dirty="0" smtClean="0"/>
              <a:t>As soon as a sentence is deleted from page 1, the interactive thread tells the reformatting thread to reformat the whole document. Meanwhile, the interactive thread continues to listen to the keyboard and mouse and responds to simple commands like scrolling page 1.</a:t>
            </a:r>
          </a:p>
          <a:p>
            <a:pPr algn="just"/>
            <a:r>
              <a:rPr lang="en-US" dirty="0" smtClean="0"/>
              <a:t>Many word processors have a feature of automatically saving the entire file to disk every few minutes to protect the user against a program crash, system crash, or power failure. A third thread can handle the disk backups without interfering with the other two.</a:t>
            </a:r>
            <a:endParaRPr lang="en-US" dirty="0"/>
          </a:p>
        </p:txBody>
      </p:sp>
    </p:spTree>
    <p:extLst>
      <p:ext uri="{BB962C8B-B14F-4D97-AF65-F5344CB8AC3E}">
        <p14:creationId xmlns:p14="http://schemas.microsoft.com/office/powerpoint/2010/main" val="58793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090AAD57-F296-3038-FE45-DB4FA774C95D}"/>
              </a:ext>
            </a:extLst>
          </p:cNvPr>
          <p:cNvSpPr>
            <a:spLocks noChangeArrowheads="1"/>
          </p:cNvSpPr>
          <p:nvPr/>
        </p:nvSpPr>
        <p:spPr bwMode="auto">
          <a:xfrm>
            <a:off x="2904067" y="0"/>
            <a:ext cx="615738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smtClean="0">
                <a:solidFill>
                  <a:srgbClr val="FF0000"/>
                </a:solidFill>
                <a:latin typeface="Arial" panose="020B0604020202020204" pitchFamily="34" charset="0"/>
              </a:rPr>
              <a:t>A Multithreaded Web Server</a:t>
            </a:r>
            <a:endParaRPr lang="en-US" altLang="en-US" sz="3600" dirty="0">
              <a:solidFill>
                <a:srgbClr val="FF0000"/>
              </a:solidFill>
              <a:latin typeface="Arial" panose="020B0604020202020204" pitchFamily="34" charset="0"/>
            </a:endParaRPr>
          </a:p>
        </p:txBody>
      </p:sp>
      <p:sp>
        <p:nvSpPr>
          <p:cNvPr id="35844" name="Rectangle 4">
            <a:extLst>
              <a:ext uri="{FF2B5EF4-FFF2-40B4-BE49-F238E27FC236}">
                <a16:creationId xmlns:a16="http://schemas.microsoft.com/office/drawing/2014/main" id="{9B4F031D-9358-00AE-3ADE-D751E981AE78}"/>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3" name="Rectangle 2"/>
          <p:cNvSpPr/>
          <p:nvPr/>
        </p:nvSpPr>
        <p:spPr>
          <a:xfrm>
            <a:off x="1083733" y="1137484"/>
            <a:ext cx="9431867" cy="4133439"/>
          </a:xfrm>
          <a:prstGeom prst="rect">
            <a:avLst/>
          </a:prstGeom>
        </p:spPr>
        <p:txBody>
          <a:bodyPr wrap="square">
            <a:spAutoFit/>
          </a:bodyPr>
          <a:lstStyle/>
          <a:p>
            <a:pPr marL="228600" indent="-228600" algn="just">
              <a:lnSpc>
                <a:spcPct val="90000"/>
              </a:lnSpc>
              <a:spcBef>
                <a:spcPts val="1000"/>
              </a:spcBef>
              <a:buFont typeface="Arial" panose="020B0604020202020204" pitchFamily="34" charset="0"/>
              <a:buChar char="•"/>
            </a:pPr>
            <a:r>
              <a:rPr lang="en-US" sz="2400" dirty="0"/>
              <a:t>A server for </a:t>
            </a:r>
            <a:r>
              <a:rPr lang="en-US" sz="2400" dirty="0" smtClean="0"/>
              <a:t>a Website</a:t>
            </a:r>
            <a:r>
              <a:rPr lang="en-US" sz="2400" dirty="0"/>
              <a:t>. Requests for pages come in and the requested page is sent back to the client.</a:t>
            </a:r>
          </a:p>
          <a:p>
            <a:pPr marL="228600" indent="-228600" algn="just">
              <a:lnSpc>
                <a:spcPct val="90000"/>
              </a:lnSpc>
              <a:spcBef>
                <a:spcPts val="1000"/>
              </a:spcBef>
              <a:buFont typeface="Arial" panose="020B0604020202020204" pitchFamily="34" charset="0"/>
              <a:buChar char="•"/>
            </a:pPr>
            <a:r>
              <a:rPr lang="en-US" sz="2400" dirty="0"/>
              <a:t>At most Websites, some pages are more commonly accessed than other </a:t>
            </a:r>
            <a:r>
              <a:rPr lang="en-US" sz="2400" dirty="0" smtClean="0"/>
              <a:t>pages. Web </a:t>
            </a:r>
            <a:r>
              <a:rPr lang="en-US" sz="2400" dirty="0"/>
              <a:t>servers </a:t>
            </a:r>
            <a:r>
              <a:rPr lang="en-US" sz="2400" dirty="0" smtClean="0"/>
              <a:t>use this to </a:t>
            </a:r>
            <a:r>
              <a:rPr lang="en-US" sz="2400" dirty="0"/>
              <a:t>improve performance by maintaining a collection of heavily used </a:t>
            </a:r>
            <a:r>
              <a:rPr lang="en-US" sz="2400" dirty="0" smtClean="0"/>
              <a:t>pages in the cache.</a:t>
            </a:r>
          </a:p>
          <a:p>
            <a:pPr marL="228600" indent="-228600" algn="just">
              <a:lnSpc>
                <a:spcPct val="90000"/>
              </a:lnSpc>
              <a:spcBef>
                <a:spcPts val="1000"/>
              </a:spcBef>
              <a:buFont typeface="Arial" panose="020B0604020202020204" pitchFamily="34" charset="0"/>
              <a:buChar char="•"/>
            </a:pPr>
            <a:r>
              <a:rPr lang="en-US" sz="2400" dirty="0" smtClean="0"/>
              <a:t>One way to organize the Web server is shown in the next figure one thread, the </a:t>
            </a:r>
            <a:r>
              <a:rPr lang="en-US" sz="2400" dirty="0"/>
              <a:t>dispatcher, reads incoming requests for work from the network. </a:t>
            </a:r>
            <a:r>
              <a:rPr lang="en-US" sz="2400" dirty="0" smtClean="0"/>
              <a:t>It </a:t>
            </a:r>
            <a:r>
              <a:rPr lang="en-US" sz="2400" dirty="0"/>
              <a:t>chooses an idle </a:t>
            </a:r>
            <a:r>
              <a:rPr lang="en-US" sz="2400" dirty="0" smtClean="0"/>
              <a:t>(i.e., blocked) worker </a:t>
            </a:r>
            <a:r>
              <a:rPr lang="en-US" sz="2400" dirty="0"/>
              <a:t>thread and hands it </a:t>
            </a:r>
            <a:r>
              <a:rPr lang="en-US" sz="2400" dirty="0" smtClean="0"/>
              <a:t>the request.</a:t>
            </a:r>
          </a:p>
          <a:p>
            <a:pPr marL="228600" indent="-228600" algn="just">
              <a:lnSpc>
                <a:spcPct val="90000"/>
              </a:lnSpc>
              <a:spcBef>
                <a:spcPts val="1000"/>
              </a:spcBef>
              <a:buFont typeface="Arial" panose="020B0604020202020204" pitchFamily="34" charset="0"/>
              <a:buChar char="•"/>
            </a:pPr>
            <a:r>
              <a:rPr lang="en-US" sz="2400" dirty="0" smtClean="0"/>
              <a:t>The </a:t>
            </a:r>
            <a:r>
              <a:rPr lang="en-US" sz="2400" dirty="0"/>
              <a:t>dispatcher then wakes up the sleeping worker, moving </a:t>
            </a:r>
            <a:r>
              <a:rPr lang="en-US" sz="2400" dirty="0" smtClean="0"/>
              <a:t>it from </a:t>
            </a:r>
            <a:r>
              <a:rPr lang="en-US" sz="2400" dirty="0"/>
              <a:t>blocked state to ready state.</a:t>
            </a:r>
          </a:p>
        </p:txBody>
      </p:sp>
    </p:spTree>
    <p:extLst>
      <p:ext uri="{BB962C8B-B14F-4D97-AF65-F5344CB8AC3E}">
        <p14:creationId xmlns:p14="http://schemas.microsoft.com/office/powerpoint/2010/main" val="228591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a:extLst>
              <a:ext uri="{FF2B5EF4-FFF2-40B4-BE49-F238E27FC236}">
                <a16:creationId xmlns:a16="http://schemas.microsoft.com/office/drawing/2014/main" id="{9B4F031D-9358-00AE-3ADE-D751E981AE78}"/>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35845" name="Picture 6" descr="D:\b\b4\IBM\02-08.jpg">
            <a:extLst>
              <a:ext uri="{FF2B5EF4-FFF2-40B4-BE49-F238E27FC236}">
                <a16:creationId xmlns:a16="http://schemas.microsoft.com/office/drawing/2014/main" id="{185909D0-EB22-B494-63B7-5EC6253F3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6" y="1060451"/>
            <a:ext cx="6873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090AAD57-F296-3038-FE45-DB4FA774C95D}"/>
              </a:ext>
            </a:extLst>
          </p:cNvPr>
          <p:cNvSpPr>
            <a:spLocks noChangeArrowheads="1"/>
          </p:cNvSpPr>
          <p:nvPr/>
        </p:nvSpPr>
        <p:spPr bwMode="auto">
          <a:xfrm>
            <a:off x="2904067" y="0"/>
            <a:ext cx="615738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smtClean="0">
                <a:solidFill>
                  <a:srgbClr val="FF0000"/>
                </a:solidFill>
                <a:latin typeface="Arial" panose="020B0604020202020204" pitchFamily="34" charset="0"/>
              </a:rPr>
              <a:t>A Multithreaded Web Server</a:t>
            </a:r>
            <a:endParaRPr lang="en-US" altLang="en-US" sz="3600" dirty="0">
              <a:solidFill>
                <a:srgbClr val="FF0000"/>
              </a:solidFill>
              <a:latin typeface="Arial" panose="020B0604020202020204" pitchFamily="34" charset="0"/>
            </a:endParaRPr>
          </a:p>
        </p:txBody>
      </p:sp>
    </p:spTree>
    <p:extLst>
      <p:ext uri="{BB962C8B-B14F-4D97-AF65-F5344CB8AC3E}">
        <p14:creationId xmlns:p14="http://schemas.microsoft.com/office/powerpoint/2010/main" val="300690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9E8C076-2CAD-F54C-EC69-EE4D3A5FFCFB}"/>
              </a:ext>
            </a:extLst>
          </p:cNvPr>
          <p:cNvSpPr>
            <a:spLocks noChangeArrowheads="1"/>
          </p:cNvSpPr>
          <p:nvPr/>
        </p:nvSpPr>
        <p:spPr bwMode="auto">
          <a:xfrm>
            <a:off x="1701800" y="829733"/>
            <a:ext cx="8366125" cy="267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If </a:t>
            </a:r>
            <a:r>
              <a:rPr lang="en-US" altLang="en-US" sz="2400" dirty="0">
                <a:latin typeface="Arial" panose="020B0604020202020204" pitchFamily="34" charset="0"/>
              </a:rPr>
              <a:t>page is not </a:t>
            </a:r>
            <a:r>
              <a:rPr lang="en-US" altLang="en-US" sz="2400" dirty="0" smtClean="0">
                <a:latin typeface="Arial" panose="020B0604020202020204" pitchFamily="34" charset="0"/>
              </a:rPr>
              <a:t>in the cache</a:t>
            </a:r>
            <a:r>
              <a:rPr lang="en-US" altLang="en-US" sz="2400" dirty="0">
                <a:latin typeface="Arial" panose="020B0604020202020204" pitchFamily="34" charset="0"/>
              </a:rPr>
              <a:t>, it starts a read </a:t>
            </a:r>
            <a:r>
              <a:rPr lang="en-US" altLang="en-US" sz="2400" dirty="0" smtClean="0">
                <a:latin typeface="Arial" panose="020B0604020202020204" pitchFamily="34" charset="0"/>
              </a:rPr>
              <a:t>operation to </a:t>
            </a:r>
            <a:r>
              <a:rPr lang="en-US" altLang="en-US" sz="2400" dirty="0">
                <a:latin typeface="Arial" panose="020B0604020202020204" pitchFamily="34" charset="0"/>
              </a:rPr>
              <a:t>get the page from the disk and blocks until the disk operation </a:t>
            </a:r>
            <a:r>
              <a:rPr lang="en-US" altLang="en-US" sz="2400" dirty="0" smtClean="0">
                <a:latin typeface="Arial" panose="020B0604020202020204" pitchFamily="34" charset="0"/>
              </a:rPr>
              <a:t>completes. </a:t>
            </a:r>
          </a:p>
          <a:p>
            <a:pPr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CPU </a:t>
            </a:r>
            <a:r>
              <a:rPr lang="en-US" altLang="en-US" sz="2400" dirty="0">
                <a:latin typeface="Arial" panose="020B0604020202020204" pitchFamily="34" charset="0"/>
              </a:rPr>
              <a:t>does nothing while it waits for </a:t>
            </a:r>
            <a:r>
              <a:rPr lang="en-US" altLang="en-US" sz="2400" dirty="0" smtClean="0">
                <a:latin typeface="Arial" panose="020B0604020202020204" pitchFamily="34" charset="0"/>
              </a:rPr>
              <a:t>the page </a:t>
            </a:r>
            <a:endParaRPr lang="en-US" altLang="en-US" sz="2400" dirty="0">
              <a:latin typeface="Arial" panose="020B0604020202020204" pitchFamily="34" charset="0"/>
            </a:endParaRPr>
          </a:p>
          <a:p>
            <a:pPr algn="l" eaLnBrk="1" hangingPunct="1">
              <a:spcBef>
                <a:spcPct val="20000"/>
              </a:spcBef>
              <a:buClr>
                <a:schemeClr val="accent2"/>
              </a:buClr>
              <a:buFontTx/>
              <a:buChar char="•"/>
            </a:pPr>
            <a:r>
              <a:rPr lang="en-US" altLang="en-US" sz="2400" dirty="0">
                <a:latin typeface="Arial" panose="020B0604020202020204" pitchFamily="34" charset="0"/>
              </a:rPr>
              <a:t>Thread structure enables </a:t>
            </a:r>
            <a:r>
              <a:rPr lang="en-US" altLang="en-US" sz="2400" dirty="0" smtClean="0">
                <a:latin typeface="Arial" panose="020B0604020202020204" pitchFamily="34" charset="0"/>
              </a:rPr>
              <a:t>the server </a:t>
            </a:r>
            <a:r>
              <a:rPr lang="en-US" altLang="en-US" sz="2400" dirty="0">
                <a:latin typeface="Arial" panose="020B0604020202020204" pitchFamily="34" charset="0"/>
              </a:rPr>
              <a:t>to </a:t>
            </a:r>
            <a:r>
              <a:rPr lang="en-US" altLang="en-US" sz="2400" dirty="0" smtClean="0">
                <a:latin typeface="Arial" panose="020B0604020202020204" pitchFamily="34" charset="0"/>
              </a:rPr>
              <a:t>look up another </a:t>
            </a:r>
            <a:r>
              <a:rPr lang="en-US" altLang="en-US" sz="2400" dirty="0">
                <a:latin typeface="Arial" panose="020B0604020202020204" pitchFamily="34" charset="0"/>
              </a:rPr>
              <a:t>page and get something done</a:t>
            </a:r>
          </a:p>
        </p:txBody>
      </p:sp>
      <p:sp>
        <p:nvSpPr>
          <p:cNvPr id="39940" name="Rectangle 4">
            <a:extLst>
              <a:ext uri="{FF2B5EF4-FFF2-40B4-BE49-F238E27FC236}">
                <a16:creationId xmlns:a16="http://schemas.microsoft.com/office/drawing/2014/main" id="{C9BEED91-4DEE-884E-6096-C76778AE83B6}"/>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5" name="Rectangle 3">
            <a:extLst>
              <a:ext uri="{FF2B5EF4-FFF2-40B4-BE49-F238E27FC236}">
                <a16:creationId xmlns:a16="http://schemas.microsoft.com/office/drawing/2014/main" id="{090AAD57-F296-3038-FE45-DB4FA774C95D}"/>
              </a:ext>
            </a:extLst>
          </p:cNvPr>
          <p:cNvSpPr>
            <a:spLocks noChangeArrowheads="1"/>
          </p:cNvSpPr>
          <p:nvPr/>
        </p:nvSpPr>
        <p:spPr bwMode="auto">
          <a:xfrm>
            <a:off x="2904067" y="0"/>
            <a:ext cx="615738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smtClean="0">
                <a:solidFill>
                  <a:srgbClr val="FF0000"/>
                </a:solidFill>
                <a:latin typeface="Arial" panose="020B0604020202020204" pitchFamily="34" charset="0"/>
              </a:rPr>
              <a:t>A Multithreaded Web Server</a:t>
            </a:r>
            <a:endParaRPr lang="en-US" altLang="en-US" sz="3600" dirty="0">
              <a:solidFill>
                <a:srgbClr val="FF0000"/>
              </a:solidFill>
              <a:latin typeface="Arial" panose="020B0604020202020204" pitchFamily="34" charset="0"/>
            </a:endParaRPr>
          </a:p>
        </p:txBody>
      </p:sp>
      <p:pic>
        <p:nvPicPr>
          <p:cNvPr id="6" name="Picture 7" descr="D:\b\b4\IBM\02-09.jpg">
            <a:extLst>
              <a:ext uri="{FF2B5EF4-FFF2-40B4-BE49-F238E27FC236}">
                <a16:creationId xmlns:a16="http://schemas.microsoft.com/office/drawing/2014/main" id="{633B8CC9-A6E8-CFCF-19FE-CAC3C72B8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505200"/>
            <a:ext cx="88836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B534FB50-5F2C-B4CC-F771-C20B616E28AB}"/>
              </a:ext>
            </a:extLst>
          </p:cNvPr>
          <p:cNvSpPr>
            <a:spLocks noChangeArrowheads="1"/>
          </p:cNvSpPr>
          <p:nvPr/>
        </p:nvSpPr>
        <p:spPr bwMode="auto">
          <a:xfrm>
            <a:off x="2302933" y="5883275"/>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r>
              <a:rPr lang="en-US" altLang="en-US" sz="2400">
                <a:latin typeface="Arial" panose="020B0604020202020204" pitchFamily="34" charset="0"/>
              </a:rPr>
              <a:t> (a) Dispatcher thread. (b) Worker thread.</a:t>
            </a:r>
          </a:p>
        </p:txBody>
      </p:sp>
    </p:spTree>
    <p:extLst>
      <p:ext uri="{BB962C8B-B14F-4D97-AF65-F5344CB8AC3E}">
        <p14:creationId xmlns:p14="http://schemas.microsoft.com/office/powerpoint/2010/main" val="90073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9E8C076-2CAD-F54C-EC69-EE4D3A5FFCFB}"/>
              </a:ext>
            </a:extLst>
          </p:cNvPr>
          <p:cNvSpPr>
            <a:spLocks noChangeArrowheads="1"/>
          </p:cNvSpPr>
          <p:nvPr/>
        </p:nvSpPr>
        <p:spPr bwMode="auto">
          <a:xfrm>
            <a:off x="787400" y="1388533"/>
            <a:ext cx="11150599"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Consider how the Web server could be written in the absence of </a:t>
            </a:r>
            <a:r>
              <a:rPr lang="en-US" altLang="en-US" sz="2400" dirty="0" smtClean="0">
                <a:latin typeface="Arial" panose="020B0604020202020204" pitchFamily="34" charset="0"/>
              </a:rPr>
              <a:t>threads.</a:t>
            </a:r>
          </a:p>
          <a:p>
            <a:pPr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One possibility </a:t>
            </a:r>
            <a:r>
              <a:rPr lang="en-US" altLang="en-US" sz="2400" dirty="0">
                <a:latin typeface="Arial" panose="020B0604020202020204" pitchFamily="34" charset="0"/>
              </a:rPr>
              <a:t>is to have it operate as a single thread. </a:t>
            </a:r>
            <a:endParaRPr lang="en-US" altLang="en-US" sz="2400" dirty="0" smtClean="0">
              <a:latin typeface="Arial" panose="020B0604020202020204" pitchFamily="34" charset="0"/>
            </a:endParaRPr>
          </a:p>
          <a:p>
            <a:pPr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The </a:t>
            </a:r>
            <a:r>
              <a:rPr lang="en-US" altLang="en-US" sz="2400" dirty="0">
                <a:latin typeface="Arial" panose="020B0604020202020204" pitchFamily="34" charset="0"/>
              </a:rPr>
              <a:t>main loop of the Web </a:t>
            </a:r>
            <a:r>
              <a:rPr lang="en-US" altLang="en-US" sz="2400" dirty="0" smtClean="0">
                <a:latin typeface="Arial" panose="020B0604020202020204" pitchFamily="34" charset="0"/>
              </a:rPr>
              <a:t>server gets </a:t>
            </a:r>
            <a:r>
              <a:rPr lang="en-US" altLang="en-US" sz="2400" dirty="0">
                <a:latin typeface="Arial" panose="020B0604020202020204" pitchFamily="34" charset="0"/>
              </a:rPr>
              <a:t>a request, examines it, and carries it out to completion before getting the </a:t>
            </a:r>
            <a:r>
              <a:rPr lang="en-US" altLang="en-US" sz="2400" dirty="0" smtClean="0">
                <a:latin typeface="Arial" panose="020B0604020202020204" pitchFamily="34" charset="0"/>
              </a:rPr>
              <a:t>next one</a:t>
            </a:r>
            <a:r>
              <a:rPr lang="en-US" altLang="en-US" sz="2400" dirty="0">
                <a:latin typeface="Arial" panose="020B0604020202020204" pitchFamily="34" charset="0"/>
              </a:rPr>
              <a:t>. </a:t>
            </a:r>
            <a:endParaRPr lang="en-US" altLang="en-US" sz="2400" dirty="0" smtClean="0">
              <a:latin typeface="Arial" panose="020B0604020202020204" pitchFamily="34" charset="0"/>
            </a:endParaRPr>
          </a:p>
          <a:p>
            <a:pPr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While </a:t>
            </a:r>
            <a:r>
              <a:rPr lang="en-US" altLang="en-US" sz="2400" dirty="0">
                <a:latin typeface="Arial" panose="020B0604020202020204" pitchFamily="34" charset="0"/>
              </a:rPr>
              <a:t>waiting for the disk, the server is idle and does not process any </a:t>
            </a:r>
            <a:r>
              <a:rPr lang="en-US" altLang="en-US" sz="2400" dirty="0" smtClean="0">
                <a:latin typeface="Arial" panose="020B0604020202020204" pitchFamily="34" charset="0"/>
              </a:rPr>
              <a:t>other incoming </a:t>
            </a:r>
            <a:r>
              <a:rPr lang="en-US" altLang="en-US" sz="2400" dirty="0">
                <a:latin typeface="Arial" panose="020B0604020202020204" pitchFamily="34" charset="0"/>
              </a:rPr>
              <a:t>requests. </a:t>
            </a:r>
            <a:endParaRPr lang="en-US" altLang="en-US" sz="2400" dirty="0" smtClean="0">
              <a:latin typeface="Arial" panose="020B0604020202020204" pitchFamily="34" charset="0"/>
            </a:endParaRPr>
          </a:p>
          <a:p>
            <a:pPr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The </a:t>
            </a:r>
            <a:r>
              <a:rPr lang="en-US" altLang="en-US" sz="2400" dirty="0">
                <a:latin typeface="Arial" panose="020B0604020202020204" pitchFamily="34" charset="0"/>
              </a:rPr>
              <a:t>CPU is simply idle while the Web server is waiting for </a:t>
            </a:r>
            <a:r>
              <a:rPr lang="en-US" altLang="en-US" sz="2400" dirty="0" smtClean="0">
                <a:latin typeface="Arial" panose="020B0604020202020204" pitchFamily="34" charset="0"/>
              </a:rPr>
              <a:t>the disk</a:t>
            </a:r>
            <a:r>
              <a:rPr lang="en-US" altLang="en-US" sz="2400" dirty="0">
                <a:latin typeface="Arial" panose="020B0604020202020204" pitchFamily="34" charset="0"/>
              </a:rPr>
              <a:t>. </a:t>
            </a:r>
            <a:endParaRPr lang="en-US" altLang="en-US" sz="2400" dirty="0" smtClean="0">
              <a:latin typeface="Arial" panose="020B0604020202020204" pitchFamily="34" charset="0"/>
            </a:endParaRPr>
          </a:p>
          <a:p>
            <a:pPr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The </a:t>
            </a:r>
            <a:r>
              <a:rPr lang="en-US" altLang="en-US" sz="2400" dirty="0">
                <a:latin typeface="Arial" panose="020B0604020202020204" pitchFamily="34" charset="0"/>
              </a:rPr>
              <a:t>net result is that many fewer requests/sec can be processed. </a:t>
            </a:r>
            <a:endParaRPr lang="en-US" altLang="en-US" sz="2400" dirty="0" smtClean="0">
              <a:latin typeface="Arial" panose="020B0604020202020204" pitchFamily="34" charset="0"/>
            </a:endParaRPr>
          </a:p>
          <a:p>
            <a:pPr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The single-threaded server retains the </a:t>
            </a:r>
            <a:r>
              <a:rPr lang="en-US" altLang="en-US" sz="2400" dirty="0" smtClean="0">
                <a:latin typeface="Arial" panose="020B0604020202020204" pitchFamily="34" charset="0"/>
              </a:rPr>
              <a:t>simplicity of </a:t>
            </a:r>
            <a:r>
              <a:rPr lang="en-US" altLang="en-US" sz="2400" dirty="0">
                <a:latin typeface="Arial" panose="020B0604020202020204" pitchFamily="34" charset="0"/>
              </a:rPr>
              <a:t>blocking system calls but gives up performance.</a:t>
            </a:r>
            <a:endParaRPr lang="en-US" altLang="en-US" sz="2400" dirty="0" smtClean="0">
              <a:latin typeface="Arial" panose="020B0604020202020204" pitchFamily="34" charset="0"/>
            </a:endParaRPr>
          </a:p>
        </p:txBody>
      </p:sp>
      <p:sp>
        <p:nvSpPr>
          <p:cNvPr id="39940" name="Rectangle 4">
            <a:extLst>
              <a:ext uri="{FF2B5EF4-FFF2-40B4-BE49-F238E27FC236}">
                <a16:creationId xmlns:a16="http://schemas.microsoft.com/office/drawing/2014/main" id="{C9BEED91-4DEE-884E-6096-C76778AE83B6}"/>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5" name="Rectangle 3">
            <a:extLst>
              <a:ext uri="{FF2B5EF4-FFF2-40B4-BE49-F238E27FC236}">
                <a16:creationId xmlns:a16="http://schemas.microsoft.com/office/drawing/2014/main" id="{090AAD57-F296-3038-FE45-DB4FA774C95D}"/>
              </a:ext>
            </a:extLst>
          </p:cNvPr>
          <p:cNvSpPr>
            <a:spLocks noChangeArrowheads="1"/>
          </p:cNvSpPr>
          <p:nvPr/>
        </p:nvSpPr>
        <p:spPr bwMode="auto">
          <a:xfrm>
            <a:off x="2904067" y="0"/>
            <a:ext cx="666326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smtClean="0">
                <a:solidFill>
                  <a:srgbClr val="FF0000"/>
                </a:solidFill>
                <a:latin typeface="Arial" panose="020B0604020202020204" pitchFamily="34" charset="0"/>
              </a:rPr>
              <a:t>A Single-threaded Web Server</a:t>
            </a:r>
            <a:endParaRPr lang="en-US" altLang="en-US" sz="36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85070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F32B7D9-1F83-4E09-754C-EF84FDDB2B92}"/>
              </a:ext>
            </a:extLst>
          </p:cNvPr>
          <p:cNvSpPr>
            <a:spLocks noChangeArrowheads="1"/>
          </p:cNvSpPr>
          <p:nvPr/>
        </p:nvSpPr>
        <p:spPr bwMode="auto">
          <a:xfrm>
            <a:off x="1007370" y="974091"/>
            <a:ext cx="9101574"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pPr>
            <a:endParaRPr lang="en-US" altLang="en-US" dirty="0" smtClean="0">
              <a:latin typeface="Arial" panose="020B0604020202020204" pitchFamily="34" charset="0"/>
            </a:endParaRPr>
          </a:p>
          <a:p>
            <a:pPr algn="just"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When a request comes in, the one and only thread examines it. If it can </a:t>
            </a:r>
            <a:r>
              <a:rPr lang="en-US" altLang="en-US" sz="2400" dirty="0" smtClean="0">
                <a:latin typeface="Arial" panose="020B0604020202020204" pitchFamily="34" charset="0"/>
              </a:rPr>
              <a:t>be satisfied </a:t>
            </a:r>
            <a:r>
              <a:rPr lang="en-US" altLang="en-US" sz="2400" dirty="0">
                <a:latin typeface="Arial" panose="020B0604020202020204" pitchFamily="34" charset="0"/>
              </a:rPr>
              <a:t>from the cache, fine, but if not, a </a:t>
            </a:r>
            <a:r>
              <a:rPr lang="en-US" altLang="en-US" sz="2400" dirty="0" err="1">
                <a:latin typeface="Arial" panose="020B0604020202020204" pitchFamily="34" charset="0"/>
              </a:rPr>
              <a:t>nonblocking</a:t>
            </a:r>
            <a:r>
              <a:rPr lang="en-US" altLang="en-US" sz="2400" dirty="0">
                <a:latin typeface="Arial" panose="020B0604020202020204" pitchFamily="34" charset="0"/>
              </a:rPr>
              <a:t> disk operation is started</a:t>
            </a:r>
            <a:r>
              <a:rPr lang="en-US" altLang="en-US" sz="2400" dirty="0" smtClean="0">
                <a:latin typeface="Arial" panose="020B0604020202020204" pitchFamily="34" charset="0"/>
              </a:rPr>
              <a:t>.</a:t>
            </a:r>
          </a:p>
          <a:p>
            <a:pPr algn="just"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The server records the state of the current request in a table and then goes </a:t>
            </a:r>
            <a:r>
              <a:rPr lang="en-US" altLang="en-US" sz="2400" dirty="0" smtClean="0">
                <a:latin typeface="Arial" panose="020B0604020202020204" pitchFamily="34" charset="0"/>
              </a:rPr>
              <a:t>and gets </a:t>
            </a:r>
            <a:r>
              <a:rPr lang="en-US" altLang="en-US" sz="2400" dirty="0">
                <a:latin typeface="Arial" panose="020B0604020202020204" pitchFamily="34" charset="0"/>
              </a:rPr>
              <a:t>the next event.</a:t>
            </a:r>
          </a:p>
          <a:p>
            <a:pPr algn="just" eaLnBrk="1" hangingPunct="1">
              <a:spcBef>
                <a:spcPct val="20000"/>
              </a:spcBef>
              <a:buClr>
                <a:schemeClr val="accent2"/>
              </a:buClr>
              <a:buFont typeface="Arial" panose="020B0604020202020204" pitchFamily="34" charset="0"/>
              <a:buChar char="•"/>
            </a:pPr>
            <a:r>
              <a:rPr lang="en-US" altLang="en-US" sz="2400" dirty="0">
                <a:latin typeface="Arial" panose="020B0604020202020204" pitchFamily="34" charset="0"/>
              </a:rPr>
              <a:t>When </a:t>
            </a:r>
            <a:r>
              <a:rPr lang="en-US" altLang="en-US" sz="2400" dirty="0" smtClean="0">
                <a:latin typeface="Arial" panose="020B0604020202020204" pitchFamily="34" charset="0"/>
              </a:rPr>
              <a:t>the thread </a:t>
            </a:r>
            <a:r>
              <a:rPr lang="en-US" altLang="en-US" sz="2400" dirty="0">
                <a:latin typeface="Arial" panose="020B0604020202020204" pitchFamily="34" charset="0"/>
              </a:rPr>
              <a:t>returns </a:t>
            </a:r>
            <a:r>
              <a:rPr lang="en-US" altLang="en-US" sz="2400" dirty="0" smtClean="0">
                <a:latin typeface="Arial" panose="020B0604020202020204" pitchFamily="34" charset="0"/>
              </a:rPr>
              <a:t>the page </a:t>
            </a:r>
            <a:r>
              <a:rPr lang="en-US" altLang="en-US" sz="2400" dirty="0">
                <a:latin typeface="Arial" panose="020B0604020202020204" pitchFamily="34" charset="0"/>
              </a:rPr>
              <a:t>send </a:t>
            </a:r>
            <a:r>
              <a:rPr lang="en-US" altLang="en-US" sz="2400" dirty="0" smtClean="0">
                <a:latin typeface="Arial" panose="020B0604020202020204" pitchFamily="34" charset="0"/>
              </a:rPr>
              <a:t>an interrupt or signal to the CPU</a:t>
            </a:r>
          </a:p>
          <a:p>
            <a:pPr algn="just" eaLnBrk="1" hangingPunct="1">
              <a:spcBef>
                <a:spcPct val="20000"/>
              </a:spcBef>
              <a:buClr>
                <a:schemeClr val="accent2"/>
              </a:buClr>
              <a:buFont typeface="Arial" panose="020B0604020202020204" pitchFamily="34" charset="0"/>
              <a:buChar char="•"/>
            </a:pPr>
            <a:r>
              <a:rPr lang="en-US" altLang="en-US" sz="2400" dirty="0" smtClean="0">
                <a:latin typeface="Arial" panose="020B0604020202020204" pitchFamily="34" charset="0"/>
              </a:rPr>
              <a:t>Achieves </a:t>
            </a:r>
            <a:r>
              <a:rPr lang="en-US" altLang="en-US" sz="2400" dirty="0">
                <a:latin typeface="Arial" panose="020B0604020202020204" pitchFamily="34" charset="0"/>
              </a:rPr>
              <a:t>high performance through parallelism but uses </a:t>
            </a:r>
            <a:r>
              <a:rPr lang="en-US" altLang="en-US" sz="2400" dirty="0" err="1">
                <a:latin typeface="Arial" panose="020B0604020202020204" pitchFamily="34" charset="0"/>
              </a:rPr>
              <a:t>nonblocking</a:t>
            </a:r>
            <a:r>
              <a:rPr lang="en-US" altLang="en-US" sz="2400" dirty="0">
                <a:latin typeface="Arial" panose="020B0604020202020204" pitchFamily="34" charset="0"/>
              </a:rPr>
              <a:t> calls and </a:t>
            </a:r>
            <a:r>
              <a:rPr lang="en-US" altLang="en-US" sz="2400" dirty="0" smtClean="0">
                <a:latin typeface="Arial" panose="020B0604020202020204" pitchFamily="34" charset="0"/>
              </a:rPr>
              <a:t>interrupts and </a:t>
            </a:r>
            <a:r>
              <a:rPr lang="en-US" altLang="en-US" sz="2400" dirty="0">
                <a:latin typeface="Arial" panose="020B0604020202020204" pitchFamily="34" charset="0"/>
              </a:rPr>
              <a:t>thus is hard to program.</a:t>
            </a:r>
          </a:p>
        </p:txBody>
      </p:sp>
      <p:sp>
        <p:nvSpPr>
          <p:cNvPr id="41987" name="Rectangle 3">
            <a:extLst>
              <a:ext uri="{FF2B5EF4-FFF2-40B4-BE49-F238E27FC236}">
                <a16:creationId xmlns:a16="http://schemas.microsoft.com/office/drawing/2014/main" id="{61EBA68D-D200-5B4E-EEF1-72C64EBB47E5}"/>
              </a:ext>
            </a:extLst>
          </p:cNvPr>
          <p:cNvSpPr>
            <a:spLocks noChangeArrowheads="1"/>
          </p:cNvSpPr>
          <p:nvPr/>
        </p:nvSpPr>
        <p:spPr bwMode="auto">
          <a:xfrm>
            <a:off x="3386139" y="315913"/>
            <a:ext cx="487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dirty="0" smtClean="0">
                <a:solidFill>
                  <a:srgbClr val="FF0000"/>
                </a:solidFill>
                <a:latin typeface="Arial" panose="020B0604020202020204" pitchFamily="34" charset="0"/>
              </a:rPr>
              <a:t>Finite </a:t>
            </a:r>
            <a:r>
              <a:rPr lang="en-US" altLang="en-US" sz="3600" dirty="0">
                <a:solidFill>
                  <a:srgbClr val="FF0000"/>
                </a:solidFill>
                <a:latin typeface="Arial" panose="020B0604020202020204" pitchFamily="34" charset="0"/>
              </a:rPr>
              <a:t>state machine</a:t>
            </a:r>
          </a:p>
        </p:txBody>
      </p:sp>
      <p:sp>
        <p:nvSpPr>
          <p:cNvPr id="41988" name="Rectangle 4">
            <a:extLst>
              <a:ext uri="{FF2B5EF4-FFF2-40B4-BE49-F238E27FC236}">
                <a16:creationId xmlns:a16="http://schemas.microsoft.com/office/drawing/2014/main" id="{54B1CBFA-EF2C-AC20-3F75-887D6E3E8032}"/>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649231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TotalTime>
  <Words>3366</Words>
  <Application>Microsoft Office PowerPoint</Application>
  <PresentationFormat>Widescreen</PresentationFormat>
  <Paragraphs>205</Paragraphs>
  <Slides>36</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MS PGothic</vt:lpstr>
      <vt:lpstr>MS PGothic</vt:lpstr>
      <vt:lpstr>Arial</vt:lpstr>
      <vt:lpstr>Calibri</vt:lpstr>
      <vt:lpstr>Calibri Light</vt:lpstr>
      <vt:lpstr>Times New Roman</vt:lpstr>
      <vt:lpstr>Times-Bold</vt:lpstr>
      <vt:lpstr>Times-Italic</vt:lpstr>
      <vt:lpstr>Times-Roman</vt:lpstr>
      <vt:lpstr>Office Theme</vt:lpstr>
      <vt:lpstr>Lecture 3</vt:lpstr>
      <vt:lpstr>PowerPoint Presentation</vt:lpstr>
      <vt:lpstr>Threads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Anar Sayed Abd El Hady</dc:creator>
  <cp:lastModifiedBy>Anar Abdel Hady</cp:lastModifiedBy>
  <cp:revision>206</cp:revision>
  <dcterms:created xsi:type="dcterms:W3CDTF">2022-10-09T08:23:45Z</dcterms:created>
  <dcterms:modified xsi:type="dcterms:W3CDTF">2023-10-16T09:13:09Z</dcterms:modified>
</cp:coreProperties>
</file>