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58" r:id="rId3"/>
    <p:sldId id="259" r:id="rId4"/>
    <p:sldId id="280" r:id="rId5"/>
    <p:sldId id="261" r:id="rId6"/>
    <p:sldId id="262" r:id="rId7"/>
    <p:sldId id="263" r:id="rId8"/>
    <p:sldId id="281"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82"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3" d="100"/>
          <a:sy n="83" d="100"/>
        </p:scale>
        <p:origin x="569"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8EEB19-99EF-46E4-B039-1FB20FE38C75}" type="datetimeFigureOut">
              <a:rPr lang="en-US" smtClean="0"/>
              <a:t>10/23/2023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73A999-1395-4CD0-800A-B4F2A8476535}" type="slidenum">
              <a:rPr lang="en-US" smtClean="0"/>
              <a:t>‹#›</a:t>
            </a:fld>
            <a:endParaRPr lang="en-US"/>
          </a:p>
        </p:txBody>
      </p:sp>
    </p:spTree>
    <p:extLst>
      <p:ext uri="{BB962C8B-B14F-4D97-AF65-F5344CB8AC3E}">
        <p14:creationId xmlns:p14="http://schemas.microsoft.com/office/powerpoint/2010/main" val="3795512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a typeface="ＭＳ Ｐゴシック" panose="020B0600070205080204" pitchFamily="34" charset="-128"/>
            </a:endParaRPr>
          </a:p>
        </p:txBody>
      </p:sp>
      <p:sp>
        <p:nvSpPr>
          <p:cNvPr id="28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fld id="{D0545F2F-5974-4141-8ADB-425C3DCBDF6C}" type="slidenum">
              <a:rPr lang="en-US" sz="1200">
                <a:latin typeface="Arial" panose="020B0604020202020204" pitchFamily="34" charset="0"/>
              </a:rPr>
              <a:pPr eaLnBrk="1" hangingPunct="1"/>
              <a:t>14</a:t>
            </a:fld>
            <a:endParaRPr lang="en-US" sz="1200">
              <a:latin typeface="Arial" panose="020B0604020202020204" pitchFamily="34" charset="0"/>
            </a:endParaRPr>
          </a:p>
        </p:txBody>
      </p:sp>
    </p:spTree>
    <p:extLst>
      <p:ext uri="{BB962C8B-B14F-4D97-AF65-F5344CB8AC3E}">
        <p14:creationId xmlns:p14="http://schemas.microsoft.com/office/powerpoint/2010/main" val="846853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E5FC86-F054-468A-88AF-207D3CF090F5}"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8E4D0C-29E0-4F8C-81CB-2B2F44A6AE24}" type="slidenum">
              <a:rPr lang="en-US" smtClean="0"/>
              <a:t>‹#›</a:t>
            </a:fld>
            <a:endParaRPr lang="en-US"/>
          </a:p>
        </p:txBody>
      </p:sp>
    </p:spTree>
    <p:extLst>
      <p:ext uri="{BB962C8B-B14F-4D97-AF65-F5344CB8AC3E}">
        <p14:creationId xmlns:p14="http://schemas.microsoft.com/office/powerpoint/2010/main" val="4242606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E5FC86-F054-468A-88AF-207D3CF090F5}"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8E4D0C-29E0-4F8C-81CB-2B2F44A6AE24}" type="slidenum">
              <a:rPr lang="en-US" smtClean="0"/>
              <a:t>‹#›</a:t>
            </a:fld>
            <a:endParaRPr lang="en-US"/>
          </a:p>
        </p:txBody>
      </p:sp>
    </p:spTree>
    <p:extLst>
      <p:ext uri="{BB962C8B-B14F-4D97-AF65-F5344CB8AC3E}">
        <p14:creationId xmlns:p14="http://schemas.microsoft.com/office/powerpoint/2010/main" val="3427084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E5FC86-F054-468A-88AF-207D3CF090F5}"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8E4D0C-29E0-4F8C-81CB-2B2F44A6AE24}" type="slidenum">
              <a:rPr lang="en-US" smtClean="0"/>
              <a:t>‹#›</a:t>
            </a:fld>
            <a:endParaRPr lang="en-US"/>
          </a:p>
        </p:txBody>
      </p:sp>
    </p:spTree>
    <p:extLst>
      <p:ext uri="{BB962C8B-B14F-4D97-AF65-F5344CB8AC3E}">
        <p14:creationId xmlns:p14="http://schemas.microsoft.com/office/powerpoint/2010/main" val="265126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E5FC86-F054-468A-88AF-207D3CF090F5}"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8E4D0C-29E0-4F8C-81CB-2B2F44A6AE24}" type="slidenum">
              <a:rPr lang="en-US" smtClean="0"/>
              <a:t>‹#›</a:t>
            </a:fld>
            <a:endParaRPr lang="en-US"/>
          </a:p>
        </p:txBody>
      </p:sp>
    </p:spTree>
    <p:extLst>
      <p:ext uri="{BB962C8B-B14F-4D97-AF65-F5344CB8AC3E}">
        <p14:creationId xmlns:p14="http://schemas.microsoft.com/office/powerpoint/2010/main" val="1661601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E5FC86-F054-468A-88AF-207D3CF090F5}"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8E4D0C-29E0-4F8C-81CB-2B2F44A6AE24}" type="slidenum">
              <a:rPr lang="en-US" smtClean="0"/>
              <a:t>‹#›</a:t>
            </a:fld>
            <a:endParaRPr lang="en-US"/>
          </a:p>
        </p:txBody>
      </p:sp>
    </p:spTree>
    <p:extLst>
      <p:ext uri="{BB962C8B-B14F-4D97-AF65-F5344CB8AC3E}">
        <p14:creationId xmlns:p14="http://schemas.microsoft.com/office/powerpoint/2010/main" val="1014113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E5FC86-F054-468A-88AF-207D3CF090F5}" type="datetimeFigureOut">
              <a:rPr lang="en-US" smtClean="0"/>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8E4D0C-29E0-4F8C-81CB-2B2F44A6AE24}" type="slidenum">
              <a:rPr lang="en-US" smtClean="0"/>
              <a:t>‹#›</a:t>
            </a:fld>
            <a:endParaRPr lang="en-US"/>
          </a:p>
        </p:txBody>
      </p:sp>
    </p:spTree>
    <p:extLst>
      <p:ext uri="{BB962C8B-B14F-4D97-AF65-F5344CB8AC3E}">
        <p14:creationId xmlns:p14="http://schemas.microsoft.com/office/powerpoint/2010/main" val="4069901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E5FC86-F054-468A-88AF-207D3CF090F5}" type="datetimeFigureOut">
              <a:rPr lang="en-US" smtClean="0"/>
              <a:t>10/23/2023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8E4D0C-29E0-4F8C-81CB-2B2F44A6AE24}" type="slidenum">
              <a:rPr lang="en-US" smtClean="0"/>
              <a:t>‹#›</a:t>
            </a:fld>
            <a:endParaRPr lang="en-US"/>
          </a:p>
        </p:txBody>
      </p:sp>
    </p:spTree>
    <p:extLst>
      <p:ext uri="{BB962C8B-B14F-4D97-AF65-F5344CB8AC3E}">
        <p14:creationId xmlns:p14="http://schemas.microsoft.com/office/powerpoint/2010/main" val="264114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E5FC86-F054-468A-88AF-207D3CF090F5}" type="datetimeFigureOut">
              <a:rPr lang="en-US" smtClean="0"/>
              <a:t>10/23/2023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8E4D0C-29E0-4F8C-81CB-2B2F44A6AE24}" type="slidenum">
              <a:rPr lang="en-US" smtClean="0"/>
              <a:t>‹#›</a:t>
            </a:fld>
            <a:endParaRPr lang="en-US"/>
          </a:p>
        </p:txBody>
      </p:sp>
    </p:spTree>
    <p:extLst>
      <p:ext uri="{BB962C8B-B14F-4D97-AF65-F5344CB8AC3E}">
        <p14:creationId xmlns:p14="http://schemas.microsoft.com/office/powerpoint/2010/main" val="53685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E5FC86-F054-468A-88AF-207D3CF090F5}" type="datetimeFigureOut">
              <a:rPr lang="en-US" smtClean="0"/>
              <a:t>10/23/2023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8E4D0C-29E0-4F8C-81CB-2B2F44A6AE24}" type="slidenum">
              <a:rPr lang="en-US" smtClean="0"/>
              <a:t>‹#›</a:t>
            </a:fld>
            <a:endParaRPr lang="en-US"/>
          </a:p>
        </p:txBody>
      </p:sp>
    </p:spTree>
    <p:extLst>
      <p:ext uri="{BB962C8B-B14F-4D97-AF65-F5344CB8AC3E}">
        <p14:creationId xmlns:p14="http://schemas.microsoft.com/office/powerpoint/2010/main" val="1986615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E5FC86-F054-468A-88AF-207D3CF090F5}" type="datetimeFigureOut">
              <a:rPr lang="en-US" smtClean="0"/>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8E4D0C-29E0-4F8C-81CB-2B2F44A6AE24}" type="slidenum">
              <a:rPr lang="en-US" smtClean="0"/>
              <a:t>‹#›</a:t>
            </a:fld>
            <a:endParaRPr lang="en-US"/>
          </a:p>
        </p:txBody>
      </p:sp>
    </p:spTree>
    <p:extLst>
      <p:ext uri="{BB962C8B-B14F-4D97-AF65-F5344CB8AC3E}">
        <p14:creationId xmlns:p14="http://schemas.microsoft.com/office/powerpoint/2010/main" val="3764455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E5FC86-F054-468A-88AF-207D3CF090F5}" type="datetimeFigureOut">
              <a:rPr lang="en-US" smtClean="0"/>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8E4D0C-29E0-4F8C-81CB-2B2F44A6AE24}" type="slidenum">
              <a:rPr lang="en-US" smtClean="0"/>
              <a:t>‹#›</a:t>
            </a:fld>
            <a:endParaRPr lang="en-US"/>
          </a:p>
        </p:txBody>
      </p:sp>
    </p:spTree>
    <p:extLst>
      <p:ext uri="{BB962C8B-B14F-4D97-AF65-F5344CB8AC3E}">
        <p14:creationId xmlns:p14="http://schemas.microsoft.com/office/powerpoint/2010/main" val="421961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E5FC86-F054-468A-88AF-207D3CF090F5}" type="datetimeFigureOut">
              <a:rPr lang="en-US" smtClean="0"/>
              <a:t>10/23/2023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8E4D0C-29E0-4F8C-81CB-2B2F44A6AE24}" type="slidenum">
              <a:rPr lang="en-US" smtClean="0"/>
              <a:t>‹#›</a:t>
            </a:fld>
            <a:endParaRPr lang="en-US"/>
          </a:p>
        </p:txBody>
      </p:sp>
    </p:spTree>
    <p:extLst>
      <p:ext uri="{BB962C8B-B14F-4D97-AF65-F5344CB8AC3E}">
        <p14:creationId xmlns:p14="http://schemas.microsoft.com/office/powerpoint/2010/main" val="2567960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3179233" y="629511"/>
            <a:ext cx="5757333" cy="3492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sz="2400" dirty="0">
                <a:latin typeface="Arial" panose="020B0604020202020204" pitchFamily="34" charset="0"/>
              </a:rPr>
              <a:t/>
            </a:r>
            <a:br>
              <a:rPr lang="en-US" sz="2400" dirty="0">
                <a:latin typeface="Arial" panose="020B0604020202020204" pitchFamily="34" charset="0"/>
              </a:rPr>
            </a:br>
            <a:r>
              <a:rPr lang="en-US" sz="3600" dirty="0">
                <a:solidFill>
                  <a:srgbClr val="FF0000"/>
                </a:solidFill>
                <a:latin typeface="Arial" panose="020B0604020202020204" pitchFamily="34" charset="0"/>
              </a:rPr>
              <a:t>L</a:t>
            </a:r>
            <a:r>
              <a:rPr lang="en-US" sz="3600" dirty="0" smtClean="0">
                <a:solidFill>
                  <a:srgbClr val="FF0000"/>
                </a:solidFill>
                <a:latin typeface="Arial" panose="020B0604020202020204" pitchFamily="34" charset="0"/>
              </a:rPr>
              <a:t>ecture 4</a:t>
            </a:r>
            <a:r>
              <a:rPr lang="en-US" sz="3600" dirty="0">
                <a:solidFill>
                  <a:srgbClr val="FF0000"/>
                </a:solidFill>
                <a:latin typeface="Arial" panose="020B0604020202020204" pitchFamily="34" charset="0"/>
              </a:rPr>
              <a:t/>
            </a:r>
            <a:br>
              <a:rPr lang="en-US" sz="3600" dirty="0">
                <a:solidFill>
                  <a:srgbClr val="FF0000"/>
                </a:solidFill>
                <a:latin typeface="Arial" panose="020B0604020202020204" pitchFamily="34" charset="0"/>
              </a:rPr>
            </a:br>
            <a:r>
              <a:rPr lang="en-US" sz="3600" dirty="0">
                <a:solidFill>
                  <a:srgbClr val="FF0000"/>
                </a:solidFill>
                <a:latin typeface="Arial" panose="020B0604020202020204" pitchFamily="34" charset="0"/>
              </a:rPr>
              <a:t>Memory Management</a:t>
            </a:r>
          </a:p>
        </p:txBody>
      </p:sp>
      <p:sp>
        <p:nvSpPr>
          <p:cNvPr id="15363" name="Rectangle 3"/>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sz="1200">
                <a:solidFill>
                  <a:srgbClr val="898989"/>
                </a:solidFill>
              </a:rPr>
              <a:t>Tanenbaum, Modern Operating Systems 3 e, (c) 2008 Prentice-Hall, Inc. All rights reserved. 0-13-</a:t>
            </a:r>
            <a:r>
              <a:rPr lang="en-US" sz="1200" b="1">
                <a:solidFill>
                  <a:srgbClr val="898989"/>
                </a:solidFill>
              </a:rPr>
              <a:t>6006639</a:t>
            </a:r>
          </a:p>
        </p:txBody>
      </p:sp>
    </p:spTree>
    <p:extLst>
      <p:ext uri="{BB962C8B-B14F-4D97-AF65-F5344CB8AC3E}">
        <p14:creationId xmlns:p14="http://schemas.microsoft.com/office/powerpoint/2010/main" val="28190234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1033869" y="910167"/>
            <a:ext cx="9870006" cy="549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1066800" indent="-609600"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lgn="just" eaLnBrk="1" hangingPunct="1">
              <a:spcBef>
                <a:spcPct val="20000"/>
              </a:spcBef>
              <a:buClr>
                <a:schemeClr val="accent2"/>
              </a:buClr>
              <a:buFontTx/>
              <a:buChar char="•"/>
            </a:pPr>
            <a:r>
              <a:rPr lang="en-US" sz="2400" dirty="0" smtClean="0">
                <a:latin typeface="Arial" panose="020B0604020202020204" pitchFamily="34" charset="0"/>
              </a:rPr>
              <a:t>On personal computers, it is common to have several programs open at once (a word processor, an email program, a Web browser), one of them having the current focus, but the others being reactivated at the click of a mouse. </a:t>
            </a:r>
          </a:p>
          <a:p>
            <a:pPr algn="just" eaLnBrk="1" hangingPunct="1">
              <a:spcBef>
                <a:spcPct val="20000"/>
              </a:spcBef>
              <a:buClr>
                <a:schemeClr val="accent2"/>
              </a:buClr>
              <a:buFontTx/>
              <a:buChar char="•"/>
            </a:pPr>
            <a:r>
              <a:rPr lang="en-US" sz="2400" dirty="0" smtClean="0">
                <a:latin typeface="Arial" panose="020B0604020202020204" pitchFamily="34" charset="0"/>
              </a:rPr>
              <a:t>Since this situation is difficult to achieve when there is no abstraction from physical memory, something had to be done. </a:t>
            </a:r>
          </a:p>
          <a:p>
            <a:pPr algn="just" eaLnBrk="1" hangingPunct="1">
              <a:spcBef>
                <a:spcPct val="20000"/>
              </a:spcBef>
              <a:buClr>
                <a:schemeClr val="accent2"/>
              </a:buClr>
              <a:buFontTx/>
              <a:buChar char="•"/>
            </a:pPr>
            <a:r>
              <a:rPr lang="en-US" sz="2400" dirty="0" smtClean="0">
                <a:latin typeface="Arial" panose="020B0604020202020204" pitchFamily="34" charset="0"/>
              </a:rPr>
              <a:t>Two problems have to be solved to allow multiple applications to be in memory at the same time without interfering with each other: protection and relocation.</a:t>
            </a:r>
          </a:p>
          <a:p>
            <a:pPr algn="just" eaLnBrk="1" hangingPunct="1">
              <a:spcBef>
                <a:spcPct val="20000"/>
              </a:spcBef>
              <a:buClr>
                <a:schemeClr val="accent2"/>
              </a:buClr>
              <a:buFontTx/>
              <a:buChar char="•"/>
            </a:pPr>
            <a:r>
              <a:rPr lang="en-US" sz="2400" dirty="0" smtClean="0">
                <a:latin typeface="Arial" panose="020B0604020202020204" pitchFamily="34" charset="0"/>
              </a:rPr>
              <a:t>An address space is the set of addresses that a process can use to address memory. Each process has its own address space, independent of those belonging to other processes: Base and Limit Registers.</a:t>
            </a:r>
            <a:endParaRPr lang="en-US" sz="2400" dirty="0">
              <a:latin typeface="Arial" panose="020B0604020202020204" pitchFamily="34" charset="0"/>
            </a:endParaRPr>
          </a:p>
        </p:txBody>
      </p:sp>
      <p:sp>
        <p:nvSpPr>
          <p:cNvPr id="23555" name="Rectangle 3"/>
          <p:cNvSpPr>
            <a:spLocks noChangeArrowheads="1"/>
          </p:cNvSpPr>
          <p:nvPr/>
        </p:nvSpPr>
        <p:spPr bwMode="auto">
          <a:xfrm>
            <a:off x="846667" y="0"/>
            <a:ext cx="1040553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sz="3600" dirty="0" smtClean="0">
                <a:solidFill>
                  <a:srgbClr val="FF0000"/>
                </a:solidFill>
                <a:latin typeface="Arial" panose="020B0604020202020204" pitchFamily="34" charset="0"/>
              </a:rPr>
              <a:t>A memory abstraction: address spaces</a:t>
            </a:r>
            <a:endParaRPr lang="en-US" sz="3600" dirty="0">
              <a:solidFill>
                <a:srgbClr val="FF0000"/>
              </a:solidFill>
              <a:latin typeface="Arial" panose="020B0604020202020204" pitchFamily="34" charset="0"/>
            </a:endParaRPr>
          </a:p>
        </p:txBody>
      </p:sp>
      <p:sp>
        <p:nvSpPr>
          <p:cNvPr id="23556" name="Rectangle 4"/>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sz="1200">
                <a:solidFill>
                  <a:srgbClr val="898989"/>
                </a:solidFill>
              </a:rPr>
              <a:t>Tanenbaum, Modern Operating Systems 3 e, (c) 2008 Prentice-Hall, Inc. All rights reserved. 0-13-</a:t>
            </a:r>
            <a:r>
              <a:rPr lang="en-US" sz="1200" b="1">
                <a:solidFill>
                  <a:srgbClr val="898989"/>
                </a:solidFill>
              </a:rPr>
              <a:t>6006639</a:t>
            </a:r>
          </a:p>
        </p:txBody>
      </p:sp>
    </p:spTree>
    <p:extLst>
      <p:ext uri="{BB962C8B-B14F-4D97-AF65-F5344CB8AC3E}">
        <p14:creationId xmlns:p14="http://schemas.microsoft.com/office/powerpoint/2010/main" val="1668186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1249833" y="813331"/>
            <a:ext cx="9595967" cy="5752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lgn="just" eaLnBrk="1" hangingPunct="1">
              <a:spcBef>
                <a:spcPct val="20000"/>
              </a:spcBef>
              <a:buClr>
                <a:schemeClr val="accent2"/>
              </a:buClr>
              <a:buFontTx/>
              <a:buChar char="•"/>
            </a:pPr>
            <a:r>
              <a:rPr lang="en-US" sz="2400" dirty="0" smtClean="0">
                <a:latin typeface="Arial" panose="020B0604020202020204" pitchFamily="34" charset="0"/>
              </a:rPr>
              <a:t>A </a:t>
            </a:r>
            <a:r>
              <a:rPr lang="en-US" sz="2400" dirty="0">
                <a:latin typeface="Arial" panose="020B0604020202020204" pitchFamily="34" charset="0"/>
              </a:rPr>
              <a:t>form of dynamic relocation</a:t>
            </a:r>
          </a:p>
          <a:p>
            <a:pPr algn="just" eaLnBrk="1" hangingPunct="1">
              <a:spcBef>
                <a:spcPct val="20000"/>
              </a:spcBef>
              <a:buClr>
                <a:schemeClr val="accent2"/>
              </a:buClr>
              <a:buFontTx/>
              <a:buChar char="•"/>
            </a:pPr>
            <a:r>
              <a:rPr lang="en-US" sz="2400" dirty="0">
                <a:latin typeface="Arial" panose="020B0604020202020204" pitchFamily="34" charset="0"/>
              </a:rPr>
              <a:t>Base contains beginning address of program</a:t>
            </a:r>
          </a:p>
          <a:p>
            <a:pPr algn="just" eaLnBrk="1" hangingPunct="1">
              <a:spcBef>
                <a:spcPct val="20000"/>
              </a:spcBef>
              <a:buClr>
                <a:schemeClr val="accent2"/>
              </a:buClr>
              <a:buFontTx/>
              <a:buChar char="•"/>
            </a:pPr>
            <a:r>
              <a:rPr lang="en-US" sz="2400" dirty="0">
                <a:latin typeface="Arial" panose="020B0604020202020204" pitchFamily="34" charset="0"/>
              </a:rPr>
              <a:t>Limit contains length of program</a:t>
            </a:r>
          </a:p>
          <a:p>
            <a:pPr algn="just" eaLnBrk="1" hangingPunct="1">
              <a:spcBef>
                <a:spcPct val="20000"/>
              </a:spcBef>
              <a:buClr>
                <a:schemeClr val="accent2"/>
              </a:buClr>
              <a:buFontTx/>
              <a:buChar char="•"/>
            </a:pPr>
            <a:r>
              <a:rPr lang="en-US" sz="2400" dirty="0">
                <a:latin typeface="Arial" panose="020B0604020202020204" pitchFamily="34" charset="0"/>
              </a:rPr>
              <a:t>An easy way to give each process its own private address space because every memory address generated automatically has the base-register contents added to it before being sent to memory.</a:t>
            </a:r>
          </a:p>
          <a:p>
            <a:pPr algn="just" eaLnBrk="1" hangingPunct="1">
              <a:spcBef>
                <a:spcPct val="20000"/>
              </a:spcBef>
              <a:buClr>
                <a:schemeClr val="accent2"/>
              </a:buClr>
              <a:buFontTx/>
              <a:buChar char="•"/>
            </a:pPr>
            <a:r>
              <a:rPr lang="en-US" sz="2400" dirty="0" smtClean="0">
                <a:latin typeface="Arial" panose="020B0604020202020204" pitchFamily="34" charset="0"/>
              </a:rPr>
              <a:t>Program </a:t>
            </a:r>
            <a:r>
              <a:rPr lang="en-US" sz="2400" dirty="0">
                <a:latin typeface="Arial" panose="020B0604020202020204" pitchFamily="34" charset="0"/>
              </a:rPr>
              <a:t>references memory, adds base address to address generated by process. Checks to see if address is larger then limit. If so</a:t>
            </a:r>
            <a:r>
              <a:rPr lang="en-US" sz="2400" dirty="0" smtClean="0">
                <a:latin typeface="Arial" panose="020B0604020202020204" pitchFamily="34" charset="0"/>
              </a:rPr>
              <a:t>, a fault is generated and the access is aborted.</a:t>
            </a:r>
          </a:p>
          <a:p>
            <a:pPr algn="just" eaLnBrk="1" hangingPunct="1">
              <a:spcBef>
                <a:spcPct val="20000"/>
              </a:spcBef>
              <a:buClr>
                <a:schemeClr val="accent2"/>
              </a:buClr>
              <a:buFontTx/>
              <a:buChar char="•"/>
            </a:pPr>
            <a:r>
              <a:rPr lang="en-US" sz="2400" dirty="0" smtClean="0">
                <a:solidFill>
                  <a:srgbClr val="FF0000"/>
                </a:solidFill>
                <a:latin typeface="Arial" panose="020B0604020202020204" pitchFamily="34" charset="0"/>
              </a:rPr>
              <a:t>Disadvantage </a:t>
            </a:r>
            <a:r>
              <a:rPr lang="en-US" sz="2400" dirty="0" smtClean="0">
                <a:latin typeface="Arial" panose="020B0604020202020204" pitchFamily="34" charset="0"/>
              </a:rPr>
              <a:t>- addition </a:t>
            </a:r>
            <a:r>
              <a:rPr lang="en-US" sz="2400" dirty="0">
                <a:latin typeface="Arial" panose="020B0604020202020204" pitchFamily="34" charset="0"/>
              </a:rPr>
              <a:t>and comparison have to be done on every </a:t>
            </a:r>
            <a:r>
              <a:rPr lang="en-US" sz="2400" dirty="0" smtClean="0">
                <a:latin typeface="Arial" panose="020B0604020202020204" pitchFamily="34" charset="0"/>
              </a:rPr>
              <a:t>memory reference</a:t>
            </a:r>
            <a:endParaRPr lang="en-US" sz="2400" dirty="0">
              <a:latin typeface="Arial" panose="020B0604020202020204" pitchFamily="34" charset="0"/>
            </a:endParaRPr>
          </a:p>
          <a:p>
            <a:pPr algn="just" eaLnBrk="1" hangingPunct="1">
              <a:spcBef>
                <a:spcPct val="20000"/>
              </a:spcBef>
              <a:buClr>
                <a:schemeClr val="accent2"/>
              </a:buClr>
              <a:buFontTx/>
              <a:buChar char="•"/>
            </a:pPr>
            <a:r>
              <a:rPr lang="en-US" sz="2400" dirty="0">
                <a:latin typeface="Arial" panose="020B0604020202020204" pitchFamily="34" charset="0"/>
              </a:rPr>
              <a:t>Used in the CDC 6600 and the Intel 8088</a:t>
            </a:r>
          </a:p>
          <a:p>
            <a:pPr algn="just" eaLnBrk="1" hangingPunct="1">
              <a:spcBef>
                <a:spcPct val="20000"/>
              </a:spcBef>
              <a:buClr>
                <a:schemeClr val="accent2"/>
              </a:buClr>
            </a:pPr>
            <a:endParaRPr lang="en-US" sz="2400" dirty="0">
              <a:latin typeface="Arial" panose="020B0604020202020204" pitchFamily="34" charset="0"/>
            </a:endParaRPr>
          </a:p>
        </p:txBody>
      </p:sp>
      <p:sp>
        <p:nvSpPr>
          <p:cNvPr id="24579" name="Rectangle 3"/>
          <p:cNvSpPr>
            <a:spLocks noChangeArrowheads="1"/>
          </p:cNvSpPr>
          <p:nvPr/>
        </p:nvSpPr>
        <p:spPr bwMode="auto">
          <a:xfrm>
            <a:off x="152400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sz="3600">
                <a:solidFill>
                  <a:srgbClr val="FF0000"/>
                </a:solidFill>
                <a:latin typeface="Arial" panose="020B0604020202020204" pitchFamily="34" charset="0"/>
              </a:rPr>
              <a:t>Base and Limit Registers</a:t>
            </a:r>
          </a:p>
        </p:txBody>
      </p:sp>
      <p:sp>
        <p:nvSpPr>
          <p:cNvPr id="24580" name="Rectangle 4"/>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sz="1200">
                <a:solidFill>
                  <a:srgbClr val="898989"/>
                </a:solidFill>
              </a:rPr>
              <a:t>Tanenbaum, Modern Operating Systems 3 e, (c) 2008 Prentice-Hall, Inc. All rights reserved. 0-13-</a:t>
            </a:r>
            <a:r>
              <a:rPr lang="en-US" sz="1200" b="1">
                <a:solidFill>
                  <a:srgbClr val="898989"/>
                </a:solidFill>
              </a:rPr>
              <a:t>6006639</a:t>
            </a:r>
          </a:p>
        </p:txBody>
      </p:sp>
    </p:spTree>
    <p:extLst>
      <p:ext uri="{BB962C8B-B14F-4D97-AF65-F5344CB8AC3E}">
        <p14:creationId xmlns:p14="http://schemas.microsoft.com/office/powerpoint/2010/main" val="1592687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sz="1200">
                <a:solidFill>
                  <a:srgbClr val="898989"/>
                </a:solidFill>
              </a:rPr>
              <a:t>Tanenbaum, Modern Operating Systems 3 e, (c) 2008 Prentice-Hall, Inc. All rights reserved. 0-13-</a:t>
            </a:r>
            <a:r>
              <a:rPr lang="en-US" sz="1200" b="1">
                <a:solidFill>
                  <a:srgbClr val="898989"/>
                </a:solidFill>
              </a:rPr>
              <a:t>6006639</a:t>
            </a:r>
          </a:p>
        </p:txBody>
      </p:sp>
      <p:sp>
        <p:nvSpPr>
          <p:cNvPr id="25603" name="Rectangle 4"/>
          <p:cNvSpPr>
            <a:spLocks noChangeArrowheads="1"/>
          </p:cNvSpPr>
          <p:nvPr/>
        </p:nvSpPr>
        <p:spPr bwMode="auto">
          <a:xfrm>
            <a:off x="1918759" y="5125509"/>
            <a:ext cx="8588375"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lgn="l" eaLnBrk="1" hangingPunct="1">
              <a:spcBef>
                <a:spcPct val="20000"/>
              </a:spcBef>
            </a:pPr>
            <a:r>
              <a:rPr lang="en-US" sz="2400" dirty="0">
                <a:latin typeface="Arial" panose="020B0604020202020204" pitchFamily="34" charset="0"/>
              </a:rPr>
              <a:t>Add 16384 to JMP 28. Hardware adds 16384 to 28 resulting in JMP 16412</a:t>
            </a:r>
          </a:p>
        </p:txBody>
      </p:sp>
      <p:sp>
        <p:nvSpPr>
          <p:cNvPr id="25604" name="Rectangle 5"/>
          <p:cNvSpPr>
            <a:spLocks noChangeArrowheads="1"/>
          </p:cNvSpPr>
          <p:nvPr/>
        </p:nvSpPr>
        <p:spPr bwMode="auto">
          <a:xfrm>
            <a:off x="3530600" y="0"/>
            <a:ext cx="64389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lgn="l" eaLnBrk="1" hangingPunct="1"/>
            <a:r>
              <a:rPr lang="en-US" sz="3600">
                <a:solidFill>
                  <a:srgbClr val="FF0000"/>
                </a:solidFill>
                <a:latin typeface="Arial" panose="020B0604020202020204" pitchFamily="34" charset="0"/>
              </a:rPr>
              <a:t>Base and Limit Registers</a:t>
            </a:r>
          </a:p>
        </p:txBody>
      </p:sp>
      <p:pic>
        <p:nvPicPr>
          <p:cNvPr id="25605" name="Picture 6" descr="D:\b\b4\IBM\03-0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83252" y="778084"/>
            <a:ext cx="3570887" cy="4018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80993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1524001" y="922900"/>
            <a:ext cx="9660168" cy="531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1066800" indent="-609600"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lgn="just" eaLnBrk="1" hangingPunct="1">
              <a:spcBef>
                <a:spcPct val="20000"/>
              </a:spcBef>
            </a:pPr>
            <a:r>
              <a:rPr lang="en-US" sz="2800" dirty="0">
                <a:latin typeface="Arial" panose="020B0604020202020204" pitchFamily="34" charset="0"/>
              </a:rPr>
              <a:t>      </a:t>
            </a:r>
          </a:p>
          <a:p>
            <a:pPr algn="just" eaLnBrk="1" hangingPunct="1">
              <a:spcBef>
                <a:spcPct val="20000"/>
              </a:spcBef>
              <a:buClr>
                <a:schemeClr val="accent2"/>
              </a:buClr>
              <a:buFontTx/>
              <a:buChar char="•"/>
            </a:pPr>
            <a:r>
              <a:rPr lang="en-US" sz="2400" dirty="0">
                <a:latin typeface="Arial" panose="020B0604020202020204" pitchFamily="34" charset="0"/>
              </a:rPr>
              <a:t>Can’t keep all processes in main memory</a:t>
            </a:r>
          </a:p>
          <a:p>
            <a:pPr lvl="1" algn="just" eaLnBrk="1" hangingPunct="1">
              <a:spcBef>
                <a:spcPct val="20000"/>
              </a:spcBef>
              <a:buClr>
                <a:schemeClr val="accent2"/>
              </a:buClr>
              <a:buFontTx/>
              <a:buChar char="•"/>
            </a:pPr>
            <a:r>
              <a:rPr lang="en-US" sz="2400" dirty="0">
                <a:latin typeface="Arial" panose="020B0604020202020204" pitchFamily="34" charset="0"/>
              </a:rPr>
              <a:t>Too many (hundreds)</a:t>
            </a:r>
          </a:p>
          <a:p>
            <a:pPr lvl="1" algn="just" eaLnBrk="1" hangingPunct="1">
              <a:spcBef>
                <a:spcPct val="20000"/>
              </a:spcBef>
              <a:buClr>
                <a:schemeClr val="accent2"/>
              </a:buClr>
              <a:buFontTx/>
              <a:buChar char="•"/>
            </a:pPr>
            <a:r>
              <a:rPr lang="en-US" sz="2400" dirty="0">
                <a:latin typeface="Arial" panose="020B0604020202020204" pitchFamily="34" charset="0"/>
              </a:rPr>
              <a:t>Too big (e.g. 200 MB program)</a:t>
            </a:r>
          </a:p>
          <a:p>
            <a:pPr algn="just" eaLnBrk="1" hangingPunct="1">
              <a:spcBef>
                <a:spcPct val="20000"/>
              </a:spcBef>
              <a:buClr>
                <a:schemeClr val="accent2"/>
              </a:buClr>
              <a:buFontTx/>
              <a:buChar char="•"/>
            </a:pPr>
            <a:r>
              <a:rPr lang="en-US" sz="2400" dirty="0">
                <a:latin typeface="Arial" panose="020B0604020202020204" pitchFamily="34" charset="0"/>
              </a:rPr>
              <a:t>Two approaches</a:t>
            </a:r>
          </a:p>
          <a:p>
            <a:pPr lvl="1" algn="just" eaLnBrk="1" hangingPunct="1">
              <a:spcBef>
                <a:spcPct val="20000"/>
              </a:spcBef>
              <a:buClr>
                <a:schemeClr val="accent2"/>
              </a:buClr>
              <a:buFontTx/>
              <a:buChar char="•"/>
            </a:pPr>
            <a:r>
              <a:rPr lang="en-US" sz="2400" dirty="0" smtClean="0">
                <a:solidFill>
                  <a:srgbClr val="FF0000"/>
                </a:solidFill>
                <a:latin typeface="Arial" panose="020B0604020202020204" pitchFamily="34" charset="0"/>
              </a:rPr>
              <a:t>Swapping: </a:t>
            </a:r>
            <a:r>
              <a:rPr lang="en-US" sz="2400" dirty="0" smtClean="0">
                <a:latin typeface="Arial" panose="020B0604020202020204" pitchFamily="34" charset="0"/>
              </a:rPr>
              <a:t>bringing in each process in its entirety, running it for a while, then putting it back on the disk.</a:t>
            </a:r>
          </a:p>
          <a:p>
            <a:pPr lvl="1" algn="just" eaLnBrk="1" hangingPunct="1">
              <a:spcBef>
                <a:spcPct val="20000"/>
              </a:spcBef>
              <a:buClr>
                <a:schemeClr val="accent2"/>
              </a:buClr>
              <a:buFontTx/>
              <a:buChar char="•"/>
            </a:pPr>
            <a:r>
              <a:rPr lang="en-US" sz="2400" dirty="0" smtClean="0">
                <a:solidFill>
                  <a:srgbClr val="FF0000"/>
                </a:solidFill>
                <a:latin typeface="Arial" panose="020B0604020202020204" pitchFamily="34" charset="0"/>
              </a:rPr>
              <a:t>Virtual memory: </a:t>
            </a:r>
            <a:r>
              <a:rPr lang="en-US" sz="2400" dirty="0" smtClean="0">
                <a:latin typeface="Arial" panose="020B0604020202020204" pitchFamily="34" charset="0"/>
              </a:rPr>
              <a:t>allow </a:t>
            </a:r>
            <a:r>
              <a:rPr lang="en-US" sz="2400" dirty="0">
                <a:latin typeface="Arial" panose="020B0604020202020204" pitchFamily="34" charset="0"/>
              </a:rPr>
              <a:t>program to run even if only part of it is in main memory</a:t>
            </a:r>
          </a:p>
          <a:p>
            <a:pPr algn="just" eaLnBrk="1" hangingPunct="1">
              <a:spcBef>
                <a:spcPct val="20000"/>
              </a:spcBef>
              <a:buClr>
                <a:schemeClr val="accent2"/>
              </a:buClr>
              <a:buFontTx/>
              <a:buChar char="•"/>
            </a:pPr>
            <a:endParaRPr lang="en-US" sz="2400" dirty="0">
              <a:latin typeface="Arial" panose="020B0604020202020204" pitchFamily="34" charset="0"/>
            </a:endParaRPr>
          </a:p>
        </p:txBody>
      </p:sp>
      <p:sp>
        <p:nvSpPr>
          <p:cNvPr id="26627" name="Rectangle 3"/>
          <p:cNvSpPr>
            <a:spLocks noChangeArrowheads="1"/>
          </p:cNvSpPr>
          <p:nvPr/>
        </p:nvSpPr>
        <p:spPr bwMode="auto">
          <a:xfrm>
            <a:off x="152400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sz="3600" dirty="0">
                <a:solidFill>
                  <a:srgbClr val="FF0000"/>
                </a:solidFill>
                <a:latin typeface="Arial" panose="020B0604020202020204" pitchFamily="34" charset="0"/>
              </a:rPr>
              <a:t>How to run more programs </a:t>
            </a:r>
            <a:r>
              <a:rPr lang="en-US" sz="3600" dirty="0" smtClean="0">
                <a:solidFill>
                  <a:srgbClr val="FF0000"/>
                </a:solidFill>
                <a:latin typeface="Arial" panose="020B0604020202020204" pitchFamily="34" charset="0"/>
              </a:rPr>
              <a:t>than </a:t>
            </a:r>
            <a:r>
              <a:rPr lang="en-US" sz="3600" dirty="0">
                <a:solidFill>
                  <a:srgbClr val="FF0000"/>
                </a:solidFill>
                <a:latin typeface="Arial" panose="020B0604020202020204" pitchFamily="34" charset="0"/>
              </a:rPr>
              <a:t>fit in main memory at once</a:t>
            </a:r>
          </a:p>
        </p:txBody>
      </p:sp>
      <p:sp>
        <p:nvSpPr>
          <p:cNvPr id="26628" name="Rectangle 4"/>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sz="1200">
                <a:solidFill>
                  <a:srgbClr val="898989"/>
                </a:solidFill>
              </a:rPr>
              <a:t>Tanenbaum, Modern Operating Systems 3 e, (c) 2008 Prentice-Hall, Inc. All rights reserved. 0-13-</a:t>
            </a:r>
            <a:r>
              <a:rPr lang="en-US" sz="1200" b="1">
                <a:solidFill>
                  <a:srgbClr val="898989"/>
                </a:solidFill>
              </a:rPr>
              <a:t>6006639</a:t>
            </a:r>
          </a:p>
        </p:txBody>
      </p:sp>
    </p:spTree>
    <p:extLst>
      <p:ext uri="{BB962C8B-B14F-4D97-AF65-F5344CB8AC3E}">
        <p14:creationId xmlns:p14="http://schemas.microsoft.com/office/powerpoint/2010/main" val="4025718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1347787" y="3716867"/>
            <a:ext cx="9448801" cy="3014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lgn="just" eaLnBrk="1" hangingPunct="1">
              <a:spcBef>
                <a:spcPct val="20000"/>
              </a:spcBef>
              <a:buClr>
                <a:schemeClr val="accent2"/>
              </a:buClr>
              <a:buFontTx/>
              <a:buChar char="•"/>
            </a:pPr>
            <a:r>
              <a:rPr lang="en-US" sz="1800" dirty="0">
                <a:latin typeface="Arial" panose="020B0604020202020204" pitchFamily="34" charset="0"/>
              </a:rPr>
              <a:t>The operation of a swapping system is illustrated in </a:t>
            </a:r>
            <a:r>
              <a:rPr lang="en-US" sz="1800" dirty="0" smtClean="0">
                <a:latin typeface="Arial" panose="020B0604020202020204" pitchFamily="34" charset="0"/>
              </a:rPr>
              <a:t>Figure. </a:t>
            </a:r>
            <a:r>
              <a:rPr lang="en-US" sz="1800" dirty="0">
                <a:latin typeface="Arial" panose="020B0604020202020204" pitchFamily="34" charset="0"/>
              </a:rPr>
              <a:t>Initially, </a:t>
            </a:r>
            <a:r>
              <a:rPr lang="en-US" sz="1800" dirty="0" smtClean="0">
                <a:latin typeface="Arial" panose="020B0604020202020204" pitchFamily="34" charset="0"/>
              </a:rPr>
              <a:t>only process </a:t>
            </a:r>
            <a:r>
              <a:rPr lang="en-US" sz="1800" dirty="0">
                <a:latin typeface="Arial" panose="020B0604020202020204" pitchFamily="34" charset="0"/>
              </a:rPr>
              <a:t>A is in memory. Then processes B and C are created or swapped in </a:t>
            </a:r>
            <a:r>
              <a:rPr lang="en-US" sz="1800" dirty="0" smtClean="0">
                <a:latin typeface="Arial" panose="020B0604020202020204" pitchFamily="34" charset="0"/>
              </a:rPr>
              <a:t>from disk</a:t>
            </a:r>
            <a:r>
              <a:rPr lang="en-US" sz="1800" dirty="0">
                <a:latin typeface="Arial" panose="020B0604020202020204" pitchFamily="34" charset="0"/>
              </a:rPr>
              <a:t>. In </a:t>
            </a:r>
            <a:r>
              <a:rPr lang="en-US" sz="1800" dirty="0" smtClean="0">
                <a:latin typeface="Arial" panose="020B0604020202020204" pitchFamily="34" charset="0"/>
              </a:rPr>
              <a:t>(</a:t>
            </a:r>
            <a:r>
              <a:rPr lang="en-US" sz="1800" dirty="0">
                <a:latin typeface="Arial" panose="020B0604020202020204" pitchFamily="34" charset="0"/>
              </a:rPr>
              <a:t>d) A is swapped out to disk. Then D comes in and B goes </a:t>
            </a:r>
            <a:r>
              <a:rPr lang="en-US" sz="1800" dirty="0" smtClean="0">
                <a:latin typeface="Arial" panose="020B0604020202020204" pitchFamily="34" charset="0"/>
              </a:rPr>
              <a:t>out. Finally </a:t>
            </a:r>
            <a:r>
              <a:rPr lang="en-US" sz="1800" dirty="0">
                <a:latin typeface="Arial" panose="020B0604020202020204" pitchFamily="34" charset="0"/>
              </a:rPr>
              <a:t>A comes in again. Since A is now at a different location, addresses </a:t>
            </a:r>
            <a:r>
              <a:rPr lang="en-US" sz="1800" dirty="0" smtClean="0">
                <a:latin typeface="Arial" panose="020B0604020202020204" pitchFamily="34" charset="0"/>
              </a:rPr>
              <a:t>contained in </a:t>
            </a:r>
            <a:r>
              <a:rPr lang="en-US" sz="1800" dirty="0">
                <a:latin typeface="Arial" panose="020B0604020202020204" pitchFamily="34" charset="0"/>
              </a:rPr>
              <a:t>it must be </a:t>
            </a:r>
            <a:r>
              <a:rPr lang="en-US" sz="1800" dirty="0" smtClean="0">
                <a:latin typeface="Arial" panose="020B0604020202020204" pitchFamily="34" charset="0"/>
              </a:rPr>
              <a:t>relocated. For </a:t>
            </a:r>
            <a:r>
              <a:rPr lang="en-US" sz="1800" dirty="0">
                <a:latin typeface="Arial" panose="020B0604020202020204" pitchFamily="34" charset="0"/>
              </a:rPr>
              <a:t>example, base and limit </a:t>
            </a:r>
            <a:r>
              <a:rPr lang="en-US" sz="1800" dirty="0" smtClean="0">
                <a:latin typeface="Arial" panose="020B0604020202020204" pitchFamily="34" charset="0"/>
              </a:rPr>
              <a:t>registers would </a:t>
            </a:r>
            <a:r>
              <a:rPr lang="en-US" sz="1800" dirty="0">
                <a:latin typeface="Arial" panose="020B0604020202020204" pitchFamily="34" charset="0"/>
              </a:rPr>
              <a:t>work fine here.</a:t>
            </a:r>
          </a:p>
          <a:p>
            <a:pPr algn="just" eaLnBrk="1" hangingPunct="1">
              <a:spcBef>
                <a:spcPct val="20000"/>
              </a:spcBef>
              <a:buClr>
                <a:schemeClr val="accent2"/>
              </a:buClr>
              <a:buFontTx/>
              <a:buChar char="•"/>
            </a:pPr>
            <a:r>
              <a:rPr lang="en-US" sz="1800" dirty="0" smtClean="0">
                <a:latin typeface="Arial" panose="020B0604020202020204" pitchFamily="34" charset="0"/>
              </a:rPr>
              <a:t>When swapping creates multiple holes in memory, it is possible to combine them all into one big one by moving all the processes downward as far as possible. This technique is known as </a:t>
            </a:r>
            <a:r>
              <a:rPr lang="en-US" sz="1800" b="1" dirty="0" smtClean="0">
                <a:latin typeface="Arial" panose="020B0604020202020204" pitchFamily="34" charset="0"/>
              </a:rPr>
              <a:t>memory compaction</a:t>
            </a:r>
            <a:r>
              <a:rPr lang="en-US" sz="1800" dirty="0" smtClean="0">
                <a:latin typeface="Arial" panose="020B0604020202020204" pitchFamily="34" charset="0"/>
              </a:rPr>
              <a:t>. It is usually not done because it requires a lot of CPU time.</a:t>
            </a:r>
            <a:endParaRPr lang="en-US" sz="1800" dirty="0">
              <a:latin typeface="Arial" panose="020B0604020202020204" pitchFamily="34" charset="0"/>
            </a:endParaRPr>
          </a:p>
        </p:txBody>
      </p:sp>
      <p:sp>
        <p:nvSpPr>
          <p:cNvPr id="27651" name="Rectangle 3"/>
          <p:cNvSpPr>
            <a:spLocks noChangeArrowheads="1"/>
          </p:cNvSpPr>
          <p:nvPr/>
        </p:nvSpPr>
        <p:spPr bwMode="auto">
          <a:xfrm>
            <a:off x="152400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sz="3600" dirty="0" smtClean="0">
                <a:solidFill>
                  <a:srgbClr val="FF0000"/>
                </a:solidFill>
                <a:latin typeface="Arial" panose="020B0604020202020204" pitchFamily="34" charset="0"/>
              </a:rPr>
              <a:t>Swapping</a:t>
            </a:r>
            <a:endParaRPr lang="en-US" sz="3600" dirty="0">
              <a:solidFill>
                <a:srgbClr val="FF0000"/>
              </a:solidFill>
              <a:latin typeface="Arial" panose="020B0604020202020204" pitchFamily="34" charset="0"/>
            </a:endParaRPr>
          </a:p>
        </p:txBody>
      </p:sp>
      <p:pic>
        <p:nvPicPr>
          <p:cNvPr id="27653" name="Picture 6" descr="D:\b\b4\IBM\03-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0" y="812800"/>
            <a:ext cx="6429376" cy="283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29268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790336" y="847198"/>
            <a:ext cx="10981990" cy="5526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lgn="just" eaLnBrk="1" hangingPunct="1">
              <a:spcBef>
                <a:spcPct val="20000"/>
              </a:spcBef>
              <a:buClr>
                <a:schemeClr val="accent2"/>
              </a:buClr>
              <a:buFontTx/>
              <a:buChar char="•"/>
            </a:pPr>
            <a:endParaRPr lang="en-US" sz="2000" dirty="0" smtClean="0">
              <a:latin typeface="Arial" panose="020B0604020202020204" pitchFamily="34" charset="0"/>
            </a:endParaRPr>
          </a:p>
          <a:p>
            <a:pPr algn="just" eaLnBrk="1" hangingPunct="1">
              <a:spcBef>
                <a:spcPct val="20000"/>
              </a:spcBef>
              <a:buClr>
                <a:schemeClr val="accent2"/>
              </a:buClr>
              <a:buFontTx/>
              <a:buChar char="•"/>
            </a:pPr>
            <a:r>
              <a:rPr lang="en-US" sz="2000" dirty="0" smtClean="0">
                <a:latin typeface="Arial" panose="020B0604020202020204" pitchFamily="34" charset="0"/>
              </a:rPr>
              <a:t>If processes’ data segments can grow, for example, by dynamically allocating memory from a heap, as in many programming languages, a problem occurs whenever a process tries to grow. If a hole is adjacent to the process, it can be allocated and the process allowed to grow into the hole. </a:t>
            </a:r>
          </a:p>
          <a:p>
            <a:pPr algn="just" eaLnBrk="1" hangingPunct="1">
              <a:spcBef>
                <a:spcPct val="20000"/>
              </a:spcBef>
              <a:buClr>
                <a:schemeClr val="accent2"/>
              </a:buClr>
              <a:buFontTx/>
              <a:buChar char="•"/>
            </a:pPr>
            <a:r>
              <a:rPr lang="en-US" sz="2000" dirty="0" smtClean="0">
                <a:latin typeface="Arial" panose="020B0604020202020204" pitchFamily="34" charset="0"/>
              </a:rPr>
              <a:t>On </a:t>
            </a:r>
            <a:r>
              <a:rPr lang="en-US" sz="2000" dirty="0">
                <a:latin typeface="Arial" panose="020B0604020202020204" pitchFamily="34" charset="0"/>
              </a:rPr>
              <a:t>the other hand, if </a:t>
            </a:r>
            <a:r>
              <a:rPr lang="en-US" sz="2000" dirty="0" smtClean="0">
                <a:latin typeface="Arial" panose="020B0604020202020204" pitchFamily="34" charset="0"/>
              </a:rPr>
              <a:t>the process </a:t>
            </a:r>
            <a:r>
              <a:rPr lang="en-US" sz="2000" dirty="0">
                <a:latin typeface="Arial" panose="020B0604020202020204" pitchFamily="34" charset="0"/>
              </a:rPr>
              <a:t>is adjacent to another process, the growing process will either have to </a:t>
            </a:r>
            <a:r>
              <a:rPr lang="en-US" sz="2000" dirty="0" smtClean="0">
                <a:latin typeface="Arial" panose="020B0604020202020204" pitchFamily="34" charset="0"/>
              </a:rPr>
              <a:t>be moved </a:t>
            </a:r>
            <a:r>
              <a:rPr lang="en-US" sz="2000" dirty="0">
                <a:latin typeface="Arial" panose="020B0604020202020204" pitchFamily="34" charset="0"/>
              </a:rPr>
              <a:t>to a hole in memory large enough for it, or one or more processes will </a:t>
            </a:r>
            <a:r>
              <a:rPr lang="en-US" sz="2000" dirty="0" smtClean="0">
                <a:latin typeface="Arial" panose="020B0604020202020204" pitchFamily="34" charset="0"/>
              </a:rPr>
              <a:t>have to </a:t>
            </a:r>
            <a:r>
              <a:rPr lang="en-US" sz="2000" dirty="0">
                <a:latin typeface="Arial" panose="020B0604020202020204" pitchFamily="34" charset="0"/>
              </a:rPr>
              <a:t>be swapped out to create a large enough hole. </a:t>
            </a:r>
            <a:endParaRPr lang="en-US" sz="2000" dirty="0" smtClean="0">
              <a:latin typeface="Arial" panose="020B0604020202020204" pitchFamily="34" charset="0"/>
            </a:endParaRPr>
          </a:p>
          <a:p>
            <a:pPr algn="just" eaLnBrk="1" hangingPunct="1">
              <a:spcBef>
                <a:spcPct val="20000"/>
              </a:spcBef>
              <a:buClr>
                <a:schemeClr val="accent2"/>
              </a:buClr>
              <a:buFontTx/>
              <a:buChar char="•"/>
            </a:pPr>
            <a:r>
              <a:rPr lang="en-US" sz="2000" dirty="0" smtClean="0">
                <a:latin typeface="Arial" panose="020B0604020202020204" pitchFamily="34" charset="0"/>
              </a:rPr>
              <a:t>If </a:t>
            </a:r>
            <a:r>
              <a:rPr lang="en-US" sz="2000" dirty="0">
                <a:latin typeface="Arial" panose="020B0604020202020204" pitchFamily="34" charset="0"/>
              </a:rPr>
              <a:t>a process cannot grow in </a:t>
            </a:r>
            <a:r>
              <a:rPr lang="en-US" sz="2000" dirty="0" smtClean="0">
                <a:latin typeface="Arial" panose="020B0604020202020204" pitchFamily="34" charset="0"/>
              </a:rPr>
              <a:t>memory and </a:t>
            </a:r>
            <a:r>
              <a:rPr lang="en-US" sz="2000" dirty="0">
                <a:latin typeface="Arial" panose="020B0604020202020204" pitchFamily="34" charset="0"/>
              </a:rPr>
              <a:t>the swap area on the disk is full, the process will have to suspended </a:t>
            </a:r>
            <a:r>
              <a:rPr lang="en-US" sz="2000" dirty="0" smtClean="0">
                <a:latin typeface="Arial" panose="020B0604020202020204" pitchFamily="34" charset="0"/>
              </a:rPr>
              <a:t>until some </a:t>
            </a:r>
            <a:r>
              <a:rPr lang="en-US" sz="2000" dirty="0">
                <a:latin typeface="Arial" panose="020B0604020202020204" pitchFamily="34" charset="0"/>
              </a:rPr>
              <a:t>space is freed up (or it can be killed</a:t>
            </a:r>
            <a:r>
              <a:rPr lang="en-US" sz="2000" dirty="0" smtClean="0">
                <a:latin typeface="Arial" panose="020B0604020202020204" pitchFamily="34" charset="0"/>
              </a:rPr>
              <a:t>).</a:t>
            </a:r>
          </a:p>
          <a:p>
            <a:pPr algn="just" eaLnBrk="1" hangingPunct="1">
              <a:spcBef>
                <a:spcPct val="20000"/>
              </a:spcBef>
              <a:buClr>
                <a:schemeClr val="accent2"/>
              </a:buClr>
              <a:buFontTx/>
              <a:buChar char="•"/>
            </a:pPr>
            <a:r>
              <a:rPr lang="en-US" sz="2000" dirty="0" smtClean="0">
                <a:latin typeface="Arial" panose="020B0604020202020204" pitchFamily="34" charset="0"/>
              </a:rPr>
              <a:t>Processes </a:t>
            </a:r>
            <a:r>
              <a:rPr lang="en-US" sz="2000" dirty="0">
                <a:latin typeface="Arial" panose="020B0604020202020204" pitchFamily="34" charset="0"/>
              </a:rPr>
              <a:t>can have two growing </a:t>
            </a:r>
            <a:r>
              <a:rPr lang="en-US" sz="2000" dirty="0" smtClean="0">
                <a:latin typeface="Arial" panose="020B0604020202020204" pitchFamily="34" charset="0"/>
              </a:rPr>
              <a:t>segments:</a:t>
            </a:r>
            <a:endParaRPr lang="en-US" sz="2000" dirty="0">
              <a:latin typeface="Arial" panose="020B0604020202020204" pitchFamily="34" charset="0"/>
            </a:endParaRPr>
          </a:p>
          <a:p>
            <a:pPr marL="630238" indent="0" algn="l" eaLnBrk="1" hangingPunct="1">
              <a:spcBef>
                <a:spcPct val="20000"/>
              </a:spcBef>
              <a:buClr>
                <a:schemeClr val="accent2"/>
              </a:buClr>
            </a:pPr>
            <a:r>
              <a:rPr lang="en-US" sz="2000" dirty="0" smtClean="0">
                <a:latin typeface="Arial" panose="020B0604020202020204" pitchFamily="34" charset="0"/>
              </a:rPr>
              <a:t>1- Stack which holds return </a:t>
            </a:r>
            <a:r>
              <a:rPr lang="en-US" sz="2000" dirty="0">
                <a:latin typeface="Arial" panose="020B0604020202020204" pitchFamily="34" charset="0"/>
              </a:rPr>
              <a:t>addresses and local </a:t>
            </a:r>
            <a:r>
              <a:rPr lang="en-US" sz="2000" dirty="0" smtClean="0">
                <a:latin typeface="Arial" panose="020B0604020202020204" pitchFamily="34" charset="0"/>
              </a:rPr>
              <a:t>variables.</a:t>
            </a:r>
            <a:endParaRPr lang="en-US" sz="2000" dirty="0">
              <a:latin typeface="Arial" panose="020B0604020202020204" pitchFamily="34" charset="0"/>
            </a:endParaRPr>
          </a:p>
          <a:p>
            <a:pPr marL="630238" indent="0" algn="l" eaLnBrk="1" hangingPunct="1">
              <a:spcBef>
                <a:spcPct val="20000"/>
              </a:spcBef>
              <a:buClr>
                <a:schemeClr val="accent2"/>
              </a:buClr>
            </a:pPr>
            <a:r>
              <a:rPr lang="en-US" sz="2000" dirty="0" smtClean="0">
                <a:latin typeface="Arial" panose="020B0604020202020204" pitchFamily="34" charset="0"/>
              </a:rPr>
              <a:t>2- Data </a:t>
            </a:r>
            <a:r>
              <a:rPr lang="en-US" sz="2000" dirty="0">
                <a:latin typeface="Arial" panose="020B0604020202020204" pitchFamily="34" charset="0"/>
              </a:rPr>
              <a:t>segment </a:t>
            </a:r>
            <a:r>
              <a:rPr lang="en-US" sz="2000" dirty="0" smtClean="0">
                <a:latin typeface="Arial" panose="020B0604020202020204" pitchFamily="34" charset="0"/>
              </a:rPr>
              <a:t>as a heap </a:t>
            </a:r>
            <a:r>
              <a:rPr lang="en-US" sz="2000" dirty="0">
                <a:latin typeface="Arial" panose="020B0604020202020204" pitchFamily="34" charset="0"/>
              </a:rPr>
              <a:t>for variables which are dynamically allocated and </a:t>
            </a:r>
            <a:r>
              <a:rPr lang="en-US" sz="2000" dirty="0" smtClean="0">
                <a:latin typeface="Arial" panose="020B0604020202020204" pitchFamily="34" charset="0"/>
              </a:rPr>
              <a:t>released</a:t>
            </a:r>
          </a:p>
          <a:p>
            <a:pPr algn="l" eaLnBrk="1" hangingPunct="1">
              <a:spcBef>
                <a:spcPct val="20000"/>
              </a:spcBef>
              <a:buClr>
                <a:schemeClr val="accent2"/>
              </a:buClr>
              <a:buFontTx/>
              <a:buChar char="•"/>
            </a:pPr>
            <a:r>
              <a:rPr lang="en-US" sz="2000" dirty="0" smtClean="0">
                <a:latin typeface="Arial" panose="020B0604020202020204" pitchFamily="34" charset="0"/>
              </a:rPr>
              <a:t>A good idea is to allocate extra memory for both from the beginning</a:t>
            </a:r>
          </a:p>
        </p:txBody>
      </p:sp>
      <p:sp>
        <p:nvSpPr>
          <p:cNvPr id="29699" name="Rectangle 3"/>
          <p:cNvSpPr>
            <a:spLocks noChangeArrowheads="1"/>
          </p:cNvSpPr>
          <p:nvPr/>
        </p:nvSpPr>
        <p:spPr bwMode="auto">
          <a:xfrm>
            <a:off x="152400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sz="3600">
                <a:solidFill>
                  <a:srgbClr val="FF0000"/>
                </a:solidFill>
                <a:latin typeface="Arial" panose="020B0604020202020204" pitchFamily="34" charset="0"/>
              </a:rPr>
              <a:t>Programs grow as they execute</a:t>
            </a:r>
          </a:p>
        </p:txBody>
      </p:sp>
      <p:sp>
        <p:nvSpPr>
          <p:cNvPr id="29700" name="Rectangle 4"/>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sz="1200">
                <a:solidFill>
                  <a:srgbClr val="898989"/>
                </a:solidFill>
              </a:rPr>
              <a:t>Tanenbaum, Modern Operating Systems 3 e, (c) 2008 Prentice-Hall, Inc. All rights reserved. 0-13-</a:t>
            </a:r>
            <a:r>
              <a:rPr lang="en-US" sz="1200" b="1">
                <a:solidFill>
                  <a:srgbClr val="898989"/>
                </a:solidFill>
              </a:rPr>
              <a:t>6006639</a:t>
            </a:r>
          </a:p>
        </p:txBody>
      </p:sp>
    </p:spTree>
    <p:extLst>
      <p:ext uri="{BB962C8B-B14F-4D97-AF65-F5344CB8AC3E}">
        <p14:creationId xmlns:p14="http://schemas.microsoft.com/office/powerpoint/2010/main" val="385829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1524000" y="5592763"/>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20000"/>
              </a:spcBef>
              <a:buFontTx/>
              <a:buAutoNum type="alphaLcParenBoth"/>
            </a:pPr>
            <a:r>
              <a:rPr lang="en-US" sz="2400">
                <a:latin typeface="Arial" panose="020B0604020202020204" pitchFamily="34" charset="0"/>
              </a:rPr>
              <a:t>Just add extra space </a:t>
            </a:r>
          </a:p>
          <a:p>
            <a:pPr eaLnBrk="1" hangingPunct="1">
              <a:spcBef>
                <a:spcPct val="20000"/>
              </a:spcBef>
              <a:buFontTx/>
              <a:buAutoNum type="alphaLcParenBoth"/>
            </a:pPr>
            <a:r>
              <a:rPr lang="en-US" sz="2400">
                <a:latin typeface="Arial" panose="020B0604020202020204" pitchFamily="34" charset="0"/>
              </a:rPr>
              <a:t>Stack grows downwards, data grows upwards</a:t>
            </a:r>
          </a:p>
        </p:txBody>
      </p:sp>
      <p:sp>
        <p:nvSpPr>
          <p:cNvPr id="30723" name="Rectangle 3"/>
          <p:cNvSpPr>
            <a:spLocks noChangeArrowheads="1"/>
          </p:cNvSpPr>
          <p:nvPr/>
        </p:nvSpPr>
        <p:spPr bwMode="auto">
          <a:xfrm>
            <a:off x="2277576" y="13335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sz="3600" dirty="0" smtClean="0">
                <a:solidFill>
                  <a:srgbClr val="FF0000"/>
                </a:solidFill>
                <a:latin typeface="Arial" panose="020B0604020202020204" pitchFamily="34" charset="0"/>
              </a:rPr>
              <a:t>Two </a:t>
            </a:r>
            <a:r>
              <a:rPr lang="en-US" sz="3600" dirty="0">
                <a:solidFill>
                  <a:srgbClr val="FF0000"/>
                </a:solidFill>
                <a:latin typeface="Arial" panose="020B0604020202020204" pitchFamily="34" charset="0"/>
              </a:rPr>
              <a:t>ways to allocate space for growth</a:t>
            </a:r>
          </a:p>
        </p:txBody>
      </p:sp>
      <p:sp>
        <p:nvSpPr>
          <p:cNvPr id="30724" name="Rectangle 4"/>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30725" name="Picture 6" descr="D:\b\b4\IBM\03-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7913" y="1276350"/>
            <a:ext cx="5580062" cy="412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85666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1415252" y="833252"/>
            <a:ext cx="8998749" cy="531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1066800" indent="-609600"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lgn="l" eaLnBrk="1" hangingPunct="1">
              <a:spcBef>
                <a:spcPct val="20000"/>
              </a:spcBef>
            </a:pPr>
            <a:r>
              <a:rPr lang="en-US" sz="2800" dirty="0">
                <a:latin typeface="Arial" panose="020B0604020202020204" pitchFamily="34" charset="0"/>
              </a:rPr>
              <a:t>      </a:t>
            </a:r>
          </a:p>
          <a:p>
            <a:pPr algn="l" eaLnBrk="1" hangingPunct="1">
              <a:spcBef>
                <a:spcPct val="20000"/>
              </a:spcBef>
              <a:buClr>
                <a:schemeClr val="accent2"/>
              </a:buClr>
              <a:buFontTx/>
              <a:buChar char="•"/>
            </a:pPr>
            <a:r>
              <a:rPr lang="en-US" sz="2400" dirty="0">
                <a:latin typeface="Arial" panose="020B0604020202020204" pitchFamily="34" charset="0"/>
              </a:rPr>
              <a:t>Two techniques to keep track of free memory</a:t>
            </a:r>
          </a:p>
          <a:p>
            <a:pPr lvl="1" algn="l" eaLnBrk="1" hangingPunct="1">
              <a:spcBef>
                <a:spcPct val="20000"/>
              </a:spcBef>
              <a:buClr>
                <a:schemeClr val="accent2"/>
              </a:buClr>
              <a:buFontTx/>
              <a:buChar char="•"/>
            </a:pPr>
            <a:r>
              <a:rPr lang="en-US" sz="2400" dirty="0">
                <a:latin typeface="Arial" panose="020B0604020202020204" pitchFamily="34" charset="0"/>
              </a:rPr>
              <a:t>Bitmaps</a:t>
            </a:r>
          </a:p>
          <a:p>
            <a:pPr lvl="1" algn="l" eaLnBrk="1" hangingPunct="1">
              <a:spcBef>
                <a:spcPct val="20000"/>
              </a:spcBef>
              <a:buClr>
                <a:schemeClr val="accent2"/>
              </a:buClr>
              <a:buFontTx/>
              <a:buChar char="•"/>
            </a:pPr>
            <a:r>
              <a:rPr lang="en-US" sz="2400" dirty="0">
                <a:latin typeface="Arial" panose="020B0604020202020204" pitchFamily="34" charset="0"/>
              </a:rPr>
              <a:t>Linked lists</a:t>
            </a:r>
          </a:p>
        </p:txBody>
      </p:sp>
      <p:sp>
        <p:nvSpPr>
          <p:cNvPr id="31747" name="Rectangle 3"/>
          <p:cNvSpPr>
            <a:spLocks noChangeArrowheads="1"/>
          </p:cNvSpPr>
          <p:nvPr/>
        </p:nvSpPr>
        <p:spPr bwMode="auto">
          <a:xfrm>
            <a:off x="152400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sz="3600">
                <a:solidFill>
                  <a:srgbClr val="FF0000"/>
                </a:solidFill>
                <a:latin typeface="Arial" panose="020B0604020202020204" pitchFamily="34" charset="0"/>
              </a:rPr>
              <a:t>Managing Free Memory</a:t>
            </a:r>
          </a:p>
        </p:txBody>
      </p:sp>
      <p:sp>
        <p:nvSpPr>
          <p:cNvPr id="31748" name="Rectangle 4"/>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sz="1200">
                <a:solidFill>
                  <a:srgbClr val="898989"/>
                </a:solidFill>
              </a:rPr>
              <a:t>Tanenbaum, Modern Operating Systems 3 e, (c) 2008 Prentice-Hall, Inc. All rights reserved. 0-13-</a:t>
            </a:r>
            <a:r>
              <a:rPr lang="en-US" sz="1200" b="1">
                <a:solidFill>
                  <a:srgbClr val="898989"/>
                </a:solidFill>
              </a:rPr>
              <a:t>6006639</a:t>
            </a:r>
          </a:p>
        </p:txBody>
      </p:sp>
    </p:spTree>
    <p:extLst>
      <p:ext uri="{BB962C8B-B14F-4D97-AF65-F5344CB8AC3E}">
        <p14:creationId xmlns:p14="http://schemas.microsoft.com/office/powerpoint/2010/main" val="396259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1524000" y="4838700"/>
            <a:ext cx="9144000" cy="184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lgn="l" eaLnBrk="1" hangingPunct="1">
              <a:spcBef>
                <a:spcPct val="20000"/>
              </a:spcBef>
            </a:pPr>
            <a:r>
              <a:rPr lang="en-US" sz="2000">
                <a:latin typeface="Arial" panose="020B0604020202020204" pitchFamily="34" charset="0"/>
              </a:rPr>
              <a:t>(a)Picture of memory </a:t>
            </a:r>
          </a:p>
          <a:p>
            <a:pPr algn="l" eaLnBrk="1" hangingPunct="1">
              <a:spcBef>
                <a:spcPct val="20000"/>
              </a:spcBef>
            </a:pPr>
            <a:r>
              <a:rPr lang="en-US" sz="2000">
                <a:latin typeface="Arial" panose="020B0604020202020204" pitchFamily="34" charset="0"/>
              </a:rPr>
              <a:t>(b)Each bit in bitmap corresponds to a unit of storage (e.g. bytes) in memory</a:t>
            </a:r>
          </a:p>
          <a:p>
            <a:pPr algn="l" eaLnBrk="1" hangingPunct="1">
              <a:spcBef>
                <a:spcPct val="20000"/>
              </a:spcBef>
            </a:pPr>
            <a:r>
              <a:rPr lang="en-US" sz="2000">
                <a:latin typeface="Arial" panose="020B0604020202020204" pitchFamily="34" charset="0"/>
              </a:rPr>
              <a:t>(c) Linked list P: process  H: hole </a:t>
            </a:r>
          </a:p>
        </p:txBody>
      </p:sp>
      <p:sp>
        <p:nvSpPr>
          <p:cNvPr id="32771" name="Rectangle 3"/>
          <p:cNvSpPr>
            <a:spLocks noChangeArrowheads="1"/>
          </p:cNvSpPr>
          <p:nvPr/>
        </p:nvSpPr>
        <p:spPr bwMode="auto">
          <a:xfrm>
            <a:off x="152400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sz="3600" dirty="0" smtClean="0">
                <a:solidFill>
                  <a:srgbClr val="FF0000"/>
                </a:solidFill>
                <a:latin typeface="Arial" panose="020B0604020202020204" pitchFamily="34" charset="0"/>
              </a:rPr>
              <a:t>Bitmaps &amp; Linked Lists</a:t>
            </a:r>
            <a:endParaRPr lang="en-US" sz="3600" dirty="0">
              <a:solidFill>
                <a:srgbClr val="FF0000"/>
              </a:solidFill>
              <a:latin typeface="Arial" panose="020B0604020202020204" pitchFamily="34" charset="0"/>
            </a:endParaRPr>
          </a:p>
        </p:txBody>
      </p:sp>
      <p:sp>
        <p:nvSpPr>
          <p:cNvPr id="32772" name="Rectangle 4"/>
          <p:cNvSpPr>
            <a:spLocks noChangeArrowheads="1"/>
          </p:cNvSpPr>
          <p:nvPr/>
        </p:nvSpPr>
        <p:spPr bwMode="auto">
          <a:xfrm flipV="1">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32773" name="Picture 6" descr="D:\b\b4\IBM\03-0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8025" y="1247776"/>
            <a:ext cx="8045450" cy="348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7134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1415252" y="860613"/>
            <a:ext cx="8998749" cy="4912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1066800" indent="-609600"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lgn="l" eaLnBrk="1" hangingPunct="1">
              <a:spcBef>
                <a:spcPct val="20000"/>
              </a:spcBef>
            </a:pPr>
            <a:r>
              <a:rPr lang="en-US" sz="2800" dirty="0">
                <a:latin typeface="Arial" panose="020B0604020202020204" pitchFamily="34" charset="0"/>
              </a:rPr>
              <a:t>      </a:t>
            </a:r>
            <a:endParaRPr lang="en-US" sz="2400" dirty="0">
              <a:latin typeface="Arial" panose="020B0604020202020204" pitchFamily="34" charset="0"/>
            </a:endParaRPr>
          </a:p>
          <a:p>
            <a:pPr algn="just" eaLnBrk="1" hangingPunct="1">
              <a:spcBef>
                <a:spcPct val="20000"/>
              </a:spcBef>
              <a:buClr>
                <a:schemeClr val="accent2"/>
              </a:buClr>
              <a:buFontTx/>
              <a:buChar char="•"/>
            </a:pPr>
            <a:r>
              <a:rPr lang="en-US" sz="2400" dirty="0">
                <a:latin typeface="Arial" panose="020B0604020202020204" pitchFamily="34" charset="0"/>
              </a:rPr>
              <a:t>With a bitmap, memory is divided into allocation </a:t>
            </a:r>
            <a:r>
              <a:rPr lang="en-US" sz="2400" dirty="0" smtClean="0">
                <a:latin typeface="Arial" panose="020B0604020202020204" pitchFamily="34" charset="0"/>
              </a:rPr>
              <a:t>units. </a:t>
            </a:r>
            <a:r>
              <a:rPr lang="en-US" sz="2400" dirty="0">
                <a:latin typeface="Arial" panose="020B0604020202020204" pitchFamily="34" charset="0"/>
              </a:rPr>
              <a:t>Corresponding to each allocation unit is a bit </a:t>
            </a:r>
            <a:r>
              <a:rPr lang="en-US" sz="2400" dirty="0" smtClean="0">
                <a:latin typeface="Arial" panose="020B0604020202020204" pitchFamily="34" charset="0"/>
              </a:rPr>
              <a:t>in the </a:t>
            </a:r>
            <a:r>
              <a:rPr lang="en-US" sz="2400" dirty="0">
                <a:latin typeface="Arial" panose="020B0604020202020204" pitchFamily="34" charset="0"/>
              </a:rPr>
              <a:t>bitmap, which is 0 if the unit is free and 1 if it is occupied (or vice versa</a:t>
            </a:r>
            <a:r>
              <a:rPr lang="en-US" sz="2400" dirty="0" smtClean="0">
                <a:latin typeface="Arial" panose="020B0604020202020204" pitchFamily="34" charset="0"/>
              </a:rPr>
              <a:t>).</a:t>
            </a:r>
          </a:p>
          <a:p>
            <a:pPr marL="609600" lvl="1" algn="just" eaLnBrk="1" hangingPunct="1">
              <a:spcBef>
                <a:spcPct val="20000"/>
              </a:spcBef>
              <a:buClr>
                <a:schemeClr val="accent2"/>
              </a:buClr>
              <a:buFontTx/>
              <a:buChar char="•"/>
            </a:pPr>
            <a:r>
              <a:rPr lang="en-US" sz="2400" dirty="0">
                <a:latin typeface="Arial" panose="020B0604020202020204" pitchFamily="34" charset="0"/>
              </a:rPr>
              <a:t>Units can be bits or bytes or</a:t>
            </a:r>
            <a:r>
              <a:rPr lang="en-US" sz="2400" dirty="0" smtClean="0">
                <a:latin typeface="Arial" panose="020B0604020202020204" pitchFamily="34" charset="0"/>
              </a:rPr>
              <a:t>…….</a:t>
            </a:r>
          </a:p>
          <a:p>
            <a:pPr marL="609600" lvl="1" algn="just" eaLnBrk="1" hangingPunct="1">
              <a:spcBef>
                <a:spcPct val="20000"/>
              </a:spcBef>
              <a:buClr>
                <a:schemeClr val="accent2"/>
              </a:buClr>
              <a:buFontTx/>
              <a:buChar char="•"/>
            </a:pPr>
            <a:r>
              <a:rPr lang="en-US" sz="2400" dirty="0">
                <a:latin typeface="Arial" panose="020B0604020202020204" pitchFamily="34" charset="0"/>
              </a:rPr>
              <a:t>The smaller the </a:t>
            </a:r>
            <a:r>
              <a:rPr lang="en-US" sz="2400" dirty="0" smtClean="0">
                <a:latin typeface="Arial" panose="020B0604020202020204" pitchFamily="34" charset="0"/>
              </a:rPr>
              <a:t>allocation unit</a:t>
            </a:r>
            <a:r>
              <a:rPr lang="en-US" sz="2400" dirty="0">
                <a:latin typeface="Arial" panose="020B0604020202020204" pitchFamily="34" charset="0"/>
              </a:rPr>
              <a:t>, the larger the bitmap.</a:t>
            </a:r>
          </a:p>
          <a:p>
            <a:pPr algn="l" eaLnBrk="1" hangingPunct="1">
              <a:spcBef>
                <a:spcPct val="20000"/>
              </a:spcBef>
              <a:buClr>
                <a:schemeClr val="accent2"/>
              </a:buClr>
              <a:buFontTx/>
              <a:buChar char="•"/>
            </a:pPr>
            <a:r>
              <a:rPr lang="en-US" sz="2400" dirty="0" smtClean="0">
                <a:solidFill>
                  <a:srgbClr val="FF0000"/>
                </a:solidFill>
                <a:latin typeface="Arial" panose="020B0604020202020204" pitchFamily="34" charset="0"/>
              </a:rPr>
              <a:t>Advantages: </a:t>
            </a:r>
            <a:r>
              <a:rPr lang="en-US" sz="2400" dirty="0" smtClean="0">
                <a:latin typeface="Arial" panose="020B0604020202020204" pitchFamily="34" charset="0"/>
              </a:rPr>
              <a:t>Simple </a:t>
            </a:r>
            <a:r>
              <a:rPr lang="en-US" sz="2400" dirty="0">
                <a:latin typeface="Arial" panose="020B0604020202020204" pitchFamily="34" charset="0"/>
              </a:rPr>
              <a:t>way to keep </a:t>
            </a:r>
            <a:r>
              <a:rPr lang="en-US" sz="2400" dirty="0" smtClean="0">
                <a:latin typeface="Arial" panose="020B0604020202020204" pitchFamily="34" charset="0"/>
              </a:rPr>
              <a:t>track </a:t>
            </a:r>
            <a:r>
              <a:rPr lang="en-US" sz="2400" dirty="0">
                <a:latin typeface="Arial" panose="020B0604020202020204" pitchFamily="34" charset="0"/>
              </a:rPr>
              <a:t>of memory</a:t>
            </a:r>
          </a:p>
          <a:p>
            <a:pPr algn="l" eaLnBrk="1" hangingPunct="1">
              <a:spcBef>
                <a:spcPct val="20000"/>
              </a:spcBef>
              <a:buClr>
                <a:schemeClr val="accent2"/>
              </a:buClr>
              <a:buFontTx/>
              <a:buChar char="•"/>
            </a:pPr>
            <a:r>
              <a:rPr lang="en-US" sz="2400" dirty="0" smtClean="0">
                <a:solidFill>
                  <a:srgbClr val="FF0000"/>
                </a:solidFill>
                <a:latin typeface="Arial" panose="020B0604020202020204" pitchFamily="34" charset="0"/>
              </a:rPr>
              <a:t>Disadvantages: </a:t>
            </a:r>
            <a:r>
              <a:rPr lang="en-US" sz="2400" dirty="0" smtClean="0">
                <a:latin typeface="Arial" panose="020B0604020202020204" pitchFamily="34" charset="0"/>
              </a:rPr>
              <a:t>need </a:t>
            </a:r>
            <a:r>
              <a:rPr lang="en-US" sz="2400" dirty="0">
                <a:latin typeface="Arial" panose="020B0604020202020204" pitchFamily="34" charset="0"/>
              </a:rPr>
              <a:t>to search memory for k </a:t>
            </a:r>
            <a:r>
              <a:rPr lang="en-US" sz="2400" dirty="0" smtClean="0">
                <a:latin typeface="Arial" panose="020B0604020202020204" pitchFamily="34" charset="0"/>
              </a:rPr>
              <a:t>consecutive zeros </a:t>
            </a:r>
            <a:r>
              <a:rPr lang="en-US" sz="2400" dirty="0">
                <a:latin typeface="Arial" panose="020B0604020202020204" pitchFamily="34" charset="0"/>
              </a:rPr>
              <a:t>to bring in a file k units </a:t>
            </a:r>
            <a:r>
              <a:rPr lang="en-US" sz="2400" dirty="0" smtClean="0">
                <a:latin typeface="Arial" panose="020B0604020202020204" pitchFamily="34" charset="0"/>
              </a:rPr>
              <a:t>long which is a slow operation.</a:t>
            </a:r>
            <a:endParaRPr lang="en-US" sz="2400" dirty="0">
              <a:latin typeface="Arial" panose="020B0604020202020204" pitchFamily="34" charset="0"/>
            </a:endParaRPr>
          </a:p>
        </p:txBody>
      </p:sp>
      <p:sp>
        <p:nvSpPr>
          <p:cNvPr id="33795" name="Rectangle 3"/>
          <p:cNvSpPr>
            <a:spLocks noChangeArrowheads="1"/>
          </p:cNvSpPr>
          <p:nvPr/>
        </p:nvSpPr>
        <p:spPr bwMode="auto">
          <a:xfrm>
            <a:off x="152400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sz="3600">
                <a:solidFill>
                  <a:srgbClr val="FF0000"/>
                </a:solidFill>
                <a:latin typeface="Arial" panose="020B0604020202020204" pitchFamily="34" charset="0"/>
              </a:rPr>
              <a:t>Bitmaps</a:t>
            </a:r>
          </a:p>
        </p:txBody>
      </p:sp>
      <p:sp>
        <p:nvSpPr>
          <p:cNvPr id="33796" name="Rectangle 4"/>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sz="1200">
                <a:solidFill>
                  <a:srgbClr val="898989"/>
                </a:solidFill>
              </a:rPr>
              <a:t>Tanenbaum, Modern Operating Systems 3 e, (c) 2008 Prentice-Hall, Inc. All rights reserved. 0-13-</a:t>
            </a:r>
            <a:r>
              <a:rPr lang="en-US" sz="1200" b="1">
                <a:solidFill>
                  <a:srgbClr val="898989"/>
                </a:solidFill>
              </a:rPr>
              <a:t>6006639</a:t>
            </a:r>
          </a:p>
        </p:txBody>
      </p:sp>
    </p:spTree>
    <p:extLst>
      <p:ext uri="{BB962C8B-B14F-4D97-AF65-F5344CB8AC3E}">
        <p14:creationId xmlns:p14="http://schemas.microsoft.com/office/powerpoint/2010/main" val="2691331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982134" y="1024965"/>
            <a:ext cx="9990666" cy="538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1066800" indent="-609600"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lgn="just" eaLnBrk="1" hangingPunct="1">
              <a:spcBef>
                <a:spcPct val="20000"/>
              </a:spcBef>
              <a:buClr>
                <a:schemeClr val="accent2"/>
              </a:buClr>
              <a:buFontTx/>
              <a:buChar char="•"/>
            </a:pPr>
            <a:r>
              <a:rPr lang="en-US" sz="2000" dirty="0" smtClean="0">
                <a:latin typeface="Arial" panose="020B0604020202020204" pitchFamily="34" charset="0"/>
              </a:rPr>
              <a:t>Main </a:t>
            </a:r>
            <a:r>
              <a:rPr lang="en-US" sz="2000" dirty="0">
                <a:latin typeface="Arial" panose="020B0604020202020204" pitchFamily="34" charset="0"/>
              </a:rPr>
              <a:t>memory (RAM) is an important limited resource that must be very carefully managed.</a:t>
            </a:r>
          </a:p>
          <a:p>
            <a:pPr algn="just" eaLnBrk="1" hangingPunct="1">
              <a:spcBef>
                <a:spcPct val="20000"/>
              </a:spcBef>
              <a:buClr>
                <a:schemeClr val="accent2"/>
              </a:buClr>
              <a:buFontTx/>
              <a:buChar char="•"/>
            </a:pPr>
            <a:r>
              <a:rPr lang="en-US" sz="2000" dirty="0" smtClean="0">
                <a:latin typeface="Arial" panose="020B0604020202020204" pitchFamily="34" charset="0"/>
              </a:rPr>
              <a:t>Memory hierarchy:</a:t>
            </a:r>
            <a:endParaRPr lang="en-US" sz="2000" dirty="0">
              <a:latin typeface="Arial" panose="020B0604020202020204" pitchFamily="34" charset="0"/>
            </a:endParaRPr>
          </a:p>
          <a:p>
            <a:pPr lvl="1" algn="just" eaLnBrk="1" hangingPunct="1">
              <a:spcBef>
                <a:spcPct val="20000"/>
              </a:spcBef>
              <a:buClr>
                <a:schemeClr val="accent2"/>
              </a:buClr>
              <a:buFontTx/>
              <a:buChar char="•"/>
            </a:pPr>
            <a:r>
              <a:rPr lang="en-US" sz="2000" dirty="0">
                <a:latin typeface="Arial" panose="020B0604020202020204" pitchFamily="34" charset="0"/>
              </a:rPr>
              <a:t>Cache (fast)</a:t>
            </a:r>
          </a:p>
          <a:p>
            <a:pPr lvl="1" algn="just" eaLnBrk="1" hangingPunct="1">
              <a:spcBef>
                <a:spcPct val="20000"/>
              </a:spcBef>
              <a:buClr>
                <a:schemeClr val="accent2"/>
              </a:buClr>
              <a:buFontTx/>
              <a:buChar char="•"/>
            </a:pPr>
            <a:r>
              <a:rPr lang="en-US" sz="2000" dirty="0">
                <a:latin typeface="Arial" panose="020B0604020202020204" pitchFamily="34" charset="0"/>
              </a:rPr>
              <a:t>Main(medium)</a:t>
            </a:r>
          </a:p>
          <a:p>
            <a:pPr lvl="1" algn="just" eaLnBrk="1" hangingPunct="1">
              <a:spcBef>
                <a:spcPct val="20000"/>
              </a:spcBef>
              <a:buClr>
                <a:schemeClr val="accent2"/>
              </a:buClr>
              <a:buFontTx/>
              <a:buChar char="•"/>
            </a:pPr>
            <a:r>
              <a:rPr lang="en-US" sz="2000" dirty="0">
                <a:latin typeface="Arial" panose="020B0604020202020204" pitchFamily="34" charset="0"/>
              </a:rPr>
              <a:t>Disk(slow)</a:t>
            </a:r>
          </a:p>
          <a:p>
            <a:pPr algn="just" eaLnBrk="1" hangingPunct="1">
              <a:spcBef>
                <a:spcPct val="20000"/>
              </a:spcBef>
              <a:buClr>
                <a:schemeClr val="accent2"/>
              </a:buClr>
              <a:buFontTx/>
              <a:buChar char="•"/>
            </a:pPr>
            <a:r>
              <a:rPr lang="en-US" sz="2000" dirty="0" smtClean="0">
                <a:latin typeface="Arial" panose="020B0604020202020204" pitchFamily="34" charset="0"/>
              </a:rPr>
              <a:t>It is the job of the operating system to abstract this hierarchy into a useful model and then manage the abstraction. </a:t>
            </a:r>
          </a:p>
          <a:p>
            <a:pPr algn="just" eaLnBrk="1" hangingPunct="1">
              <a:spcBef>
                <a:spcPct val="20000"/>
              </a:spcBef>
              <a:buClr>
                <a:schemeClr val="accent2"/>
              </a:buClr>
              <a:buFontTx/>
              <a:buChar char="•"/>
            </a:pPr>
            <a:r>
              <a:rPr lang="en-US" sz="2000" dirty="0" smtClean="0">
                <a:latin typeface="Arial" panose="020B0604020202020204" pitchFamily="34" charset="0"/>
              </a:rPr>
              <a:t>The part of the operating system that manages the memory hierarchy is called the </a:t>
            </a:r>
            <a:r>
              <a:rPr lang="en-US" sz="2000" b="1" dirty="0" smtClean="0">
                <a:latin typeface="Arial" panose="020B0604020202020204" pitchFamily="34" charset="0"/>
              </a:rPr>
              <a:t>memory manager</a:t>
            </a:r>
            <a:r>
              <a:rPr lang="en-US" sz="2000" dirty="0" smtClean="0">
                <a:latin typeface="Arial" panose="020B0604020202020204" pitchFamily="34" charset="0"/>
              </a:rPr>
              <a:t>. </a:t>
            </a:r>
          </a:p>
          <a:p>
            <a:pPr algn="just" eaLnBrk="1" hangingPunct="1">
              <a:spcBef>
                <a:spcPct val="20000"/>
              </a:spcBef>
              <a:buClr>
                <a:schemeClr val="accent2"/>
              </a:buClr>
              <a:buFontTx/>
              <a:buChar char="•"/>
            </a:pPr>
            <a:r>
              <a:rPr lang="en-US" sz="2000" b="1" dirty="0" smtClean="0">
                <a:latin typeface="Arial" panose="020B0604020202020204" pitchFamily="34" charset="0"/>
              </a:rPr>
              <a:t>memory manager: </a:t>
            </a:r>
            <a:r>
              <a:rPr lang="en-US" sz="2000" dirty="0" smtClean="0">
                <a:latin typeface="Arial" panose="020B0604020202020204" pitchFamily="34" charset="0"/>
              </a:rPr>
              <a:t>Its job is to efficiently manage memory making the following tasks: </a:t>
            </a:r>
          </a:p>
          <a:p>
            <a:pPr marL="630238" indent="-169863" algn="just" eaLnBrk="1" hangingPunct="1">
              <a:spcBef>
                <a:spcPct val="20000"/>
              </a:spcBef>
              <a:buClr>
                <a:schemeClr val="accent2"/>
              </a:buClr>
              <a:buFont typeface="+mj-lt"/>
              <a:buAutoNum type="arabicPeriod"/>
            </a:pPr>
            <a:r>
              <a:rPr lang="en-US" sz="2000" dirty="0" smtClean="0">
                <a:latin typeface="Arial" panose="020B0604020202020204" pitchFamily="34" charset="0"/>
              </a:rPr>
              <a:t> </a:t>
            </a:r>
            <a:r>
              <a:rPr lang="en-US" sz="2000" dirty="0">
                <a:latin typeface="Arial" panose="020B0604020202020204" pitchFamily="34" charset="0"/>
              </a:rPr>
              <a:t>K</a:t>
            </a:r>
            <a:r>
              <a:rPr lang="en-US" sz="2000" dirty="0" smtClean="0">
                <a:latin typeface="Arial" panose="020B0604020202020204" pitchFamily="34" charset="0"/>
              </a:rPr>
              <a:t>eep track of which parts of memory are in use </a:t>
            </a:r>
          </a:p>
          <a:p>
            <a:pPr marL="630238" indent="-169863" algn="just" eaLnBrk="1" hangingPunct="1">
              <a:spcBef>
                <a:spcPct val="20000"/>
              </a:spcBef>
              <a:buClr>
                <a:schemeClr val="accent2"/>
              </a:buClr>
              <a:buFont typeface="+mj-lt"/>
              <a:buAutoNum type="arabicPeriod"/>
            </a:pPr>
            <a:r>
              <a:rPr lang="en-US" sz="2000" dirty="0">
                <a:latin typeface="Arial" panose="020B0604020202020204" pitchFamily="34" charset="0"/>
              </a:rPr>
              <a:t> </a:t>
            </a:r>
            <a:r>
              <a:rPr lang="en-US" sz="2000" dirty="0" smtClean="0">
                <a:latin typeface="Arial" panose="020B0604020202020204" pitchFamily="34" charset="0"/>
              </a:rPr>
              <a:t>Allocate memory to processes when they need it</a:t>
            </a:r>
          </a:p>
          <a:p>
            <a:pPr marL="630238" indent="-169863" algn="just" eaLnBrk="1" hangingPunct="1">
              <a:spcBef>
                <a:spcPct val="20000"/>
              </a:spcBef>
              <a:buClr>
                <a:schemeClr val="accent2"/>
              </a:buClr>
              <a:buFont typeface="+mj-lt"/>
              <a:buAutoNum type="arabicPeriod"/>
            </a:pPr>
            <a:r>
              <a:rPr lang="en-US" sz="2000" dirty="0">
                <a:latin typeface="Arial" panose="020B0604020202020204" pitchFamily="34" charset="0"/>
              </a:rPr>
              <a:t> </a:t>
            </a:r>
            <a:r>
              <a:rPr lang="en-US" sz="2000" dirty="0" smtClean="0">
                <a:latin typeface="Arial" panose="020B0604020202020204" pitchFamily="34" charset="0"/>
              </a:rPr>
              <a:t>Deallocate it when they are done.</a:t>
            </a:r>
            <a:endParaRPr lang="en-US" sz="2000" dirty="0">
              <a:latin typeface="Arial" panose="020B0604020202020204" pitchFamily="34" charset="0"/>
            </a:endParaRPr>
          </a:p>
        </p:txBody>
      </p:sp>
      <p:sp>
        <p:nvSpPr>
          <p:cNvPr id="16387" name="Rectangle 3"/>
          <p:cNvSpPr>
            <a:spLocks noChangeArrowheads="1"/>
          </p:cNvSpPr>
          <p:nvPr/>
        </p:nvSpPr>
        <p:spPr bwMode="auto">
          <a:xfrm>
            <a:off x="152400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sz="3600">
                <a:solidFill>
                  <a:srgbClr val="FF0000"/>
                </a:solidFill>
                <a:latin typeface="Arial" panose="020B0604020202020204" pitchFamily="34" charset="0"/>
              </a:rPr>
              <a:t>Memory Management Basics</a:t>
            </a:r>
          </a:p>
        </p:txBody>
      </p:sp>
      <p:sp>
        <p:nvSpPr>
          <p:cNvPr id="16388" name="Rectangle 4"/>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sz="1200">
                <a:solidFill>
                  <a:srgbClr val="898989"/>
                </a:solidFill>
              </a:rPr>
              <a:t>Tanenbaum, Modern Operating Systems 3 e, (c) 2008 Prentice-Hall, Inc. All rights reserved. 0-13-</a:t>
            </a:r>
            <a:r>
              <a:rPr lang="en-US" sz="1200" b="1">
                <a:solidFill>
                  <a:srgbClr val="898989"/>
                </a:solidFill>
              </a:rPr>
              <a:t>6006639</a:t>
            </a:r>
          </a:p>
        </p:txBody>
      </p:sp>
    </p:spTree>
    <p:extLst>
      <p:ext uri="{BB962C8B-B14F-4D97-AF65-F5344CB8AC3E}">
        <p14:creationId xmlns:p14="http://schemas.microsoft.com/office/powerpoint/2010/main" val="3619404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1368394" y="887446"/>
            <a:ext cx="9553861" cy="531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1066800" indent="-609600"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lgn="just" eaLnBrk="1" hangingPunct="1">
              <a:spcBef>
                <a:spcPct val="20000"/>
              </a:spcBef>
              <a:buClr>
                <a:schemeClr val="accent2"/>
              </a:buClr>
              <a:buFontTx/>
              <a:buChar char="•"/>
            </a:pPr>
            <a:r>
              <a:rPr lang="en-US" sz="2000" dirty="0" smtClean="0">
                <a:latin typeface="Arial" panose="020B0604020202020204" pitchFamily="34" charset="0"/>
              </a:rPr>
              <a:t>Another </a:t>
            </a:r>
            <a:r>
              <a:rPr lang="en-US" sz="2000" dirty="0">
                <a:latin typeface="Arial" panose="020B0604020202020204" pitchFamily="34" charset="0"/>
              </a:rPr>
              <a:t>way of keeping track of memory is to maintain a linked list of </a:t>
            </a:r>
            <a:r>
              <a:rPr lang="en-US" sz="2000" dirty="0" smtClean="0">
                <a:latin typeface="Arial" panose="020B0604020202020204" pitchFamily="34" charset="0"/>
              </a:rPr>
              <a:t>allocated and </a:t>
            </a:r>
            <a:r>
              <a:rPr lang="en-US" sz="2000" dirty="0">
                <a:latin typeface="Arial" panose="020B0604020202020204" pitchFamily="34" charset="0"/>
              </a:rPr>
              <a:t>free memory segments, where a segment either contains a process or </a:t>
            </a:r>
            <a:r>
              <a:rPr lang="en-US" sz="2000" dirty="0" smtClean="0">
                <a:latin typeface="Arial" panose="020B0604020202020204" pitchFamily="34" charset="0"/>
              </a:rPr>
              <a:t>is an </a:t>
            </a:r>
            <a:r>
              <a:rPr lang="en-US" sz="2000" dirty="0">
                <a:latin typeface="Arial" panose="020B0604020202020204" pitchFamily="34" charset="0"/>
              </a:rPr>
              <a:t>empty hole between two processes. </a:t>
            </a:r>
            <a:r>
              <a:rPr lang="en-US" sz="2000" dirty="0" smtClean="0">
                <a:latin typeface="Arial" panose="020B0604020202020204" pitchFamily="34" charset="0"/>
              </a:rPr>
              <a:t>Each </a:t>
            </a:r>
            <a:r>
              <a:rPr lang="en-US" sz="2000" dirty="0">
                <a:latin typeface="Arial" panose="020B0604020202020204" pitchFamily="34" charset="0"/>
              </a:rPr>
              <a:t>entry in the list specifies a hole (H) </a:t>
            </a:r>
            <a:r>
              <a:rPr lang="en-US" sz="2000" dirty="0" smtClean="0">
                <a:latin typeface="Arial" panose="020B0604020202020204" pitchFamily="34" charset="0"/>
              </a:rPr>
              <a:t>or process </a:t>
            </a:r>
            <a:r>
              <a:rPr lang="en-US" sz="2000" dirty="0">
                <a:latin typeface="Arial" panose="020B0604020202020204" pitchFamily="34" charset="0"/>
              </a:rPr>
              <a:t>(P), the address at which it starts, the length, and a pointer to the next item</a:t>
            </a:r>
            <a:r>
              <a:rPr lang="en-US" sz="2000" dirty="0" smtClean="0">
                <a:latin typeface="Arial" panose="020B0604020202020204" pitchFamily="34" charset="0"/>
              </a:rPr>
              <a:t>.</a:t>
            </a:r>
          </a:p>
          <a:p>
            <a:pPr eaLnBrk="1" hangingPunct="1">
              <a:spcBef>
                <a:spcPct val="20000"/>
              </a:spcBef>
              <a:buClr>
                <a:schemeClr val="accent2"/>
              </a:buClr>
              <a:buFontTx/>
              <a:buChar char="•"/>
            </a:pPr>
            <a:r>
              <a:rPr lang="en-US" sz="2000" dirty="0">
                <a:solidFill>
                  <a:srgbClr val="FF0000"/>
                </a:solidFill>
                <a:latin typeface="Arial" panose="020B0604020202020204" pitchFamily="34" charset="0"/>
              </a:rPr>
              <a:t>Advantages: </a:t>
            </a:r>
            <a:r>
              <a:rPr lang="en-US" sz="2000" dirty="0">
                <a:latin typeface="Arial" panose="020B0604020202020204" pitchFamily="34" charset="0"/>
              </a:rPr>
              <a:t>when a process terminates or is swapped out, updating the list </a:t>
            </a:r>
            <a:r>
              <a:rPr lang="en-US" sz="2000" dirty="0" smtClean="0">
                <a:latin typeface="Arial" panose="020B0604020202020204" pitchFamily="34" charset="0"/>
              </a:rPr>
              <a:t>is </a:t>
            </a:r>
            <a:r>
              <a:rPr lang="en-US" sz="2000" smtClean="0">
                <a:latin typeface="Arial" panose="020B0604020202020204" pitchFamily="34" charset="0"/>
              </a:rPr>
              <a:t>straightforward</a:t>
            </a:r>
            <a:r>
              <a:rPr lang="en-US" sz="2000" smtClean="0">
                <a:latin typeface="Arial" panose="020B0604020202020204" pitchFamily="34" charset="0"/>
              </a:rPr>
              <a:t>.</a:t>
            </a:r>
            <a:endParaRPr lang="en-US" sz="2000" dirty="0" smtClean="0">
              <a:latin typeface="Arial" panose="020B0604020202020204" pitchFamily="34" charset="0"/>
            </a:endParaRPr>
          </a:p>
        </p:txBody>
      </p:sp>
      <p:sp>
        <p:nvSpPr>
          <p:cNvPr id="35843" name="Rectangle 3"/>
          <p:cNvSpPr>
            <a:spLocks noChangeArrowheads="1"/>
          </p:cNvSpPr>
          <p:nvPr/>
        </p:nvSpPr>
        <p:spPr bwMode="auto">
          <a:xfrm>
            <a:off x="152400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sz="3600">
                <a:solidFill>
                  <a:srgbClr val="FF0000"/>
                </a:solidFill>
                <a:latin typeface="Arial" panose="020B0604020202020204" pitchFamily="34" charset="0"/>
              </a:rPr>
              <a:t>Linked Lists</a:t>
            </a:r>
          </a:p>
        </p:txBody>
      </p:sp>
      <p:sp>
        <p:nvSpPr>
          <p:cNvPr id="35844" name="Rectangle 4"/>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sz="1200">
                <a:solidFill>
                  <a:srgbClr val="898989"/>
                </a:solidFill>
              </a:rPr>
              <a:t>Tanenbaum, Modern Operating Systems 3 e, (c) 2008 Prentice-Hall, Inc. All rights reserved. 0-13-</a:t>
            </a:r>
            <a:r>
              <a:rPr lang="en-US" sz="1200" b="1">
                <a:solidFill>
                  <a:srgbClr val="898989"/>
                </a:solidFill>
              </a:rPr>
              <a:t>6006639</a:t>
            </a:r>
          </a:p>
        </p:txBody>
      </p:sp>
    </p:spTree>
    <p:extLst>
      <p:ext uri="{BB962C8B-B14F-4D97-AF65-F5344CB8AC3E}">
        <p14:creationId xmlns:p14="http://schemas.microsoft.com/office/powerpoint/2010/main" val="25152186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6257" y="257320"/>
            <a:ext cx="8647743" cy="3625608"/>
          </a:xfrm>
          <a:prstGeom prst="rect">
            <a:avLst/>
          </a:prstGeom>
        </p:spPr>
        <p:txBody>
          <a:bodyPr wrap="square">
            <a:spAutoFit/>
          </a:bodyPr>
          <a:lstStyle/>
          <a:p>
            <a:pPr algn="ctr">
              <a:spcBef>
                <a:spcPct val="20000"/>
              </a:spcBef>
              <a:buClr>
                <a:schemeClr val="accent2"/>
              </a:buClr>
            </a:pPr>
            <a:r>
              <a:rPr lang="en-US" sz="2800" dirty="0">
                <a:solidFill>
                  <a:srgbClr val="FF0000"/>
                </a:solidFill>
                <a:latin typeface="Arial" panose="020B0604020202020204" pitchFamily="34" charset="0"/>
              </a:rPr>
              <a:t>Algorithms to fill in the holes in </a:t>
            </a:r>
            <a:r>
              <a:rPr lang="en-US" sz="2800" dirty="0" smtClean="0">
                <a:solidFill>
                  <a:srgbClr val="FF0000"/>
                </a:solidFill>
                <a:latin typeface="Arial" panose="020B0604020202020204" pitchFamily="34" charset="0"/>
              </a:rPr>
              <a:t>memory</a:t>
            </a:r>
          </a:p>
          <a:p>
            <a:pPr algn="ctr">
              <a:spcBef>
                <a:spcPct val="20000"/>
              </a:spcBef>
              <a:buClr>
                <a:schemeClr val="accent2"/>
              </a:buClr>
            </a:pPr>
            <a:endParaRPr lang="en-US" sz="2800" dirty="0">
              <a:solidFill>
                <a:srgbClr val="FF0000"/>
              </a:solidFill>
              <a:latin typeface="Arial" panose="020B0604020202020204" pitchFamily="34" charset="0"/>
            </a:endParaRPr>
          </a:p>
          <a:p>
            <a:pPr lvl="1" algn="just">
              <a:spcBef>
                <a:spcPct val="20000"/>
              </a:spcBef>
              <a:buClr>
                <a:schemeClr val="accent2"/>
              </a:buClr>
              <a:buFontTx/>
              <a:buChar char="•"/>
            </a:pPr>
            <a:r>
              <a:rPr lang="en-US" sz="2800" dirty="0">
                <a:latin typeface="Arial" panose="020B0604020202020204" pitchFamily="34" charset="0"/>
              </a:rPr>
              <a:t>First fit</a:t>
            </a:r>
          </a:p>
          <a:p>
            <a:pPr lvl="1" algn="just">
              <a:spcBef>
                <a:spcPct val="20000"/>
              </a:spcBef>
              <a:buClr>
                <a:schemeClr val="accent2"/>
              </a:buClr>
              <a:buFontTx/>
              <a:buChar char="•"/>
            </a:pPr>
            <a:r>
              <a:rPr lang="en-US" sz="2800" dirty="0">
                <a:latin typeface="Arial" panose="020B0604020202020204" pitchFamily="34" charset="0"/>
              </a:rPr>
              <a:t>Next fit</a:t>
            </a:r>
          </a:p>
          <a:p>
            <a:pPr lvl="1" algn="just">
              <a:spcBef>
                <a:spcPct val="20000"/>
              </a:spcBef>
              <a:buClr>
                <a:schemeClr val="accent2"/>
              </a:buClr>
              <a:buFontTx/>
              <a:buChar char="•"/>
            </a:pPr>
            <a:r>
              <a:rPr lang="en-US" sz="2800" dirty="0">
                <a:latin typeface="Arial" panose="020B0604020202020204" pitchFamily="34" charset="0"/>
              </a:rPr>
              <a:t>Best fit</a:t>
            </a:r>
          </a:p>
          <a:p>
            <a:pPr lvl="1" algn="just">
              <a:spcBef>
                <a:spcPct val="20000"/>
              </a:spcBef>
              <a:buClr>
                <a:schemeClr val="accent2"/>
              </a:buClr>
              <a:buFontTx/>
              <a:buChar char="•"/>
            </a:pPr>
            <a:r>
              <a:rPr lang="en-US" sz="2800" dirty="0">
                <a:latin typeface="Arial" panose="020B0604020202020204" pitchFamily="34" charset="0"/>
              </a:rPr>
              <a:t>Worst fit</a:t>
            </a:r>
          </a:p>
          <a:p>
            <a:pPr lvl="1" algn="just">
              <a:spcBef>
                <a:spcPct val="20000"/>
              </a:spcBef>
              <a:buClr>
                <a:schemeClr val="accent2"/>
              </a:buClr>
              <a:buFontTx/>
              <a:buChar char="•"/>
            </a:pPr>
            <a:r>
              <a:rPr lang="en-US" sz="2800" dirty="0">
                <a:latin typeface="Arial" panose="020B0604020202020204" pitchFamily="34" charset="0"/>
              </a:rPr>
              <a:t>Quick fit</a:t>
            </a:r>
          </a:p>
        </p:txBody>
      </p:sp>
    </p:spTree>
    <p:extLst>
      <p:ext uri="{BB962C8B-B14F-4D97-AF65-F5344CB8AC3E}">
        <p14:creationId xmlns:p14="http://schemas.microsoft.com/office/powerpoint/2010/main" val="777203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992516" y="156229"/>
            <a:ext cx="10577632" cy="6589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1066800" indent="-609600"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lgn="just" eaLnBrk="1" hangingPunct="1">
              <a:spcBef>
                <a:spcPct val="20000"/>
              </a:spcBef>
              <a:buClr>
                <a:schemeClr val="accent2"/>
              </a:buClr>
              <a:buFontTx/>
              <a:buChar char="•"/>
            </a:pPr>
            <a:r>
              <a:rPr lang="en-US" sz="2000" dirty="0" smtClean="0">
                <a:solidFill>
                  <a:srgbClr val="FF0000"/>
                </a:solidFill>
                <a:latin typeface="Arial" panose="020B0604020202020204" pitchFamily="34" charset="0"/>
              </a:rPr>
              <a:t>First fit</a:t>
            </a:r>
            <a:r>
              <a:rPr lang="en-US" sz="2000" dirty="0" smtClean="0">
                <a:latin typeface="Arial" panose="020B0604020202020204" pitchFamily="34" charset="0"/>
              </a:rPr>
              <a:t>: The </a:t>
            </a:r>
            <a:r>
              <a:rPr lang="en-US" sz="2000" dirty="0">
                <a:latin typeface="Arial" panose="020B0604020202020204" pitchFamily="34" charset="0"/>
              </a:rPr>
              <a:t>memory </a:t>
            </a:r>
            <a:r>
              <a:rPr lang="en-US" sz="2000" dirty="0" smtClean="0">
                <a:latin typeface="Arial" panose="020B0604020202020204" pitchFamily="34" charset="0"/>
              </a:rPr>
              <a:t>manager scans </a:t>
            </a:r>
            <a:r>
              <a:rPr lang="en-US" sz="2000" dirty="0">
                <a:latin typeface="Arial" panose="020B0604020202020204" pitchFamily="34" charset="0"/>
              </a:rPr>
              <a:t>along the list of segments until it finds a hole that is big enough. </a:t>
            </a:r>
            <a:r>
              <a:rPr lang="en-US" sz="2000" dirty="0" smtClean="0">
                <a:latin typeface="Arial" panose="020B0604020202020204" pitchFamily="34" charset="0"/>
              </a:rPr>
              <a:t>The hole </a:t>
            </a:r>
            <a:r>
              <a:rPr lang="en-US" sz="2000" dirty="0">
                <a:latin typeface="Arial" panose="020B0604020202020204" pitchFamily="34" charset="0"/>
              </a:rPr>
              <a:t>is then broken up into two pieces, one for the process and one for the </a:t>
            </a:r>
            <a:r>
              <a:rPr lang="en-US" sz="2000" dirty="0" smtClean="0">
                <a:latin typeface="Arial" panose="020B0604020202020204" pitchFamily="34" charset="0"/>
              </a:rPr>
              <a:t>unused memory</a:t>
            </a:r>
            <a:r>
              <a:rPr lang="en-US" sz="2000" dirty="0">
                <a:latin typeface="Arial" panose="020B0604020202020204" pitchFamily="34" charset="0"/>
              </a:rPr>
              <a:t>, except in </a:t>
            </a:r>
            <a:r>
              <a:rPr lang="en-US" sz="2000">
                <a:latin typeface="Arial" panose="020B0604020202020204" pitchFamily="34" charset="0"/>
              </a:rPr>
              <a:t>the </a:t>
            </a:r>
            <a:r>
              <a:rPr lang="en-US" sz="2000" smtClean="0">
                <a:latin typeface="Arial" panose="020B0604020202020204" pitchFamily="34" charset="0"/>
              </a:rPr>
              <a:t>case </a:t>
            </a:r>
            <a:r>
              <a:rPr lang="en-US" sz="2000" dirty="0">
                <a:latin typeface="Arial" panose="020B0604020202020204" pitchFamily="34" charset="0"/>
              </a:rPr>
              <a:t>of an exact fit. </a:t>
            </a:r>
            <a:endParaRPr lang="en-US" sz="2000" dirty="0" smtClean="0">
              <a:latin typeface="Arial" panose="020B0604020202020204" pitchFamily="34" charset="0"/>
            </a:endParaRPr>
          </a:p>
          <a:p>
            <a:pPr lvl="1" algn="just" eaLnBrk="1" hangingPunct="1">
              <a:spcBef>
                <a:spcPct val="20000"/>
              </a:spcBef>
              <a:buClr>
                <a:schemeClr val="accent2"/>
              </a:buClr>
              <a:buFontTx/>
              <a:buChar char="•"/>
            </a:pPr>
            <a:r>
              <a:rPr lang="en-US" sz="2000" dirty="0">
                <a:latin typeface="Arial" panose="020B0604020202020204" pitchFamily="34" charset="0"/>
              </a:rPr>
              <a:t>Fast algorithm because it searches as little as possible</a:t>
            </a:r>
          </a:p>
          <a:p>
            <a:pPr algn="just" eaLnBrk="1" hangingPunct="1">
              <a:spcBef>
                <a:spcPct val="20000"/>
              </a:spcBef>
              <a:buClr>
                <a:schemeClr val="accent2"/>
              </a:buClr>
              <a:buFontTx/>
              <a:buChar char="•"/>
            </a:pPr>
            <a:r>
              <a:rPr lang="en-US" sz="2000" dirty="0">
                <a:solidFill>
                  <a:srgbClr val="FF0000"/>
                </a:solidFill>
                <a:latin typeface="Arial" panose="020B0604020202020204" pitchFamily="34" charset="0"/>
              </a:rPr>
              <a:t>Next </a:t>
            </a:r>
            <a:r>
              <a:rPr lang="en-US" sz="2000" dirty="0" smtClean="0">
                <a:solidFill>
                  <a:srgbClr val="FF0000"/>
                </a:solidFill>
                <a:latin typeface="Arial" panose="020B0604020202020204" pitchFamily="34" charset="0"/>
              </a:rPr>
              <a:t>fit</a:t>
            </a:r>
            <a:r>
              <a:rPr lang="en-US" sz="2000" dirty="0">
                <a:latin typeface="Arial" panose="020B0604020202020204" pitchFamily="34" charset="0"/>
              </a:rPr>
              <a:t>: It works the same way as first fit, </a:t>
            </a:r>
            <a:r>
              <a:rPr lang="en-US" sz="2000" dirty="0" smtClean="0">
                <a:latin typeface="Arial" panose="020B0604020202020204" pitchFamily="34" charset="0"/>
              </a:rPr>
              <a:t>except that </a:t>
            </a:r>
            <a:r>
              <a:rPr lang="en-US" sz="2000" dirty="0">
                <a:latin typeface="Arial" panose="020B0604020202020204" pitchFamily="34" charset="0"/>
              </a:rPr>
              <a:t>it keeps track of where it is whenever it finds a suitable hole. The </a:t>
            </a:r>
            <a:r>
              <a:rPr lang="en-US" sz="2000" dirty="0" smtClean="0">
                <a:latin typeface="Arial" panose="020B0604020202020204" pitchFamily="34" charset="0"/>
              </a:rPr>
              <a:t>next time </a:t>
            </a:r>
            <a:r>
              <a:rPr lang="en-US" sz="2000" dirty="0">
                <a:latin typeface="Arial" panose="020B0604020202020204" pitchFamily="34" charset="0"/>
              </a:rPr>
              <a:t>it is called to find a hole, it starts searching the list from the place where it </a:t>
            </a:r>
            <a:r>
              <a:rPr lang="en-US" sz="2000" dirty="0" smtClean="0">
                <a:latin typeface="Arial" panose="020B0604020202020204" pitchFamily="34" charset="0"/>
              </a:rPr>
              <a:t>left off </a:t>
            </a:r>
            <a:r>
              <a:rPr lang="en-US" sz="2000" dirty="0">
                <a:latin typeface="Arial" panose="020B0604020202020204" pitchFamily="34" charset="0"/>
              </a:rPr>
              <a:t>last time, instead of always at the beginning, as first fit does</a:t>
            </a:r>
            <a:r>
              <a:rPr lang="en-US" sz="2000" dirty="0" smtClean="0">
                <a:latin typeface="Arial" panose="020B0604020202020204" pitchFamily="34" charset="0"/>
              </a:rPr>
              <a:t>.</a:t>
            </a:r>
          </a:p>
          <a:p>
            <a:pPr lvl="1" algn="just" eaLnBrk="1" hangingPunct="1">
              <a:spcBef>
                <a:spcPct val="20000"/>
              </a:spcBef>
              <a:buClr>
                <a:schemeClr val="accent2"/>
              </a:buClr>
              <a:buFontTx/>
              <a:buChar char="•"/>
            </a:pPr>
            <a:r>
              <a:rPr lang="en-US" sz="2000" dirty="0" smtClean="0">
                <a:latin typeface="Arial" panose="020B0604020202020204" pitchFamily="34" charset="0"/>
              </a:rPr>
              <a:t>Slightly </a:t>
            </a:r>
            <a:r>
              <a:rPr lang="en-US" sz="2000" dirty="0">
                <a:latin typeface="Arial" panose="020B0604020202020204" pitchFamily="34" charset="0"/>
              </a:rPr>
              <a:t>worse than first fit</a:t>
            </a:r>
          </a:p>
          <a:p>
            <a:pPr algn="just" eaLnBrk="1" hangingPunct="1">
              <a:spcBef>
                <a:spcPct val="20000"/>
              </a:spcBef>
              <a:buClr>
                <a:schemeClr val="accent2"/>
              </a:buClr>
              <a:buFontTx/>
              <a:buChar char="•"/>
            </a:pPr>
            <a:r>
              <a:rPr lang="en-US" sz="2000" dirty="0">
                <a:solidFill>
                  <a:srgbClr val="FF0000"/>
                </a:solidFill>
                <a:latin typeface="Arial" panose="020B0604020202020204" pitchFamily="34" charset="0"/>
              </a:rPr>
              <a:t>Best </a:t>
            </a:r>
            <a:r>
              <a:rPr lang="en-US" sz="2000" dirty="0" smtClean="0">
                <a:solidFill>
                  <a:srgbClr val="FF0000"/>
                </a:solidFill>
                <a:latin typeface="Arial" panose="020B0604020202020204" pitchFamily="34" charset="0"/>
              </a:rPr>
              <a:t>fit</a:t>
            </a:r>
            <a:r>
              <a:rPr lang="en-US" sz="2000" dirty="0" smtClean="0">
                <a:latin typeface="Arial" panose="020B0604020202020204" pitchFamily="34" charset="0"/>
              </a:rPr>
              <a:t>: It searches the </a:t>
            </a:r>
            <a:r>
              <a:rPr lang="en-US" sz="2000" dirty="0">
                <a:latin typeface="Arial" panose="020B0604020202020204" pitchFamily="34" charset="0"/>
              </a:rPr>
              <a:t>entire list, from beginning to end, and takes the smallest hole that is adequate. Best fit is slower than first fit because it must search the entire </a:t>
            </a:r>
            <a:r>
              <a:rPr lang="en-US" sz="2000" dirty="0" smtClean="0">
                <a:latin typeface="Arial" panose="020B0604020202020204" pitchFamily="34" charset="0"/>
              </a:rPr>
              <a:t>list. It also </a:t>
            </a:r>
            <a:r>
              <a:rPr lang="en-US" sz="2000" dirty="0">
                <a:latin typeface="Arial" panose="020B0604020202020204" pitchFamily="34" charset="0"/>
              </a:rPr>
              <a:t>results in more wasted memory than </a:t>
            </a:r>
            <a:r>
              <a:rPr lang="en-US" sz="2000" dirty="0" smtClean="0">
                <a:latin typeface="Arial" panose="020B0604020202020204" pitchFamily="34" charset="0"/>
              </a:rPr>
              <a:t>first fit </a:t>
            </a:r>
            <a:r>
              <a:rPr lang="en-US" sz="2000" dirty="0">
                <a:latin typeface="Arial" panose="020B0604020202020204" pitchFamily="34" charset="0"/>
              </a:rPr>
              <a:t>or next fit because it tends to fill up memory with tiny, useless holes. </a:t>
            </a:r>
            <a:endParaRPr lang="en-US" sz="2000" dirty="0" smtClean="0">
              <a:latin typeface="Arial" panose="020B0604020202020204" pitchFamily="34" charset="0"/>
            </a:endParaRPr>
          </a:p>
          <a:p>
            <a:pPr algn="just" eaLnBrk="1" hangingPunct="1">
              <a:spcBef>
                <a:spcPct val="20000"/>
              </a:spcBef>
              <a:buClr>
                <a:schemeClr val="accent2"/>
              </a:buClr>
              <a:buFontTx/>
              <a:buChar char="•"/>
            </a:pPr>
            <a:r>
              <a:rPr lang="en-US" sz="2000" dirty="0" smtClean="0">
                <a:solidFill>
                  <a:srgbClr val="FF0000"/>
                </a:solidFill>
                <a:latin typeface="Arial" panose="020B0604020202020204" pitchFamily="34" charset="0"/>
              </a:rPr>
              <a:t>Worst fit</a:t>
            </a:r>
            <a:r>
              <a:rPr lang="en-US" sz="2000" dirty="0">
                <a:latin typeface="Arial" panose="020B0604020202020204" pitchFamily="34" charset="0"/>
              </a:rPr>
              <a:t>: </a:t>
            </a:r>
            <a:r>
              <a:rPr lang="en-US" sz="2000" dirty="0" smtClean="0">
                <a:latin typeface="Arial" panose="020B0604020202020204" pitchFamily="34" charset="0"/>
              </a:rPr>
              <a:t>Always </a:t>
            </a:r>
            <a:r>
              <a:rPr lang="en-US" sz="2000" dirty="0">
                <a:latin typeface="Arial" panose="020B0604020202020204" pitchFamily="34" charset="0"/>
              </a:rPr>
              <a:t>take the </a:t>
            </a:r>
            <a:r>
              <a:rPr lang="en-US" sz="2000" dirty="0" smtClean="0">
                <a:latin typeface="Arial" panose="020B0604020202020204" pitchFamily="34" charset="0"/>
              </a:rPr>
              <a:t>largest </a:t>
            </a:r>
            <a:r>
              <a:rPr lang="en-US" sz="2000" dirty="0">
                <a:latin typeface="Arial" panose="020B0604020202020204" pitchFamily="34" charset="0"/>
              </a:rPr>
              <a:t>available hole big enough to be useful</a:t>
            </a:r>
            <a:endParaRPr lang="en-US" sz="2000" dirty="0" smtClean="0">
              <a:latin typeface="Arial" panose="020B0604020202020204" pitchFamily="34" charset="0"/>
            </a:endParaRPr>
          </a:p>
          <a:p>
            <a:pPr lvl="1" algn="just" eaLnBrk="1" hangingPunct="1">
              <a:spcBef>
                <a:spcPct val="20000"/>
              </a:spcBef>
              <a:buClr>
                <a:schemeClr val="accent2"/>
              </a:buClr>
              <a:buFontTx/>
              <a:buChar char="•"/>
            </a:pPr>
            <a:r>
              <a:rPr lang="en-US" sz="2000" dirty="0" smtClean="0">
                <a:latin typeface="Arial" panose="020B0604020202020204" pitchFamily="34" charset="0"/>
              </a:rPr>
              <a:t>Not </a:t>
            </a:r>
            <a:r>
              <a:rPr lang="en-US" sz="2000" dirty="0">
                <a:latin typeface="Arial" panose="020B0604020202020204" pitchFamily="34" charset="0"/>
              </a:rPr>
              <a:t>good (simulation results)</a:t>
            </a:r>
          </a:p>
          <a:p>
            <a:pPr algn="just" eaLnBrk="1" hangingPunct="1">
              <a:spcBef>
                <a:spcPct val="20000"/>
              </a:spcBef>
              <a:buClr>
                <a:schemeClr val="accent2"/>
              </a:buClr>
              <a:buFontTx/>
              <a:buChar char="•"/>
            </a:pPr>
            <a:r>
              <a:rPr lang="en-US" sz="2000" dirty="0">
                <a:solidFill>
                  <a:srgbClr val="FF0000"/>
                </a:solidFill>
                <a:latin typeface="Arial" panose="020B0604020202020204" pitchFamily="34" charset="0"/>
              </a:rPr>
              <a:t>Quick </a:t>
            </a:r>
            <a:r>
              <a:rPr lang="en-US" sz="2000" dirty="0" smtClean="0">
                <a:solidFill>
                  <a:srgbClr val="FF0000"/>
                </a:solidFill>
                <a:latin typeface="Arial" panose="020B0604020202020204" pitchFamily="34" charset="0"/>
              </a:rPr>
              <a:t>fit</a:t>
            </a:r>
            <a:r>
              <a:rPr lang="en-US" sz="2000" dirty="0">
                <a:latin typeface="Arial" panose="020B0604020202020204" pitchFamily="34" charset="0"/>
              </a:rPr>
              <a:t>:</a:t>
            </a:r>
            <a:r>
              <a:rPr lang="en-US" sz="2000" dirty="0" smtClean="0">
                <a:latin typeface="Arial" panose="020B0604020202020204" pitchFamily="34" charset="0"/>
              </a:rPr>
              <a:t> keeps a separate list </a:t>
            </a:r>
            <a:r>
              <a:rPr lang="en-US" sz="2000" dirty="0">
                <a:latin typeface="Arial" panose="020B0604020202020204" pitchFamily="34" charset="0"/>
              </a:rPr>
              <a:t>of common sizes requested. For example, it might have a </a:t>
            </a:r>
            <a:r>
              <a:rPr lang="en-US" sz="2000" dirty="0" smtClean="0">
                <a:latin typeface="Arial" panose="020B0604020202020204" pitchFamily="34" charset="0"/>
              </a:rPr>
              <a:t>table, </a:t>
            </a:r>
            <a:r>
              <a:rPr lang="en-US" sz="2000" dirty="0">
                <a:latin typeface="Arial" panose="020B0604020202020204" pitchFamily="34" charset="0"/>
              </a:rPr>
              <a:t>in which the first entry is a pointer to </a:t>
            </a:r>
            <a:r>
              <a:rPr lang="en-US" sz="2000" dirty="0" smtClean="0">
                <a:latin typeface="Arial" panose="020B0604020202020204" pitchFamily="34" charset="0"/>
              </a:rPr>
              <a:t>a </a:t>
            </a:r>
            <a:r>
              <a:rPr lang="en-US" sz="2000" dirty="0">
                <a:latin typeface="Arial" panose="020B0604020202020204" pitchFamily="34" charset="0"/>
              </a:rPr>
              <a:t>list of 4-KB holes, </a:t>
            </a:r>
            <a:r>
              <a:rPr lang="en-US" sz="2000" dirty="0" smtClean="0">
                <a:latin typeface="Arial" panose="020B0604020202020204" pitchFamily="34" charset="0"/>
              </a:rPr>
              <a:t>the second </a:t>
            </a:r>
            <a:r>
              <a:rPr lang="en-US" sz="2000" dirty="0">
                <a:latin typeface="Arial" panose="020B0604020202020204" pitchFamily="34" charset="0"/>
              </a:rPr>
              <a:t>entry is a pointer to a list of 8-KB </a:t>
            </a:r>
            <a:r>
              <a:rPr lang="en-US" sz="2000" dirty="0" smtClean="0">
                <a:latin typeface="Arial" panose="020B0604020202020204" pitchFamily="34" charset="0"/>
              </a:rPr>
              <a:t>holes, </a:t>
            </a:r>
            <a:r>
              <a:rPr lang="en-US" sz="2000" dirty="0">
                <a:latin typeface="Arial" panose="020B0604020202020204" pitchFamily="34" charset="0"/>
              </a:rPr>
              <a:t>and so on. </a:t>
            </a:r>
            <a:endParaRPr lang="en-US" sz="2000" dirty="0" smtClean="0">
              <a:latin typeface="Arial" panose="020B0604020202020204" pitchFamily="34" charset="0"/>
            </a:endParaRPr>
          </a:p>
          <a:p>
            <a:pPr lvl="1" algn="just" eaLnBrk="1" hangingPunct="1">
              <a:spcBef>
                <a:spcPct val="20000"/>
              </a:spcBef>
              <a:buClr>
                <a:schemeClr val="accent2"/>
              </a:buClr>
              <a:buFontTx/>
              <a:buChar char="•"/>
            </a:pPr>
            <a:r>
              <a:rPr lang="en-US" sz="2000" dirty="0" smtClean="0">
                <a:latin typeface="Arial" panose="020B0604020202020204" pitchFamily="34" charset="0"/>
              </a:rPr>
              <a:t>Extremely fast</a:t>
            </a:r>
            <a:r>
              <a:rPr lang="en-US" sz="2000" dirty="0">
                <a:latin typeface="Arial" panose="020B0604020202020204" pitchFamily="34" charset="0"/>
              </a:rPr>
              <a:t>, but </a:t>
            </a:r>
            <a:r>
              <a:rPr lang="en-US" sz="2000" dirty="0" smtClean="0">
                <a:latin typeface="Arial" panose="020B0604020202020204" pitchFamily="34" charset="0"/>
              </a:rPr>
              <a:t>when </a:t>
            </a:r>
            <a:r>
              <a:rPr lang="en-US" sz="2000" dirty="0">
                <a:latin typeface="Arial" panose="020B0604020202020204" pitchFamily="34" charset="0"/>
              </a:rPr>
              <a:t>a </a:t>
            </a:r>
            <a:r>
              <a:rPr lang="en-US" sz="2000" dirty="0" smtClean="0">
                <a:latin typeface="Arial" panose="020B0604020202020204" pitchFamily="34" charset="0"/>
              </a:rPr>
              <a:t>process terminates </a:t>
            </a:r>
            <a:r>
              <a:rPr lang="en-US" sz="2000" dirty="0">
                <a:latin typeface="Arial" panose="020B0604020202020204" pitchFamily="34" charset="0"/>
              </a:rPr>
              <a:t>or is swapped out, finding its neighbors to see if a merge with </a:t>
            </a:r>
            <a:r>
              <a:rPr lang="en-US" sz="2000" dirty="0" smtClean="0">
                <a:latin typeface="Arial" panose="020B0604020202020204" pitchFamily="34" charset="0"/>
              </a:rPr>
              <a:t>them is </a:t>
            </a:r>
            <a:r>
              <a:rPr lang="en-US" sz="2000" dirty="0">
                <a:latin typeface="Arial" panose="020B0604020202020204" pitchFamily="34" charset="0"/>
              </a:rPr>
              <a:t>possible is quite expensive.</a:t>
            </a:r>
            <a:endParaRPr lang="en-US" sz="2400" dirty="0">
              <a:latin typeface="Arial" panose="020B0604020202020204" pitchFamily="34" charset="0"/>
            </a:endParaRPr>
          </a:p>
        </p:txBody>
      </p:sp>
    </p:spTree>
    <p:extLst>
      <p:ext uri="{BB962C8B-B14F-4D97-AF65-F5344CB8AC3E}">
        <p14:creationId xmlns:p14="http://schemas.microsoft.com/office/powerpoint/2010/main" val="13809535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ChangeArrowheads="1"/>
          </p:cNvSpPr>
          <p:nvPr/>
        </p:nvSpPr>
        <p:spPr bwMode="auto">
          <a:xfrm>
            <a:off x="977199" y="-6433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dirty="0" smtClean="0">
                <a:solidFill>
                  <a:srgbClr val="FF0000"/>
                </a:solidFill>
                <a:latin typeface="Arial" panose="020B0604020202020204" pitchFamily="34" charset="0"/>
              </a:rPr>
              <a:t>No memory abstraction</a:t>
            </a:r>
            <a:endParaRPr lang="en-US" dirty="0">
              <a:solidFill>
                <a:srgbClr val="FF0000"/>
              </a:solidFill>
              <a:latin typeface="Arial" panose="020B0604020202020204" pitchFamily="34" charset="0"/>
            </a:endParaRPr>
          </a:p>
        </p:txBody>
      </p:sp>
      <p:sp>
        <p:nvSpPr>
          <p:cNvPr id="17412" name="Rectangle 4"/>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sz="1200">
                <a:solidFill>
                  <a:srgbClr val="898989"/>
                </a:solidFill>
              </a:rPr>
              <a:t>Tanenbaum, Modern Operating Systems 3 e, (c) 2008 Prentice-Hall, Inc. All rights reserved. 0-13-</a:t>
            </a:r>
            <a:r>
              <a:rPr lang="en-US" sz="1200" b="1">
                <a:solidFill>
                  <a:srgbClr val="898989"/>
                </a:solidFill>
              </a:rPr>
              <a:t>6006639</a:t>
            </a:r>
          </a:p>
        </p:txBody>
      </p:sp>
      <p:sp>
        <p:nvSpPr>
          <p:cNvPr id="2" name="Rectangle 1"/>
          <p:cNvSpPr/>
          <p:nvPr/>
        </p:nvSpPr>
        <p:spPr>
          <a:xfrm>
            <a:off x="550333" y="911114"/>
            <a:ext cx="11362267" cy="4154984"/>
          </a:xfrm>
          <a:prstGeom prst="rect">
            <a:avLst/>
          </a:prstGeom>
        </p:spPr>
        <p:txBody>
          <a:bodyPr wrap="square">
            <a:spAutoFit/>
          </a:bodyPr>
          <a:lstStyle/>
          <a:p>
            <a:pPr marL="609600" indent="-609600" algn="just">
              <a:spcBef>
                <a:spcPct val="20000"/>
              </a:spcBef>
              <a:buClr>
                <a:schemeClr val="accent2"/>
              </a:buClr>
              <a:buFontTx/>
              <a:buChar char="•"/>
            </a:pPr>
            <a:r>
              <a:rPr lang="en-US" sz="2400" dirty="0">
                <a:latin typeface="Arial" panose="020B0604020202020204" pitchFamily="34" charset="0"/>
                <a:ea typeface="ＭＳ Ｐゴシック" panose="020B0600070205080204" pitchFamily="34" charset="-128"/>
              </a:rPr>
              <a:t>The simplest memory abstraction is to have no abstraction at all. </a:t>
            </a:r>
            <a:endParaRPr lang="en-US" sz="2400" dirty="0" smtClean="0">
              <a:latin typeface="Arial" panose="020B0604020202020204" pitchFamily="34" charset="0"/>
              <a:ea typeface="ＭＳ Ｐゴシック" panose="020B0600070205080204" pitchFamily="34" charset="-128"/>
            </a:endParaRPr>
          </a:p>
          <a:p>
            <a:pPr marL="609600" indent="-609600" algn="just">
              <a:spcBef>
                <a:spcPct val="20000"/>
              </a:spcBef>
              <a:buClr>
                <a:schemeClr val="accent2"/>
              </a:buClr>
              <a:buFontTx/>
              <a:buChar char="•"/>
            </a:pPr>
            <a:r>
              <a:rPr lang="en-US" sz="2400" dirty="0" smtClean="0">
                <a:latin typeface="Arial" panose="020B0604020202020204" pitchFamily="34" charset="0"/>
                <a:ea typeface="ＭＳ Ｐゴシック" panose="020B0600070205080204" pitchFamily="34" charset="-128"/>
              </a:rPr>
              <a:t>Every </a:t>
            </a:r>
            <a:r>
              <a:rPr lang="en-US" sz="2400" dirty="0">
                <a:latin typeface="Arial" panose="020B0604020202020204" pitchFamily="34" charset="0"/>
                <a:ea typeface="ＭＳ Ｐゴシック" panose="020B0600070205080204" pitchFamily="34" charset="-128"/>
              </a:rPr>
              <a:t>program </a:t>
            </a:r>
            <a:r>
              <a:rPr lang="en-US" sz="2400" dirty="0" smtClean="0">
                <a:latin typeface="Arial" panose="020B0604020202020204" pitchFamily="34" charset="0"/>
                <a:ea typeface="ＭＳ Ｐゴシック" panose="020B0600070205080204" pitchFamily="34" charset="-128"/>
              </a:rPr>
              <a:t>simply saw </a:t>
            </a:r>
            <a:r>
              <a:rPr lang="en-US" sz="2400" dirty="0">
                <a:latin typeface="Arial" panose="020B0604020202020204" pitchFamily="34" charset="0"/>
                <a:ea typeface="ＭＳ Ｐゴシック" panose="020B0600070205080204" pitchFamily="34" charset="-128"/>
              </a:rPr>
              <a:t>the physical memory. </a:t>
            </a:r>
            <a:endParaRPr lang="en-US" sz="2400" dirty="0" smtClean="0">
              <a:latin typeface="Arial" panose="020B0604020202020204" pitchFamily="34" charset="0"/>
              <a:ea typeface="ＭＳ Ｐゴシック" panose="020B0600070205080204" pitchFamily="34" charset="-128"/>
            </a:endParaRPr>
          </a:p>
          <a:p>
            <a:pPr marL="609600" indent="-609600" algn="just">
              <a:spcBef>
                <a:spcPct val="20000"/>
              </a:spcBef>
              <a:buClr>
                <a:schemeClr val="accent2"/>
              </a:buClr>
              <a:buFontTx/>
              <a:buChar char="•"/>
            </a:pPr>
            <a:r>
              <a:rPr lang="en-US" sz="2400" dirty="0" smtClean="0">
                <a:latin typeface="Arial" panose="020B0604020202020204" pitchFamily="34" charset="0"/>
                <a:ea typeface="ＭＳ Ｐゴシック" panose="020B0600070205080204" pitchFamily="34" charset="-128"/>
              </a:rPr>
              <a:t>When </a:t>
            </a:r>
            <a:r>
              <a:rPr lang="en-US" sz="2400" dirty="0">
                <a:latin typeface="Arial" panose="020B0604020202020204" pitchFamily="34" charset="0"/>
                <a:ea typeface="ＭＳ Ｐゴシック" panose="020B0600070205080204" pitchFamily="34" charset="-128"/>
              </a:rPr>
              <a:t>a program executed an instruction like</a:t>
            </a:r>
          </a:p>
          <a:p>
            <a:pPr algn="just">
              <a:spcBef>
                <a:spcPct val="20000"/>
              </a:spcBef>
              <a:buClr>
                <a:schemeClr val="accent2"/>
              </a:buClr>
            </a:pPr>
            <a:r>
              <a:rPr lang="en-US" sz="2400" dirty="0" smtClean="0">
                <a:latin typeface="Arial" panose="020B0604020202020204" pitchFamily="34" charset="0"/>
                <a:ea typeface="ＭＳ Ｐゴシック" panose="020B0600070205080204" pitchFamily="34" charset="-128"/>
              </a:rPr>
              <a:t>	MOV </a:t>
            </a:r>
            <a:r>
              <a:rPr lang="en-US" sz="2400" dirty="0">
                <a:latin typeface="Arial" panose="020B0604020202020204" pitchFamily="34" charset="0"/>
                <a:ea typeface="ＭＳ Ｐゴシック" panose="020B0600070205080204" pitchFamily="34" charset="-128"/>
              </a:rPr>
              <a:t>REGISTER1,1000</a:t>
            </a:r>
          </a:p>
          <a:p>
            <a:pPr marL="630238" indent="-60325" algn="just">
              <a:spcBef>
                <a:spcPct val="20000"/>
              </a:spcBef>
              <a:buClr>
                <a:schemeClr val="accent2"/>
              </a:buClr>
            </a:pPr>
            <a:r>
              <a:rPr lang="en-US" sz="2400" dirty="0" smtClean="0">
                <a:latin typeface="Arial" panose="020B0604020202020204" pitchFamily="34" charset="0"/>
                <a:ea typeface="ＭＳ Ｐゴシック" panose="020B0600070205080204" pitchFamily="34" charset="-128"/>
              </a:rPr>
              <a:t>	the </a:t>
            </a:r>
            <a:r>
              <a:rPr lang="en-US" sz="2400" dirty="0">
                <a:latin typeface="Arial" panose="020B0604020202020204" pitchFamily="34" charset="0"/>
                <a:ea typeface="ＭＳ Ｐゴシック" panose="020B0600070205080204" pitchFamily="34" charset="-128"/>
              </a:rPr>
              <a:t>computer just moved the contents of physical memory location 1000 to REGISTER1</a:t>
            </a:r>
            <a:r>
              <a:rPr lang="en-US" sz="2400" dirty="0" smtClean="0">
                <a:latin typeface="Arial" panose="020B0604020202020204" pitchFamily="34" charset="0"/>
                <a:ea typeface="ＭＳ Ｐゴシック" panose="020B0600070205080204" pitchFamily="34" charset="-128"/>
              </a:rPr>
              <a:t>.</a:t>
            </a:r>
          </a:p>
          <a:p>
            <a:pPr marL="609600" indent="-609600" algn="just">
              <a:spcBef>
                <a:spcPct val="20000"/>
              </a:spcBef>
              <a:buClr>
                <a:schemeClr val="accent2"/>
              </a:buClr>
              <a:buFontTx/>
              <a:buChar char="•"/>
            </a:pPr>
            <a:r>
              <a:rPr lang="en-US" sz="2400" dirty="0">
                <a:latin typeface="Arial" panose="020B0604020202020204" pitchFamily="34" charset="0"/>
                <a:ea typeface="ＭＳ Ｐゴシック" panose="020B0600070205080204" pitchFamily="34" charset="-128"/>
              </a:rPr>
              <a:t>Can only have one program in memory at a </a:t>
            </a:r>
            <a:r>
              <a:rPr lang="en-US" sz="2400" dirty="0" smtClean="0">
                <a:latin typeface="Arial" panose="020B0604020202020204" pitchFamily="34" charset="0"/>
                <a:ea typeface="ＭＳ Ｐゴシック" panose="020B0600070205080204" pitchFamily="34" charset="-128"/>
              </a:rPr>
              <a:t>time, it is not possible to have two running programs in memory at the same time because if the first program wrote a new value to location</a:t>
            </a:r>
            <a:r>
              <a:rPr lang="en-US" sz="2400" dirty="0">
                <a:latin typeface="Arial" panose="020B0604020202020204" pitchFamily="34" charset="0"/>
                <a:ea typeface="ＭＳ Ｐゴシック" panose="020B0600070205080204" pitchFamily="34" charset="-128"/>
              </a:rPr>
              <a:t> </a:t>
            </a:r>
            <a:r>
              <a:rPr lang="en-US" sz="2400" dirty="0" smtClean="0">
                <a:latin typeface="Arial" panose="020B0604020202020204" pitchFamily="34" charset="0"/>
                <a:ea typeface="ＭＳ Ｐゴシック" panose="020B0600070205080204" pitchFamily="34" charset="-128"/>
              </a:rPr>
              <a:t>2000, this would erase whatever value the second program was storing there.</a:t>
            </a:r>
            <a:endParaRPr lang="en-US" sz="2400" dirty="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2972477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ChangeArrowheads="1"/>
          </p:cNvSpPr>
          <p:nvPr/>
        </p:nvSpPr>
        <p:spPr bwMode="auto">
          <a:xfrm>
            <a:off x="1036933" y="-32165"/>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dirty="0" smtClean="0">
                <a:solidFill>
                  <a:srgbClr val="FF0000"/>
                </a:solidFill>
                <a:latin typeface="Arial" panose="020B0604020202020204" pitchFamily="34" charset="0"/>
              </a:rPr>
              <a:t>No memory abstraction</a:t>
            </a:r>
            <a:endParaRPr lang="en-US" dirty="0">
              <a:solidFill>
                <a:srgbClr val="FF0000"/>
              </a:solidFill>
              <a:latin typeface="Arial" panose="020B0604020202020204" pitchFamily="34" charset="0"/>
            </a:endParaRPr>
          </a:p>
        </p:txBody>
      </p:sp>
      <p:sp>
        <p:nvSpPr>
          <p:cNvPr id="17412" name="Rectangle 4"/>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sz="1200">
                <a:solidFill>
                  <a:srgbClr val="898989"/>
                </a:solidFill>
              </a:rPr>
              <a:t>Tanenbaum, Modern Operating Systems 3 e, (c) 2008 Prentice-Hall, Inc. All rights reserved. 0-13-</a:t>
            </a:r>
            <a:r>
              <a:rPr lang="en-US" sz="1200" b="1">
                <a:solidFill>
                  <a:srgbClr val="898989"/>
                </a:solidFill>
              </a:rPr>
              <a:t>6006639</a:t>
            </a:r>
          </a:p>
        </p:txBody>
      </p:sp>
      <p:sp>
        <p:nvSpPr>
          <p:cNvPr id="2" name="Rectangle 1"/>
          <p:cNvSpPr/>
          <p:nvPr/>
        </p:nvSpPr>
        <p:spPr>
          <a:xfrm>
            <a:off x="550333" y="911114"/>
            <a:ext cx="11362267" cy="3268587"/>
          </a:xfrm>
          <a:prstGeom prst="rect">
            <a:avLst/>
          </a:prstGeom>
        </p:spPr>
        <p:txBody>
          <a:bodyPr wrap="square">
            <a:spAutoFit/>
          </a:bodyPr>
          <a:lstStyle/>
          <a:p>
            <a:pPr marL="609600" indent="-609600" algn="just">
              <a:spcBef>
                <a:spcPct val="20000"/>
              </a:spcBef>
              <a:buClr>
                <a:schemeClr val="accent2"/>
              </a:buClr>
              <a:buFontTx/>
              <a:buChar char="•"/>
            </a:pPr>
            <a:r>
              <a:rPr lang="en-US" sz="2400" dirty="0" smtClean="0">
                <a:latin typeface="Arial" panose="020B0604020202020204" pitchFamily="34" charset="0"/>
                <a:ea typeface="ＭＳ Ｐゴシック" panose="020B0600070205080204" pitchFamily="34" charset="-128"/>
              </a:rPr>
              <a:t>One way to get some parallelism in a system with no memory abstraction is to program with multiple threads as all threads in a process are supposed to see the same memory image. </a:t>
            </a:r>
          </a:p>
          <a:p>
            <a:pPr algn="just">
              <a:spcBef>
                <a:spcPct val="20000"/>
              </a:spcBef>
              <a:buClr>
                <a:schemeClr val="accent2"/>
              </a:buClr>
            </a:pPr>
            <a:r>
              <a:rPr lang="en-US" sz="2400" dirty="0" smtClean="0">
                <a:solidFill>
                  <a:schemeClr val="accent1"/>
                </a:solidFill>
                <a:latin typeface="Arial" panose="020B0604020202020204" pitchFamily="34" charset="0"/>
                <a:ea typeface="ＭＳ Ｐゴシック" panose="020B0600070205080204" pitchFamily="34" charset="-128"/>
              </a:rPr>
              <a:t>Problems:</a:t>
            </a:r>
          </a:p>
          <a:p>
            <a:pPr marL="609600" indent="-609600" algn="just">
              <a:spcBef>
                <a:spcPct val="20000"/>
              </a:spcBef>
              <a:buClr>
                <a:schemeClr val="accent2"/>
              </a:buClr>
              <a:buFontTx/>
              <a:buChar char="•"/>
            </a:pPr>
            <a:r>
              <a:rPr lang="en-US" sz="2400" dirty="0" smtClean="0">
                <a:latin typeface="Arial" panose="020B0604020202020204" pitchFamily="34" charset="0"/>
                <a:ea typeface="ＭＳ Ｐゴシック" panose="020B0600070205080204" pitchFamily="34" charset="-128"/>
              </a:rPr>
              <a:t>What people often want is unrelated programs to be running at the same time, something the threads abstraction does not provide.</a:t>
            </a:r>
          </a:p>
          <a:p>
            <a:pPr marL="609600" indent="-609600" algn="just">
              <a:spcBef>
                <a:spcPct val="20000"/>
              </a:spcBef>
              <a:buClr>
                <a:schemeClr val="accent2"/>
              </a:buClr>
              <a:buFontTx/>
              <a:buChar char="•"/>
            </a:pPr>
            <a:r>
              <a:rPr lang="en-US" sz="2400" dirty="0" smtClean="0">
                <a:latin typeface="Arial" panose="020B0604020202020204" pitchFamily="34" charset="0"/>
                <a:ea typeface="ＭＳ Ｐゴシック" panose="020B0600070205080204" pitchFamily="34" charset="-128"/>
              </a:rPr>
              <a:t>A system that is so primitive as to provide no memory abstraction is unlikely to provide a threads abstraction.</a:t>
            </a:r>
            <a:endParaRPr lang="en-US" sz="2400" dirty="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2587652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964944" y="910385"/>
            <a:ext cx="9704587" cy="497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lgn="l" eaLnBrk="1" hangingPunct="1">
              <a:spcBef>
                <a:spcPct val="20000"/>
              </a:spcBef>
            </a:pPr>
            <a:r>
              <a:rPr lang="en-US" sz="2800" dirty="0">
                <a:latin typeface="Arial" panose="020B0604020202020204" pitchFamily="34" charset="0"/>
              </a:rPr>
              <a:t>      </a:t>
            </a:r>
          </a:p>
          <a:p>
            <a:pPr algn="just" eaLnBrk="1" hangingPunct="1">
              <a:spcBef>
                <a:spcPct val="20000"/>
              </a:spcBef>
              <a:buFont typeface="Arial" panose="020B0604020202020204" pitchFamily="34" charset="0"/>
              <a:buChar char="•"/>
            </a:pPr>
            <a:r>
              <a:rPr lang="en-US" sz="2800" dirty="0" smtClean="0">
                <a:latin typeface="Arial" panose="020B0604020202020204" pitchFamily="34" charset="0"/>
              </a:rPr>
              <a:t>Swapping: the operating system saves the entire contents of memory to a disk file, then bring in and run the next program. As long as there is only one program at a time in memory, there are no conflicts. </a:t>
            </a:r>
          </a:p>
          <a:p>
            <a:pPr algn="just" eaLnBrk="1" hangingPunct="1">
              <a:spcBef>
                <a:spcPct val="20000"/>
              </a:spcBef>
              <a:buFont typeface="Arial" panose="020B0604020202020204" pitchFamily="34" charset="0"/>
              <a:buChar char="•"/>
            </a:pPr>
            <a:r>
              <a:rPr lang="en-US" sz="2800" dirty="0" smtClean="0">
                <a:latin typeface="Arial" panose="020B0604020202020204" pitchFamily="34" charset="0"/>
              </a:rPr>
              <a:t>Not </a:t>
            </a:r>
            <a:r>
              <a:rPr lang="en-US" sz="2800" dirty="0">
                <a:latin typeface="Arial" panose="020B0604020202020204" pitchFamily="34" charset="0"/>
              </a:rPr>
              <a:t>really concurrent</a:t>
            </a:r>
          </a:p>
        </p:txBody>
      </p:sp>
      <p:sp>
        <p:nvSpPr>
          <p:cNvPr id="19459" name="Rectangle 3"/>
          <p:cNvSpPr>
            <a:spLocks noChangeArrowheads="1"/>
          </p:cNvSpPr>
          <p:nvPr/>
        </p:nvSpPr>
        <p:spPr bwMode="auto">
          <a:xfrm>
            <a:off x="930439" y="142444"/>
            <a:ext cx="9855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sz="3600" dirty="0" smtClean="0">
                <a:solidFill>
                  <a:srgbClr val="FF0000"/>
                </a:solidFill>
                <a:latin typeface="Arial" panose="020B0604020202020204" pitchFamily="34" charset="0"/>
              </a:rPr>
              <a:t>Running Multiple Programs Without a Memory Abstraction</a:t>
            </a:r>
            <a:endParaRPr lang="en-US" sz="3600" dirty="0">
              <a:solidFill>
                <a:srgbClr val="FF0000"/>
              </a:solidFill>
              <a:latin typeface="Arial" panose="020B0604020202020204" pitchFamily="34" charset="0"/>
            </a:endParaRPr>
          </a:p>
        </p:txBody>
      </p:sp>
      <p:sp>
        <p:nvSpPr>
          <p:cNvPr id="19460" name="Rectangle 4"/>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sz="1200">
                <a:solidFill>
                  <a:srgbClr val="898989"/>
                </a:solidFill>
              </a:rPr>
              <a:t>Tanenbaum, Modern Operating Systems 3 e, (c) 2008 Prentice-Hall, Inc. All rights reserved. 0-13-</a:t>
            </a:r>
            <a:r>
              <a:rPr lang="en-US" sz="1200" b="1">
                <a:solidFill>
                  <a:srgbClr val="898989"/>
                </a:solidFill>
              </a:rPr>
              <a:t>6006639</a:t>
            </a:r>
          </a:p>
        </p:txBody>
      </p:sp>
    </p:spTree>
    <p:extLst>
      <p:ext uri="{BB962C8B-B14F-4D97-AF65-F5344CB8AC3E}">
        <p14:creationId xmlns:p14="http://schemas.microsoft.com/office/powerpoint/2010/main" val="1513860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1116579" y="906402"/>
            <a:ext cx="9998665" cy="497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lgn="just" eaLnBrk="1" hangingPunct="1">
              <a:spcBef>
                <a:spcPct val="20000"/>
              </a:spcBef>
              <a:buClr>
                <a:schemeClr val="accent2"/>
              </a:buClr>
              <a:buFontTx/>
              <a:buChar char="•"/>
            </a:pPr>
            <a:r>
              <a:rPr lang="en-US" sz="2400" dirty="0" smtClean="0">
                <a:latin typeface="Arial" panose="020B0604020202020204" pitchFamily="34" charset="0"/>
              </a:rPr>
              <a:t>With the addition of some special hardware, it is possible to run multiple programs concurrently, even without swapping.</a:t>
            </a:r>
          </a:p>
          <a:p>
            <a:pPr algn="just" eaLnBrk="1" hangingPunct="1">
              <a:spcBef>
                <a:spcPct val="20000"/>
              </a:spcBef>
              <a:buClr>
                <a:schemeClr val="accent2"/>
              </a:buClr>
              <a:buFontTx/>
              <a:buChar char="•"/>
            </a:pPr>
            <a:r>
              <a:rPr lang="en-US" sz="2400" dirty="0" smtClean="0">
                <a:latin typeface="Arial" panose="020B0604020202020204" pitchFamily="34" charset="0"/>
              </a:rPr>
              <a:t>IBM </a:t>
            </a:r>
            <a:r>
              <a:rPr lang="en-US" sz="2400" dirty="0">
                <a:latin typeface="Arial" panose="020B0604020202020204" pitchFamily="34" charset="0"/>
              </a:rPr>
              <a:t>360 </a:t>
            </a:r>
            <a:r>
              <a:rPr lang="en-US" sz="2400" dirty="0" smtClean="0">
                <a:latin typeface="Arial" panose="020B0604020202020204" pitchFamily="34" charset="0"/>
              </a:rPr>
              <a:t>- divide </a:t>
            </a:r>
            <a:r>
              <a:rPr lang="en-US" sz="2400" dirty="0">
                <a:latin typeface="Arial" panose="020B0604020202020204" pitchFamily="34" charset="0"/>
              </a:rPr>
              <a:t>memory into 2 KB blocks, and associate a 4 bit protection key </a:t>
            </a:r>
            <a:r>
              <a:rPr lang="en-US" sz="2400" dirty="0" smtClean="0">
                <a:latin typeface="Arial" panose="020B0604020202020204" pitchFamily="34" charset="0"/>
              </a:rPr>
              <a:t>held in special registers inside the CPU.</a:t>
            </a:r>
            <a:endParaRPr lang="en-US" sz="2400" dirty="0">
              <a:latin typeface="Arial" panose="020B0604020202020204" pitchFamily="34" charset="0"/>
            </a:endParaRPr>
          </a:p>
          <a:p>
            <a:pPr algn="just" eaLnBrk="1" hangingPunct="1">
              <a:spcBef>
                <a:spcPct val="20000"/>
              </a:spcBef>
              <a:buClr>
                <a:schemeClr val="accent2"/>
              </a:buClr>
              <a:buFontTx/>
              <a:buChar char="•"/>
            </a:pPr>
            <a:r>
              <a:rPr lang="en-US" sz="2400" dirty="0" smtClean="0">
                <a:latin typeface="Arial" panose="020B0604020202020204" pitchFamily="34" charset="0"/>
              </a:rPr>
              <a:t>Hardware prevents program from accessing block with another protection key.</a:t>
            </a:r>
          </a:p>
          <a:p>
            <a:pPr algn="just" eaLnBrk="1" hangingPunct="1">
              <a:spcBef>
                <a:spcPct val="20000"/>
              </a:spcBef>
              <a:buClr>
                <a:schemeClr val="accent2"/>
              </a:buClr>
              <a:buFontTx/>
              <a:buChar char="•"/>
            </a:pPr>
            <a:r>
              <a:rPr lang="en-US" sz="2400" dirty="0" smtClean="0">
                <a:latin typeface="Arial" panose="020B0604020202020204" pitchFamily="34" charset="0"/>
              </a:rPr>
              <a:t>Only the operating system could change the protection keys, thus, user processes were prevented from interfering with one another and with the operating system itself.</a:t>
            </a:r>
          </a:p>
          <a:p>
            <a:pPr algn="just" eaLnBrk="1" hangingPunct="1">
              <a:spcBef>
                <a:spcPct val="20000"/>
              </a:spcBef>
              <a:buClr>
                <a:schemeClr val="accent2"/>
              </a:buClr>
              <a:buFontTx/>
              <a:buChar char="•"/>
            </a:pPr>
            <a:endParaRPr lang="en-US" sz="2400" dirty="0">
              <a:latin typeface="Arial" panose="020B0604020202020204" pitchFamily="34" charset="0"/>
            </a:endParaRPr>
          </a:p>
        </p:txBody>
      </p:sp>
      <p:sp>
        <p:nvSpPr>
          <p:cNvPr id="20483" name="Rectangle 3"/>
          <p:cNvSpPr>
            <a:spLocks noChangeArrowheads="1"/>
          </p:cNvSpPr>
          <p:nvPr/>
        </p:nvSpPr>
        <p:spPr bwMode="auto">
          <a:xfrm>
            <a:off x="1209074" y="36760"/>
            <a:ext cx="281093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sz="3600" dirty="0" smtClean="0">
                <a:solidFill>
                  <a:srgbClr val="FF0000"/>
                </a:solidFill>
                <a:latin typeface="Arial" panose="020B0604020202020204" pitchFamily="34" charset="0"/>
              </a:rPr>
              <a:t>IBM 360</a:t>
            </a:r>
            <a:endParaRPr lang="en-US" sz="3600" dirty="0">
              <a:solidFill>
                <a:srgbClr val="FF0000"/>
              </a:solidFill>
              <a:latin typeface="Arial" panose="020B0604020202020204" pitchFamily="34" charset="0"/>
            </a:endParaRPr>
          </a:p>
        </p:txBody>
      </p:sp>
      <p:sp>
        <p:nvSpPr>
          <p:cNvPr id="20484" name="Rectangle 4"/>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sz="1200">
                <a:solidFill>
                  <a:srgbClr val="898989"/>
                </a:solidFill>
              </a:rPr>
              <a:t>Tanenbaum, Modern Operating Systems 3 e, (c) 2008 Prentice-Hall, Inc. All rights reserved. 0-13-</a:t>
            </a:r>
            <a:r>
              <a:rPr lang="en-US" sz="1200" b="1">
                <a:solidFill>
                  <a:srgbClr val="898989"/>
                </a:solidFill>
              </a:rPr>
              <a:t>6006639</a:t>
            </a:r>
          </a:p>
        </p:txBody>
      </p:sp>
    </p:spTree>
    <p:extLst>
      <p:ext uri="{BB962C8B-B14F-4D97-AF65-F5344CB8AC3E}">
        <p14:creationId xmlns:p14="http://schemas.microsoft.com/office/powerpoint/2010/main" val="3295176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897467" y="4242858"/>
            <a:ext cx="10557933" cy="2132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lgn="just" eaLnBrk="1" hangingPunct="1">
              <a:spcBef>
                <a:spcPct val="20000"/>
              </a:spcBef>
              <a:buClr>
                <a:schemeClr val="accent2"/>
              </a:buClr>
              <a:buFontTx/>
              <a:buChar char="•"/>
            </a:pPr>
            <a:r>
              <a:rPr lang="en-US" sz="1800" dirty="0">
                <a:latin typeface="Arial" panose="020B0604020202020204" pitchFamily="34" charset="0"/>
              </a:rPr>
              <a:t>This solution had a major drawback, depicted in </a:t>
            </a:r>
            <a:r>
              <a:rPr lang="en-US" sz="1800" dirty="0" smtClean="0">
                <a:latin typeface="Arial" panose="020B0604020202020204" pitchFamily="34" charset="0"/>
              </a:rPr>
              <a:t>the Figure. Here we </a:t>
            </a:r>
            <a:r>
              <a:rPr lang="en-US" sz="1800" dirty="0">
                <a:latin typeface="Arial" panose="020B0604020202020204" pitchFamily="34" charset="0"/>
              </a:rPr>
              <a:t>have two programs, each 16 KB in size, as shown in </a:t>
            </a:r>
            <a:r>
              <a:rPr lang="en-US" sz="1800" dirty="0" smtClean="0">
                <a:latin typeface="Arial" panose="020B0604020202020204" pitchFamily="34" charset="0"/>
              </a:rPr>
              <a:t>(</a:t>
            </a:r>
            <a:r>
              <a:rPr lang="en-US" sz="1800" dirty="0">
                <a:latin typeface="Arial" panose="020B0604020202020204" pitchFamily="34" charset="0"/>
              </a:rPr>
              <a:t>a) and (b). </a:t>
            </a:r>
            <a:endParaRPr lang="en-US" sz="1800" dirty="0" smtClean="0">
              <a:latin typeface="Arial" panose="020B0604020202020204" pitchFamily="34" charset="0"/>
            </a:endParaRPr>
          </a:p>
          <a:p>
            <a:pPr algn="just" eaLnBrk="1" hangingPunct="1">
              <a:spcBef>
                <a:spcPct val="20000"/>
              </a:spcBef>
              <a:buClr>
                <a:schemeClr val="accent2"/>
              </a:buClr>
              <a:buFontTx/>
              <a:buChar char="•"/>
            </a:pPr>
            <a:r>
              <a:rPr lang="en-US" sz="1800" dirty="0" smtClean="0">
                <a:latin typeface="Arial" panose="020B0604020202020204" pitchFamily="34" charset="0"/>
              </a:rPr>
              <a:t>The </a:t>
            </a:r>
            <a:r>
              <a:rPr lang="en-US" sz="1800" dirty="0">
                <a:latin typeface="Arial" panose="020B0604020202020204" pitchFamily="34" charset="0"/>
              </a:rPr>
              <a:t>first program starts out by jumping to address 24, which contains a MOV instruction.</a:t>
            </a:r>
          </a:p>
          <a:p>
            <a:pPr algn="just" eaLnBrk="1" hangingPunct="1">
              <a:spcBef>
                <a:spcPct val="20000"/>
              </a:spcBef>
              <a:buClr>
                <a:schemeClr val="accent2"/>
              </a:buClr>
              <a:buFontTx/>
              <a:buChar char="•"/>
            </a:pPr>
            <a:r>
              <a:rPr lang="en-US" sz="1800" dirty="0">
                <a:latin typeface="Arial" panose="020B0604020202020204" pitchFamily="34" charset="0"/>
              </a:rPr>
              <a:t>The second program starts out by jumping to address 28, which contains </a:t>
            </a:r>
            <a:r>
              <a:rPr lang="en-US" sz="1800" dirty="0" smtClean="0">
                <a:latin typeface="Arial" panose="020B0604020202020204" pitchFamily="34" charset="0"/>
              </a:rPr>
              <a:t>a CMP </a:t>
            </a:r>
            <a:r>
              <a:rPr lang="en-US" sz="1800" dirty="0">
                <a:latin typeface="Arial" panose="020B0604020202020204" pitchFamily="34" charset="0"/>
              </a:rPr>
              <a:t>instruction. </a:t>
            </a:r>
            <a:endParaRPr lang="en-US" sz="1800" dirty="0" smtClean="0">
              <a:latin typeface="Arial" panose="020B0604020202020204" pitchFamily="34" charset="0"/>
            </a:endParaRPr>
          </a:p>
          <a:p>
            <a:pPr algn="just" eaLnBrk="1" hangingPunct="1">
              <a:spcBef>
                <a:spcPct val="20000"/>
              </a:spcBef>
              <a:buClr>
                <a:schemeClr val="accent2"/>
              </a:buClr>
              <a:buFontTx/>
              <a:buChar char="•"/>
            </a:pPr>
            <a:r>
              <a:rPr lang="en-US" sz="1800" dirty="0" smtClean="0">
                <a:latin typeface="Arial" panose="020B0604020202020204" pitchFamily="34" charset="0"/>
              </a:rPr>
              <a:t>When </a:t>
            </a:r>
            <a:r>
              <a:rPr lang="en-US" sz="1800" dirty="0">
                <a:latin typeface="Arial" panose="020B0604020202020204" pitchFamily="34" charset="0"/>
              </a:rPr>
              <a:t>the two programs are loaded consecutively in memory starting </a:t>
            </a:r>
            <a:r>
              <a:rPr lang="en-US" sz="1800" dirty="0" smtClean="0">
                <a:latin typeface="Arial" panose="020B0604020202020204" pitchFamily="34" charset="0"/>
              </a:rPr>
              <a:t>at address </a:t>
            </a:r>
            <a:r>
              <a:rPr lang="en-US" sz="1800" dirty="0">
                <a:latin typeface="Arial" panose="020B0604020202020204" pitchFamily="34" charset="0"/>
              </a:rPr>
              <a:t>0, we have the situation of </a:t>
            </a:r>
            <a:r>
              <a:rPr lang="en-US" sz="1800" dirty="0" smtClean="0">
                <a:latin typeface="Arial" panose="020B0604020202020204" pitchFamily="34" charset="0"/>
              </a:rPr>
              <a:t>(</a:t>
            </a:r>
            <a:r>
              <a:rPr lang="en-US" sz="1800" dirty="0">
                <a:latin typeface="Arial" panose="020B0604020202020204" pitchFamily="34" charset="0"/>
              </a:rPr>
              <a:t>c</a:t>
            </a:r>
            <a:r>
              <a:rPr lang="en-US" sz="1800" dirty="0" smtClean="0">
                <a:latin typeface="Arial" panose="020B0604020202020204" pitchFamily="34" charset="0"/>
              </a:rPr>
              <a:t>).</a:t>
            </a:r>
          </a:p>
          <a:p>
            <a:pPr marL="0" indent="0" algn="just" eaLnBrk="1" hangingPunct="1">
              <a:spcBef>
                <a:spcPct val="20000"/>
              </a:spcBef>
              <a:buClr>
                <a:schemeClr val="accent2"/>
              </a:buClr>
            </a:pPr>
            <a:r>
              <a:rPr lang="en-US" sz="1800" dirty="0">
                <a:latin typeface="Arial" panose="020B0604020202020204" pitchFamily="34" charset="0"/>
              </a:rPr>
              <a:t/>
            </a:r>
            <a:br>
              <a:rPr lang="en-US" sz="1800" dirty="0">
                <a:latin typeface="Arial" panose="020B0604020202020204" pitchFamily="34" charset="0"/>
              </a:rPr>
            </a:br>
            <a:endParaRPr lang="en-US" sz="1800" dirty="0">
              <a:latin typeface="Arial" panose="020B0604020202020204" pitchFamily="34" charset="0"/>
            </a:endParaRPr>
          </a:p>
        </p:txBody>
      </p:sp>
      <p:sp>
        <p:nvSpPr>
          <p:cNvPr id="21507" name="Rectangle 3"/>
          <p:cNvSpPr>
            <a:spLocks noChangeArrowheads="1"/>
          </p:cNvSpPr>
          <p:nvPr/>
        </p:nvSpPr>
        <p:spPr bwMode="auto">
          <a:xfrm>
            <a:off x="1023147"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sz="3600" dirty="0" smtClean="0">
                <a:solidFill>
                  <a:srgbClr val="FF0000"/>
                </a:solidFill>
                <a:latin typeface="Arial" panose="020B0604020202020204" pitchFamily="34" charset="0"/>
              </a:rPr>
              <a:t>Problem with IBM 360</a:t>
            </a:r>
            <a:endParaRPr lang="en-US" sz="3600" dirty="0">
              <a:solidFill>
                <a:srgbClr val="FF0000"/>
              </a:solidFill>
              <a:latin typeface="Arial" panose="020B0604020202020204" pitchFamily="34" charset="0"/>
            </a:endParaRPr>
          </a:p>
        </p:txBody>
      </p:sp>
      <p:sp>
        <p:nvSpPr>
          <p:cNvPr id="21508" name="Rectangle 4"/>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21509" name="Picture 6" descr="D:\b\b4\IBM\03-0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44052" y="912558"/>
            <a:ext cx="5252057" cy="323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84592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414865" y="3880084"/>
            <a:ext cx="11413068" cy="2537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lgn="just" eaLnBrk="1" hangingPunct="1">
              <a:spcBef>
                <a:spcPct val="20000"/>
              </a:spcBef>
              <a:buClr>
                <a:schemeClr val="accent2"/>
              </a:buClr>
              <a:buFontTx/>
              <a:buChar char="•"/>
            </a:pPr>
            <a:r>
              <a:rPr lang="en-US" sz="1800" dirty="0" smtClean="0">
                <a:latin typeface="Arial" panose="020B0604020202020204" pitchFamily="34" charset="0"/>
              </a:rPr>
              <a:t>When the first program starts, it executes the JMP 24 instruction, which jumps to the instruction, as expected. This program functions normally.</a:t>
            </a:r>
          </a:p>
          <a:p>
            <a:pPr algn="just" eaLnBrk="1" hangingPunct="1">
              <a:spcBef>
                <a:spcPct val="20000"/>
              </a:spcBef>
              <a:buClr>
                <a:schemeClr val="accent2"/>
              </a:buClr>
              <a:buFontTx/>
              <a:buChar char="•"/>
            </a:pPr>
            <a:r>
              <a:rPr lang="en-US" sz="1800" dirty="0" smtClean="0">
                <a:latin typeface="Arial" panose="020B0604020202020204" pitchFamily="34" charset="0"/>
              </a:rPr>
              <a:t>However, after the first program has run long enough, the operating system may decide to run the second program, which has been loaded above the first one, at address 16,384. </a:t>
            </a:r>
          </a:p>
          <a:p>
            <a:pPr algn="just" eaLnBrk="1" hangingPunct="1">
              <a:spcBef>
                <a:spcPct val="20000"/>
              </a:spcBef>
              <a:buClr>
                <a:schemeClr val="accent2"/>
              </a:buClr>
              <a:buFontTx/>
              <a:buChar char="•"/>
            </a:pPr>
            <a:r>
              <a:rPr lang="en-US" sz="1800" dirty="0" smtClean="0">
                <a:latin typeface="Arial" panose="020B0604020202020204" pitchFamily="34" charset="0"/>
              </a:rPr>
              <a:t>The first instruction executed is JMP 28, which jumps to the ADD instruction in the first program, instead of the CMP instruction it is supposed to jump to. </a:t>
            </a:r>
          </a:p>
          <a:p>
            <a:pPr algn="just" eaLnBrk="1" hangingPunct="1">
              <a:spcBef>
                <a:spcPct val="20000"/>
              </a:spcBef>
              <a:buClr>
                <a:schemeClr val="accent2"/>
              </a:buClr>
              <a:buFontTx/>
              <a:buChar char="•"/>
            </a:pPr>
            <a:r>
              <a:rPr lang="en-US" sz="1800" dirty="0" smtClean="0">
                <a:latin typeface="Arial" panose="020B0604020202020204" pitchFamily="34" charset="0"/>
              </a:rPr>
              <a:t>The program will most likely crash in well under 1 sec.</a:t>
            </a:r>
          </a:p>
        </p:txBody>
      </p:sp>
      <p:sp>
        <p:nvSpPr>
          <p:cNvPr id="21507" name="Rectangle 3"/>
          <p:cNvSpPr>
            <a:spLocks noChangeArrowheads="1"/>
          </p:cNvSpPr>
          <p:nvPr/>
        </p:nvSpPr>
        <p:spPr bwMode="auto">
          <a:xfrm>
            <a:off x="968008"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sz="3600" dirty="0" smtClean="0">
                <a:solidFill>
                  <a:srgbClr val="FF0000"/>
                </a:solidFill>
                <a:latin typeface="Arial" panose="020B0604020202020204" pitchFamily="34" charset="0"/>
              </a:rPr>
              <a:t>Problem with IBM 360</a:t>
            </a:r>
            <a:endParaRPr lang="en-US" sz="3600" dirty="0">
              <a:solidFill>
                <a:srgbClr val="FF0000"/>
              </a:solidFill>
              <a:latin typeface="Arial" panose="020B0604020202020204" pitchFamily="34" charset="0"/>
            </a:endParaRPr>
          </a:p>
        </p:txBody>
      </p:sp>
      <p:sp>
        <p:nvSpPr>
          <p:cNvPr id="21508" name="Rectangle 4"/>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21509" name="Picture 6" descr="D:\b\b4\IBM\03-0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26762" y="862013"/>
            <a:ext cx="5091231" cy="3018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81379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937375" y="855133"/>
            <a:ext cx="10062995" cy="5710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1066800" indent="-609600" eaLnBrk="0" hangingPunct="0">
              <a:defRPr sz="3200">
                <a:solidFill>
                  <a:schemeClr val="tx1"/>
                </a:solidFill>
                <a:latin typeface="Times New Roman" panose="02020603050405020304" pitchFamily="18" charset="0"/>
                <a:ea typeface="ＭＳ Ｐゴシック" panose="020B0600070205080204" pitchFamily="34" charset="-128"/>
              </a:defRPr>
            </a:lvl2pPr>
            <a:lvl3pPr marL="1524000" indent="-609600"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lgn="just" eaLnBrk="1" hangingPunct="1">
              <a:spcBef>
                <a:spcPct val="20000"/>
              </a:spcBef>
              <a:buClr>
                <a:schemeClr val="accent2"/>
              </a:buClr>
              <a:buFontTx/>
              <a:buChar char="•"/>
            </a:pPr>
            <a:r>
              <a:rPr lang="en-US" sz="2400" dirty="0" smtClean="0">
                <a:latin typeface="Arial" panose="020B0604020202020204" pitchFamily="34" charset="0"/>
              </a:rPr>
              <a:t>Problem is that both programs reference absolute physical memory.</a:t>
            </a:r>
          </a:p>
          <a:p>
            <a:pPr algn="just" eaLnBrk="1" hangingPunct="1">
              <a:spcBef>
                <a:spcPct val="20000"/>
              </a:spcBef>
              <a:buClr>
                <a:schemeClr val="accent2"/>
              </a:buClr>
              <a:buFontTx/>
              <a:buChar char="•"/>
            </a:pPr>
            <a:r>
              <a:rPr lang="en-US" sz="2400" dirty="0" smtClean="0">
                <a:solidFill>
                  <a:srgbClr val="FF0000"/>
                </a:solidFill>
                <a:latin typeface="Arial" panose="020B0604020202020204" pitchFamily="34" charset="0"/>
              </a:rPr>
              <a:t>Static relocation</a:t>
            </a:r>
            <a:r>
              <a:rPr lang="en-US" sz="2400" dirty="0">
                <a:latin typeface="Arial" panose="020B0604020202020204" pitchFamily="34" charset="0"/>
              </a:rPr>
              <a:t>:</a:t>
            </a:r>
            <a:r>
              <a:rPr lang="en-US" sz="2400" dirty="0" smtClean="0">
                <a:latin typeface="Arial" panose="020B0604020202020204" pitchFamily="34" charset="0"/>
              </a:rPr>
              <a:t> </a:t>
            </a:r>
            <a:r>
              <a:rPr lang="en-US" sz="2400" dirty="0">
                <a:latin typeface="Arial" panose="020B0604020202020204" pitchFamily="34" charset="0"/>
              </a:rPr>
              <a:t>load first instruction of program at address x, and add x to every subsequent address during </a:t>
            </a:r>
            <a:r>
              <a:rPr lang="en-US" sz="2400" dirty="0" smtClean="0">
                <a:latin typeface="Arial" panose="020B0604020202020204" pitchFamily="34" charset="0"/>
              </a:rPr>
              <a:t>loading</a:t>
            </a:r>
          </a:p>
          <a:p>
            <a:pPr marL="0" indent="0" algn="just" eaLnBrk="1" hangingPunct="1">
              <a:spcBef>
                <a:spcPct val="20000"/>
              </a:spcBef>
              <a:buClr>
                <a:schemeClr val="accent2"/>
              </a:buClr>
            </a:pPr>
            <a:r>
              <a:rPr lang="en-US" sz="2400" dirty="0" smtClean="0">
                <a:solidFill>
                  <a:schemeClr val="accent1"/>
                </a:solidFill>
                <a:latin typeface="Arial" panose="020B0604020202020204" pitchFamily="34" charset="0"/>
              </a:rPr>
              <a:t>Problem: </a:t>
            </a:r>
            <a:endParaRPr lang="en-US" sz="2400" dirty="0">
              <a:solidFill>
                <a:schemeClr val="accent1"/>
              </a:solidFill>
              <a:latin typeface="Arial" panose="020B0604020202020204" pitchFamily="34" charset="0"/>
            </a:endParaRPr>
          </a:p>
          <a:p>
            <a:pPr lvl="1" algn="just" eaLnBrk="1" hangingPunct="1">
              <a:spcBef>
                <a:spcPct val="20000"/>
              </a:spcBef>
              <a:buClr>
                <a:schemeClr val="accent2"/>
              </a:buClr>
              <a:buFontTx/>
              <a:buChar char="•"/>
            </a:pPr>
            <a:r>
              <a:rPr lang="en-US" sz="2400" dirty="0">
                <a:latin typeface="Arial" panose="020B0604020202020204" pitchFamily="34" charset="0"/>
              </a:rPr>
              <a:t>This is </a:t>
            </a:r>
            <a:r>
              <a:rPr lang="en-US" sz="2400" dirty="0">
                <a:solidFill>
                  <a:srgbClr val="FF0000"/>
                </a:solidFill>
                <a:latin typeface="Arial" panose="020B0604020202020204" pitchFamily="34" charset="0"/>
              </a:rPr>
              <a:t>too </a:t>
            </a:r>
            <a:r>
              <a:rPr lang="en-US" sz="2400" dirty="0" smtClean="0">
                <a:solidFill>
                  <a:srgbClr val="FF0000"/>
                </a:solidFill>
                <a:latin typeface="Arial" panose="020B0604020202020204" pitchFamily="34" charset="0"/>
              </a:rPr>
              <a:t>slow</a:t>
            </a:r>
            <a:endParaRPr lang="en-US" sz="2400" dirty="0">
              <a:latin typeface="Arial" panose="020B0604020202020204" pitchFamily="34" charset="0"/>
            </a:endParaRPr>
          </a:p>
          <a:p>
            <a:pPr lvl="1" algn="just" eaLnBrk="1" hangingPunct="1">
              <a:spcBef>
                <a:spcPct val="20000"/>
              </a:spcBef>
              <a:buClr>
                <a:schemeClr val="accent2"/>
              </a:buClr>
              <a:buFontTx/>
              <a:buChar char="•"/>
            </a:pPr>
            <a:r>
              <a:rPr lang="en-US" sz="2400" dirty="0" smtClean="0">
                <a:latin typeface="Arial" panose="020B0604020202020204" pitchFamily="34" charset="0"/>
              </a:rPr>
              <a:t>it requires extra information in all executable programs to indicate which words contain (</a:t>
            </a:r>
            <a:r>
              <a:rPr lang="en-US" sz="2400" dirty="0" err="1" smtClean="0">
                <a:latin typeface="Arial" panose="020B0604020202020204" pitchFamily="34" charset="0"/>
              </a:rPr>
              <a:t>relocatable</a:t>
            </a:r>
            <a:r>
              <a:rPr lang="en-US" sz="2400" dirty="0" smtClean="0">
                <a:latin typeface="Arial" panose="020B0604020202020204" pitchFamily="34" charset="0"/>
              </a:rPr>
              <a:t>) addresses and which do not</a:t>
            </a:r>
          </a:p>
          <a:p>
            <a:pPr marL="457200" lvl="1" indent="0" algn="just" eaLnBrk="1" hangingPunct="1">
              <a:spcBef>
                <a:spcPct val="20000"/>
              </a:spcBef>
              <a:buClr>
                <a:schemeClr val="accent2"/>
              </a:buClr>
            </a:pPr>
            <a:r>
              <a:rPr lang="en-US" sz="2400" dirty="0">
                <a:latin typeface="Arial" panose="020B0604020202020204" pitchFamily="34" charset="0"/>
              </a:rPr>
              <a:t>	</a:t>
            </a:r>
            <a:r>
              <a:rPr lang="en-US" sz="2400" dirty="0" smtClean="0">
                <a:latin typeface="Arial" panose="020B0604020202020204" pitchFamily="34" charset="0"/>
              </a:rPr>
              <a:t>	MOV REGISTER1,28</a:t>
            </a:r>
          </a:p>
          <a:p>
            <a:pPr marL="1028700" lvl="3" algn="just" eaLnBrk="1" hangingPunct="1">
              <a:spcBef>
                <a:spcPct val="20000"/>
              </a:spcBef>
              <a:buClr>
                <a:schemeClr val="accent2"/>
              </a:buClr>
            </a:pPr>
            <a:r>
              <a:rPr lang="en-US" sz="2400" dirty="0" smtClean="0">
                <a:latin typeface="Arial" panose="020B0604020202020204" pitchFamily="34" charset="0"/>
              </a:rPr>
              <a:t>which moves the number 28 to REGISTER1 must not be relocated. The loader needs some way to tell what is an address and what is a constant.</a:t>
            </a:r>
            <a:endParaRPr lang="en-US" sz="2400" dirty="0">
              <a:latin typeface="Arial" panose="020B0604020202020204" pitchFamily="34" charset="0"/>
            </a:endParaRPr>
          </a:p>
          <a:p>
            <a:pPr algn="l" eaLnBrk="1" hangingPunct="1">
              <a:spcBef>
                <a:spcPct val="20000"/>
              </a:spcBef>
              <a:buClr>
                <a:schemeClr val="accent2"/>
              </a:buClr>
            </a:pPr>
            <a:endParaRPr lang="en-US" sz="2400" dirty="0">
              <a:latin typeface="Arial" panose="020B0604020202020204" pitchFamily="34" charset="0"/>
            </a:endParaRPr>
          </a:p>
        </p:txBody>
      </p:sp>
      <p:sp>
        <p:nvSpPr>
          <p:cNvPr id="22531" name="Rectangle 3"/>
          <p:cNvSpPr>
            <a:spLocks noChangeArrowheads="1"/>
          </p:cNvSpPr>
          <p:nvPr/>
        </p:nvSpPr>
        <p:spPr bwMode="auto">
          <a:xfrm>
            <a:off x="66474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sz="3600" dirty="0" smtClean="0">
                <a:solidFill>
                  <a:srgbClr val="FF0000"/>
                </a:solidFill>
                <a:latin typeface="Arial" panose="020B0604020202020204" pitchFamily="34" charset="0"/>
              </a:rPr>
              <a:t>Solution: Static </a:t>
            </a:r>
            <a:r>
              <a:rPr lang="en-US" sz="3600" dirty="0">
                <a:solidFill>
                  <a:srgbClr val="FF0000"/>
                </a:solidFill>
                <a:latin typeface="Arial" panose="020B0604020202020204" pitchFamily="34" charset="0"/>
              </a:rPr>
              <a:t>relocation</a:t>
            </a:r>
          </a:p>
        </p:txBody>
      </p:sp>
      <p:sp>
        <p:nvSpPr>
          <p:cNvPr id="22532" name="Rectangle 4"/>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sz="1200">
                <a:solidFill>
                  <a:srgbClr val="898989"/>
                </a:solidFill>
              </a:rPr>
              <a:t>Tanenbaum, Modern Operating Systems 3 e, (c) 2008 Prentice-Hall, Inc. All rights reserved. 0-13-</a:t>
            </a:r>
            <a:r>
              <a:rPr lang="en-US" sz="1200" b="1">
                <a:solidFill>
                  <a:srgbClr val="898989"/>
                </a:solidFill>
              </a:rPr>
              <a:t>6006639</a:t>
            </a:r>
          </a:p>
        </p:txBody>
      </p:sp>
    </p:spTree>
    <p:extLst>
      <p:ext uri="{BB962C8B-B14F-4D97-AF65-F5344CB8AC3E}">
        <p14:creationId xmlns:p14="http://schemas.microsoft.com/office/powerpoint/2010/main" val="812293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TotalTime>
  <Words>2284</Words>
  <Application>Microsoft Office PowerPoint</Application>
  <PresentationFormat>Widescreen</PresentationFormat>
  <Paragraphs>146</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ＭＳ Ｐゴシック</vt: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Anar Sayed Abd El Hady</dc:creator>
  <cp:lastModifiedBy>Anar Abdel Hady</cp:lastModifiedBy>
  <cp:revision>132</cp:revision>
  <dcterms:created xsi:type="dcterms:W3CDTF">2022-10-16T09:40:33Z</dcterms:created>
  <dcterms:modified xsi:type="dcterms:W3CDTF">2023-10-23T05:24:36Z</dcterms:modified>
</cp:coreProperties>
</file>