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264" r:id="rId3"/>
    <p:sldId id="291" r:id="rId4"/>
    <p:sldId id="292" r:id="rId5"/>
    <p:sldId id="293" r:id="rId6"/>
    <p:sldId id="294" r:id="rId7"/>
    <p:sldId id="295" r:id="rId8"/>
    <p:sldId id="296" r:id="rId9"/>
    <p:sldId id="297" r:id="rId10"/>
    <p:sldId id="299" r:id="rId11"/>
    <p:sldId id="298" r:id="rId12"/>
    <p:sldId id="300" r:id="rId13"/>
    <p:sldId id="301" r:id="rId14"/>
    <p:sldId id="303" r:id="rId15"/>
    <p:sldId id="304" r:id="rId16"/>
    <p:sldId id="305" r:id="rId17"/>
    <p:sldId id="306" r:id="rId18"/>
    <p:sldId id="302"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3" d="100"/>
          <a:sy n="83" d="100"/>
        </p:scale>
        <p:origin x="61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72BCB-DC2D-4A04-B287-E5BE9FF6658B}"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BCE5F-1425-4095-8F7B-F811430C0808}" type="slidenum">
              <a:rPr lang="en-US" smtClean="0"/>
              <a:t>‹#›</a:t>
            </a:fld>
            <a:endParaRPr lang="en-US"/>
          </a:p>
        </p:txBody>
      </p:sp>
    </p:spTree>
    <p:extLst>
      <p:ext uri="{BB962C8B-B14F-4D97-AF65-F5344CB8AC3E}">
        <p14:creationId xmlns:p14="http://schemas.microsoft.com/office/powerpoint/2010/main" val="247647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8FD9C-260B-4626-B36C-F88335CCEED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220368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8FD9C-260B-4626-B36C-F88335CCEED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62924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8FD9C-260B-4626-B36C-F88335CCEED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355391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8FD9C-260B-4626-B36C-F88335CCEED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205972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58FD9C-260B-4626-B36C-F88335CCEED3}"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414984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8FD9C-260B-4626-B36C-F88335CCEED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10289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8FD9C-260B-4626-B36C-F88335CCEED3}"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164957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8FD9C-260B-4626-B36C-F88335CCEED3}"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107801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8FD9C-260B-4626-B36C-F88335CCEED3}"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38167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8FD9C-260B-4626-B36C-F88335CCEED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596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8FD9C-260B-4626-B36C-F88335CCEED3}"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AE16-EBF4-49F1-8F42-8FA5A5D2345B}" type="slidenum">
              <a:rPr lang="en-US" smtClean="0"/>
              <a:t>‹#›</a:t>
            </a:fld>
            <a:endParaRPr lang="en-US"/>
          </a:p>
        </p:txBody>
      </p:sp>
    </p:spTree>
    <p:extLst>
      <p:ext uri="{BB962C8B-B14F-4D97-AF65-F5344CB8AC3E}">
        <p14:creationId xmlns:p14="http://schemas.microsoft.com/office/powerpoint/2010/main" val="77295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8FD9C-260B-4626-B36C-F88335CCEED3}" type="datetimeFigureOut">
              <a:rPr lang="en-US" smtClean="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AE16-EBF4-49F1-8F42-8FA5A5D2345B}" type="slidenum">
              <a:rPr lang="en-US" smtClean="0"/>
              <a:t>‹#›</a:t>
            </a:fld>
            <a:endParaRPr lang="en-US"/>
          </a:p>
        </p:txBody>
      </p:sp>
    </p:spTree>
    <p:extLst>
      <p:ext uri="{BB962C8B-B14F-4D97-AF65-F5344CB8AC3E}">
        <p14:creationId xmlns:p14="http://schemas.microsoft.com/office/powerpoint/2010/main" val="271920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209800" y="350838"/>
            <a:ext cx="7772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2pPr>
            <a:lvl3pPr marL="1371600" indent="-266700">
              <a:spcBef>
                <a:spcPct val="20000"/>
              </a:spcBef>
              <a:buClr>
                <a:schemeClr val="accent2"/>
              </a:buClr>
              <a:buChar char="•"/>
              <a:defRPr sz="2400">
                <a:solidFill>
                  <a:schemeClr val="tx1"/>
                </a:solidFill>
                <a:latin typeface="Times New Roman" panose="02020603050405020304" pitchFamily="18" charset="0"/>
                <a:ea typeface="ＭＳ Ｐゴシック" panose="020B0600070205080204" pitchFamily="34" charset="-128"/>
              </a:defRPr>
            </a:lvl3pPr>
            <a:lvl4pPr marL="1752600" indent="-266700">
              <a:spcBef>
                <a:spcPct val="20000"/>
              </a:spcBef>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4pPr>
            <a:lvl5pPr marL="2209800" indent="-342900">
              <a:spcBef>
                <a:spcPct val="20000"/>
              </a:spcBef>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5pPr>
            <a:lvl6pPr marL="26670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6pPr>
            <a:lvl7pPr marL="31242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7pPr>
            <a:lvl8pPr marL="35814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8pPr>
            <a:lvl9pPr marL="4038600" indent="-3429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FontTx/>
              <a:buNone/>
            </a:pPr>
            <a:r>
              <a:rPr lang="en-US" altLang="en-US" sz="4400" dirty="0">
                <a:solidFill>
                  <a:srgbClr val="FF0000"/>
                </a:solidFill>
              </a:rPr>
              <a:t/>
            </a:r>
            <a:br>
              <a:rPr lang="en-US" altLang="en-US" sz="4400" dirty="0">
                <a:solidFill>
                  <a:srgbClr val="FF0000"/>
                </a:solidFill>
              </a:rPr>
            </a:br>
            <a:r>
              <a:rPr lang="en-US" altLang="en-US" sz="3600" dirty="0">
                <a:solidFill>
                  <a:srgbClr val="FF0000"/>
                </a:solidFill>
              </a:rPr>
              <a:t>Lecture </a:t>
            </a:r>
            <a:r>
              <a:rPr lang="en-US" altLang="en-US" sz="3600" dirty="0" smtClean="0">
                <a:solidFill>
                  <a:srgbClr val="FF0000"/>
                </a:solidFill>
              </a:rPr>
              <a:t>9</a:t>
            </a:r>
            <a:r>
              <a:rPr lang="en-US" altLang="en-US" sz="3600" dirty="0">
                <a:solidFill>
                  <a:srgbClr val="FF0000"/>
                </a:solidFill>
              </a:rPr>
              <a:t/>
            </a:r>
            <a:br>
              <a:rPr lang="en-US" altLang="en-US" sz="3600" dirty="0">
                <a:solidFill>
                  <a:srgbClr val="FF0000"/>
                </a:solidFill>
              </a:rPr>
            </a:br>
            <a:r>
              <a:rPr lang="en-US" altLang="en-US" sz="3600" dirty="0">
                <a:solidFill>
                  <a:srgbClr val="FF0000"/>
                </a:solidFill>
              </a:rPr>
              <a:t>Deadlocks</a:t>
            </a:r>
          </a:p>
        </p:txBody>
      </p:sp>
    </p:spTree>
    <p:extLst>
      <p:ext uri="{BB962C8B-B14F-4D97-AF65-F5344CB8AC3E}">
        <p14:creationId xmlns:p14="http://schemas.microsoft.com/office/powerpoint/2010/main" val="107263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863"/>
            <a:ext cx="10515600" cy="5869100"/>
          </a:xfrm>
        </p:spPr>
        <p:txBody>
          <a:bodyPr>
            <a:normAutofit/>
          </a:bodyPr>
          <a:lstStyle/>
          <a:p>
            <a:pPr algn="just"/>
            <a:r>
              <a:rPr lang="en-US" dirty="0"/>
              <a:t>In Fig. 6-12 we see two matrices. The one on the left shows how many of </a:t>
            </a:r>
            <a:r>
              <a:rPr lang="en-US" dirty="0" smtClean="0"/>
              <a:t>each resource </a:t>
            </a:r>
            <a:r>
              <a:rPr lang="en-US" dirty="0"/>
              <a:t>are currently assigned to each of the </a:t>
            </a:r>
            <a:r>
              <a:rPr lang="en-US" dirty="0" smtClean="0"/>
              <a:t>five </a:t>
            </a:r>
            <a:r>
              <a:rPr lang="en-US" dirty="0"/>
              <a:t>processes. The matrix on </a:t>
            </a:r>
            <a:r>
              <a:rPr lang="en-US" dirty="0" smtClean="0"/>
              <a:t>the right </a:t>
            </a:r>
            <a:r>
              <a:rPr lang="en-US" dirty="0"/>
              <a:t>shows how many resources each process still needs in order to complete</a:t>
            </a:r>
            <a:r>
              <a:rPr lang="en-US" dirty="0" smtClean="0"/>
              <a:t>.</a:t>
            </a:r>
          </a:p>
          <a:p>
            <a:pPr algn="just"/>
            <a:r>
              <a:rPr lang="en-US" dirty="0"/>
              <a:t>The three vectors at the right of the figure show the existing resources, E, </a:t>
            </a:r>
            <a:r>
              <a:rPr lang="en-US" dirty="0" smtClean="0"/>
              <a:t>the possessed </a:t>
            </a:r>
            <a:r>
              <a:rPr lang="en-US" dirty="0"/>
              <a:t>resources, P, and the available resources, A, respectively. </a:t>
            </a:r>
            <a:endParaRPr lang="en-US" dirty="0" smtClean="0"/>
          </a:p>
          <a:p>
            <a:pPr algn="just"/>
            <a:r>
              <a:rPr lang="en-US" dirty="0" smtClean="0"/>
              <a:t>From </a:t>
            </a:r>
            <a:r>
              <a:rPr lang="en-US" dirty="0"/>
              <a:t>E </a:t>
            </a:r>
            <a:r>
              <a:rPr lang="en-US" dirty="0" smtClean="0"/>
              <a:t>we see </a:t>
            </a:r>
            <a:r>
              <a:rPr lang="en-US" dirty="0"/>
              <a:t>that the system has six tape drives, three plotters, four printers, and two </a:t>
            </a:r>
            <a:r>
              <a:rPr lang="en-US" dirty="0" smtClean="0"/>
              <a:t>CD-ROM drives</a:t>
            </a:r>
            <a:r>
              <a:rPr lang="en-US" dirty="0"/>
              <a:t>. Of these, </a:t>
            </a:r>
            <a:r>
              <a:rPr lang="en-US" dirty="0" smtClean="0"/>
              <a:t>five </a:t>
            </a:r>
            <a:r>
              <a:rPr lang="en-US" dirty="0"/>
              <a:t>tape drives, three plotters, two printers, and two CD-ROM </a:t>
            </a:r>
            <a:r>
              <a:rPr lang="en-US" dirty="0" smtClean="0"/>
              <a:t>drives </a:t>
            </a:r>
            <a:r>
              <a:rPr lang="en-US" dirty="0"/>
              <a:t>are currently assigned. </a:t>
            </a:r>
            <a:endParaRPr lang="en-US" dirty="0" smtClean="0"/>
          </a:p>
          <a:p>
            <a:pPr algn="just"/>
            <a:r>
              <a:rPr lang="en-US" dirty="0" smtClean="0"/>
              <a:t>This </a:t>
            </a:r>
            <a:r>
              <a:rPr lang="en-US" dirty="0"/>
              <a:t>fact can be seen by adding up the entries in </a:t>
            </a:r>
            <a:r>
              <a:rPr lang="en-US" dirty="0" smtClean="0"/>
              <a:t>the four </a:t>
            </a:r>
            <a:r>
              <a:rPr lang="en-US" dirty="0"/>
              <a:t>resource columns in the left-hand matrix. The available resource vector is </a:t>
            </a:r>
            <a:r>
              <a:rPr lang="en-US" dirty="0" smtClean="0"/>
              <a:t>just the </a:t>
            </a:r>
            <a:r>
              <a:rPr lang="en-US" dirty="0"/>
              <a:t>difference between what the system has and what is currently in use.</a:t>
            </a:r>
          </a:p>
        </p:txBody>
      </p:sp>
    </p:spTree>
    <p:extLst>
      <p:ext uri="{BB962C8B-B14F-4D97-AF65-F5344CB8AC3E}">
        <p14:creationId xmlns:p14="http://schemas.microsoft.com/office/powerpoint/2010/main" val="3718579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4268" y="666271"/>
            <a:ext cx="9672848" cy="5577149"/>
          </a:xfrm>
          <a:prstGeom prst="rect">
            <a:avLst/>
          </a:prstGeom>
        </p:spPr>
      </p:pic>
    </p:spTree>
    <p:extLst>
      <p:ext uri="{BB962C8B-B14F-4D97-AF65-F5344CB8AC3E}">
        <p14:creationId xmlns:p14="http://schemas.microsoft.com/office/powerpoint/2010/main" val="320532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863"/>
            <a:ext cx="10515600" cy="5869100"/>
          </a:xfrm>
        </p:spPr>
        <p:txBody>
          <a:bodyPr>
            <a:normAutofit/>
          </a:bodyPr>
          <a:lstStyle/>
          <a:p>
            <a:pPr algn="just"/>
            <a:r>
              <a:rPr lang="en-US" sz="3200" dirty="0"/>
              <a:t>The current state is safe. Suppose that process B now makes a request for the printer. This request can be granted because the resulting state is still safe (process D can finish, and then processes A or E, followed by the rest).</a:t>
            </a:r>
          </a:p>
          <a:p>
            <a:pPr algn="just"/>
            <a:r>
              <a:rPr lang="en-US" sz="3200" dirty="0"/>
              <a:t>Now imagine that after giving B one of the two remaining printers, E wants the last printer. Granting that request would reduce the vector of available resources to (1 0 0 0), which leads to deadlock, so E’s request must be deferred for a while.</a:t>
            </a:r>
          </a:p>
        </p:txBody>
      </p:sp>
    </p:spTree>
    <p:extLst>
      <p:ext uri="{BB962C8B-B14F-4D97-AF65-F5344CB8AC3E}">
        <p14:creationId xmlns:p14="http://schemas.microsoft.com/office/powerpoint/2010/main" val="1773948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28655" y="628184"/>
            <a:ext cx="7901804" cy="4164375"/>
          </a:xfrm>
          <a:prstGeom prst="rect">
            <a:avLst/>
          </a:prstGeom>
        </p:spPr>
      </p:pic>
    </p:spTree>
    <p:extLst>
      <p:ext uri="{BB962C8B-B14F-4D97-AF65-F5344CB8AC3E}">
        <p14:creationId xmlns:p14="http://schemas.microsoft.com/office/powerpoint/2010/main" val="4217969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Attacking the Mutual-Exclusion Condition</a:t>
            </a:r>
          </a:p>
        </p:txBody>
      </p:sp>
      <p:sp>
        <p:nvSpPr>
          <p:cNvPr id="3" name="Content Placeholder 2"/>
          <p:cNvSpPr>
            <a:spLocks noGrp="1"/>
          </p:cNvSpPr>
          <p:nvPr>
            <p:ph idx="1"/>
          </p:nvPr>
        </p:nvSpPr>
        <p:spPr/>
        <p:txBody>
          <a:bodyPr>
            <a:noAutofit/>
          </a:bodyPr>
          <a:lstStyle/>
          <a:p>
            <a:pPr algn="just">
              <a:lnSpc>
                <a:spcPct val="100000"/>
              </a:lnSpc>
            </a:pPr>
            <a:r>
              <a:rPr lang="en-US" sz="2400" dirty="0"/>
              <a:t>First let us attack the mutual exclusion condition. If no resource were ever </a:t>
            </a:r>
            <a:r>
              <a:rPr lang="en-US" sz="2400" dirty="0" smtClean="0"/>
              <a:t>assigned exclusively </a:t>
            </a:r>
            <a:r>
              <a:rPr lang="en-US" sz="2400" dirty="0"/>
              <a:t>to a single process, we would never </a:t>
            </a:r>
            <a:r>
              <a:rPr lang="en-US" sz="2400" dirty="0" smtClean="0"/>
              <a:t>have </a:t>
            </a:r>
            <a:r>
              <a:rPr lang="en-US" sz="2400" dirty="0"/>
              <a:t>deadlocks. </a:t>
            </a:r>
            <a:endParaRPr lang="en-US" sz="2400" dirty="0" smtClean="0"/>
          </a:p>
          <a:p>
            <a:pPr algn="just">
              <a:lnSpc>
                <a:spcPct val="100000"/>
              </a:lnSpc>
            </a:pPr>
            <a:r>
              <a:rPr lang="en-US" sz="2400" dirty="0" smtClean="0"/>
              <a:t>For data, the </a:t>
            </a:r>
            <a:r>
              <a:rPr lang="en-US" sz="2400" dirty="0"/>
              <a:t>simplest method is to make data read only, so that processes can use the </a:t>
            </a:r>
            <a:r>
              <a:rPr lang="en-US" sz="2400" dirty="0" smtClean="0"/>
              <a:t>data concurrently</a:t>
            </a:r>
            <a:r>
              <a:rPr lang="en-US" sz="2400" dirty="0"/>
              <a:t>. </a:t>
            </a:r>
            <a:endParaRPr lang="en-US" sz="2400" dirty="0" smtClean="0"/>
          </a:p>
          <a:p>
            <a:pPr algn="just">
              <a:lnSpc>
                <a:spcPct val="100000"/>
              </a:lnSpc>
            </a:pPr>
            <a:r>
              <a:rPr lang="en-US" sz="2400" dirty="0" smtClean="0"/>
              <a:t>However</a:t>
            </a:r>
            <a:r>
              <a:rPr lang="en-US" sz="2400" dirty="0"/>
              <a:t>, it is equally clear that allowing two processes to write </a:t>
            </a:r>
            <a:r>
              <a:rPr lang="en-US" sz="2400" dirty="0" smtClean="0"/>
              <a:t>on the </a:t>
            </a:r>
            <a:r>
              <a:rPr lang="en-US" sz="2400" dirty="0"/>
              <a:t>printer at the same time will lead to chaos. </a:t>
            </a:r>
            <a:endParaRPr lang="en-US" sz="2400" dirty="0" smtClean="0"/>
          </a:p>
          <a:p>
            <a:pPr algn="just">
              <a:lnSpc>
                <a:spcPct val="100000"/>
              </a:lnSpc>
            </a:pPr>
            <a:r>
              <a:rPr lang="en-US" sz="2400" dirty="0" smtClean="0"/>
              <a:t>By </a:t>
            </a:r>
            <a:r>
              <a:rPr lang="en-US" sz="2400" dirty="0"/>
              <a:t>spooling printer output, </a:t>
            </a:r>
            <a:r>
              <a:rPr lang="en-US" sz="2400" dirty="0" smtClean="0"/>
              <a:t>several processes </a:t>
            </a:r>
            <a:r>
              <a:rPr lang="en-US" sz="2400" dirty="0"/>
              <a:t>can generate output at the same time. In this model, the only </a:t>
            </a:r>
            <a:r>
              <a:rPr lang="en-US" sz="2400" dirty="0" smtClean="0"/>
              <a:t>process that </a:t>
            </a:r>
            <a:r>
              <a:rPr lang="en-US" sz="2400" dirty="0"/>
              <a:t>actually requests the physical printer is the printer daemon. Since the </a:t>
            </a:r>
            <a:r>
              <a:rPr lang="en-US" sz="2400" dirty="0" smtClean="0"/>
              <a:t>daemon never </a:t>
            </a:r>
            <a:r>
              <a:rPr lang="en-US" sz="2400" dirty="0"/>
              <a:t>requests any other resources, we can eliminate deadlock for the printer.</a:t>
            </a:r>
          </a:p>
        </p:txBody>
      </p:sp>
    </p:spTree>
    <p:extLst>
      <p:ext uri="{BB962C8B-B14F-4D97-AF65-F5344CB8AC3E}">
        <p14:creationId xmlns:p14="http://schemas.microsoft.com/office/powerpoint/2010/main" val="3331816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960" y="94021"/>
            <a:ext cx="10515600" cy="1325563"/>
          </a:xfrm>
        </p:spPr>
        <p:txBody>
          <a:bodyPr/>
          <a:lstStyle/>
          <a:p>
            <a:pPr algn="ctr"/>
            <a:r>
              <a:rPr lang="en-US" dirty="0"/>
              <a:t>Attacking the Hold-and-Wait Condition</a:t>
            </a:r>
          </a:p>
        </p:txBody>
      </p:sp>
      <p:sp>
        <p:nvSpPr>
          <p:cNvPr id="3" name="Content Placeholder 2"/>
          <p:cNvSpPr>
            <a:spLocks noGrp="1"/>
          </p:cNvSpPr>
          <p:nvPr>
            <p:ph idx="1"/>
          </p:nvPr>
        </p:nvSpPr>
        <p:spPr>
          <a:xfrm>
            <a:off x="842795" y="1024678"/>
            <a:ext cx="10515600" cy="5789669"/>
          </a:xfrm>
        </p:spPr>
        <p:txBody>
          <a:bodyPr>
            <a:noAutofit/>
          </a:bodyPr>
          <a:lstStyle/>
          <a:p>
            <a:pPr algn="just">
              <a:lnSpc>
                <a:spcPct val="100000"/>
              </a:lnSpc>
            </a:pPr>
            <a:r>
              <a:rPr lang="en-US" sz="2400" dirty="0"/>
              <a:t>If we can prevent processes that hold resources from waiting for </a:t>
            </a:r>
            <a:r>
              <a:rPr lang="en-US" sz="2400" dirty="0" smtClean="0"/>
              <a:t>more resources</a:t>
            </a:r>
            <a:r>
              <a:rPr lang="en-US" sz="2400" dirty="0"/>
              <a:t>, we can eliminate deadlocks</a:t>
            </a:r>
            <a:r>
              <a:rPr lang="en-US" sz="2400" dirty="0" smtClean="0"/>
              <a:t>.</a:t>
            </a:r>
          </a:p>
          <a:p>
            <a:pPr algn="just">
              <a:lnSpc>
                <a:spcPct val="100000"/>
              </a:lnSpc>
            </a:pPr>
            <a:r>
              <a:rPr lang="en-US" sz="2400" dirty="0"/>
              <a:t>One way to achieve this goal is to require all processes to request all their resources before starting execution. If </a:t>
            </a:r>
            <a:r>
              <a:rPr lang="en-US" sz="2400" dirty="0" smtClean="0"/>
              <a:t>everything is </a:t>
            </a:r>
            <a:r>
              <a:rPr lang="en-US" sz="2400" dirty="0"/>
              <a:t>available, the process will be allocated whatever it needs and can run to </a:t>
            </a:r>
            <a:r>
              <a:rPr lang="en-US" sz="2400" dirty="0" smtClean="0"/>
              <a:t>completion. If </a:t>
            </a:r>
            <a:r>
              <a:rPr lang="en-US" sz="2400" dirty="0"/>
              <a:t>one or more resources are busy, nothing will be allocated and the </a:t>
            </a:r>
            <a:r>
              <a:rPr lang="en-US" sz="2400" dirty="0" smtClean="0"/>
              <a:t>process will </a:t>
            </a:r>
            <a:r>
              <a:rPr lang="en-US" sz="2400" dirty="0"/>
              <a:t>just wait</a:t>
            </a:r>
            <a:r>
              <a:rPr lang="en-US" sz="2400" dirty="0" smtClean="0"/>
              <a:t>.</a:t>
            </a:r>
          </a:p>
          <a:p>
            <a:pPr algn="just">
              <a:lnSpc>
                <a:spcPct val="100000"/>
              </a:lnSpc>
            </a:pPr>
            <a:r>
              <a:rPr lang="en-US" sz="2400" b="1" dirty="0" smtClean="0"/>
              <a:t>A problem </a:t>
            </a:r>
            <a:r>
              <a:rPr lang="en-US" sz="2400" b="1" dirty="0"/>
              <a:t>with this approach is that many processes do not </a:t>
            </a:r>
            <a:r>
              <a:rPr lang="en-US" sz="2400" b="1" dirty="0" smtClean="0"/>
              <a:t>know how </a:t>
            </a:r>
            <a:r>
              <a:rPr lang="en-US" sz="2400" b="1" dirty="0"/>
              <a:t>many resources they will need until they </a:t>
            </a:r>
            <a:r>
              <a:rPr lang="en-US" sz="2400" b="1" dirty="0" smtClean="0"/>
              <a:t>have </a:t>
            </a:r>
            <a:r>
              <a:rPr lang="en-US" sz="2400" b="1" dirty="0"/>
              <a:t>started running</a:t>
            </a:r>
            <a:r>
              <a:rPr lang="en-US" sz="2400" dirty="0"/>
              <a:t>. </a:t>
            </a:r>
            <a:endParaRPr lang="en-US" sz="2400" dirty="0" smtClean="0"/>
          </a:p>
          <a:p>
            <a:pPr algn="just">
              <a:lnSpc>
                <a:spcPct val="100000"/>
              </a:lnSpc>
            </a:pPr>
            <a:r>
              <a:rPr lang="en-US" sz="2400" b="1" dirty="0" smtClean="0"/>
              <a:t>Another </a:t>
            </a:r>
            <a:r>
              <a:rPr lang="en-US" sz="2400" b="1" dirty="0"/>
              <a:t>problem is that </a:t>
            </a:r>
            <a:r>
              <a:rPr lang="en-US" sz="2400" b="1" dirty="0" smtClean="0"/>
              <a:t>resources will </a:t>
            </a:r>
            <a:r>
              <a:rPr lang="en-US" sz="2400" b="1" dirty="0"/>
              <a:t>not be used </a:t>
            </a:r>
            <a:r>
              <a:rPr lang="en-US" sz="2400" b="1" dirty="0" smtClean="0"/>
              <a:t>optimally</a:t>
            </a:r>
            <a:r>
              <a:rPr lang="en-US" sz="2400" dirty="0" smtClean="0"/>
              <a:t>. </a:t>
            </a:r>
          </a:p>
        </p:txBody>
      </p:sp>
    </p:spTree>
    <p:extLst>
      <p:ext uri="{BB962C8B-B14F-4D97-AF65-F5344CB8AC3E}">
        <p14:creationId xmlns:p14="http://schemas.microsoft.com/office/powerpoint/2010/main" val="1511288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960" y="94021"/>
            <a:ext cx="10515600" cy="1325563"/>
          </a:xfrm>
        </p:spPr>
        <p:txBody>
          <a:bodyPr/>
          <a:lstStyle/>
          <a:p>
            <a:pPr algn="ctr"/>
            <a:r>
              <a:rPr lang="en-US" dirty="0"/>
              <a:t>Attacking the No-Preemption Condition</a:t>
            </a:r>
          </a:p>
        </p:txBody>
      </p:sp>
      <p:sp>
        <p:nvSpPr>
          <p:cNvPr id="3" name="Content Placeholder 2"/>
          <p:cNvSpPr>
            <a:spLocks noGrp="1"/>
          </p:cNvSpPr>
          <p:nvPr>
            <p:ph idx="1"/>
          </p:nvPr>
        </p:nvSpPr>
        <p:spPr>
          <a:xfrm>
            <a:off x="874960" y="2279107"/>
            <a:ext cx="10515600" cy="1534723"/>
          </a:xfrm>
        </p:spPr>
        <p:txBody>
          <a:bodyPr>
            <a:noAutofit/>
          </a:bodyPr>
          <a:lstStyle/>
          <a:p>
            <a:pPr algn="just">
              <a:lnSpc>
                <a:spcPct val="100000"/>
              </a:lnSpc>
            </a:pPr>
            <a:r>
              <a:rPr lang="en-US" sz="3600" dirty="0" smtClean="0"/>
              <a:t>Take resources away if available.</a:t>
            </a:r>
          </a:p>
          <a:p>
            <a:pPr algn="just">
              <a:lnSpc>
                <a:spcPct val="100000"/>
              </a:lnSpc>
            </a:pPr>
            <a:endParaRPr lang="en-US" sz="2400" dirty="0"/>
          </a:p>
        </p:txBody>
      </p:sp>
    </p:spTree>
    <p:extLst>
      <p:ext uri="{BB962C8B-B14F-4D97-AF65-F5344CB8AC3E}">
        <p14:creationId xmlns:p14="http://schemas.microsoft.com/office/powerpoint/2010/main" val="4155212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960" y="94021"/>
            <a:ext cx="10515600" cy="1325563"/>
          </a:xfrm>
        </p:spPr>
        <p:txBody>
          <a:bodyPr/>
          <a:lstStyle/>
          <a:p>
            <a:pPr algn="ctr"/>
            <a:r>
              <a:rPr lang="en-US" dirty="0"/>
              <a:t>Attacking the </a:t>
            </a:r>
            <a:r>
              <a:rPr lang="en-US" dirty="0" smtClean="0"/>
              <a:t>Circular Wait Condition</a:t>
            </a:r>
            <a:endParaRPr lang="en-US" dirty="0"/>
          </a:p>
        </p:txBody>
      </p:sp>
      <p:sp>
        <p:nvSpPr>
          <p:cNvPr id="3" name="Content Placeholder 2"/>
          <p:cNvSpPr>
            <a:spLocks noGrp="1"/>
          </p:cNvSpPr>
          <p:nvPr>
            <p:ph idx="1"/>
          </p:nvPr>
        </p:nvSpPr>
        <p:spPr>
          <a:xfrm>
            <a:off x="874960" y="1222263"/>
            <a:ext cx="10515600" cy="5008523"/>
          </a:xfrm>
        </p:spPr>
        <p:txBody>
          <a:bodyPr>
            <a:noAutofit/>
          </a:bodyPr>
          <a:lstStyle/>
          <a:p>
            <a:pPr algn="just">
              <a:lnSpc>
                <a:spcPct val="100000"/>
              </a:lnSpc>
            </a:pPr>
            <a:r>
              <a:rPr lang="en-US" dirty="0" smtClean="0"/>
              <a:t>A </a:t>
            </a:r>
            <a:r>
              <a:rPr lang="en-US" dirty="0"/>
              <a:t>way to avoid the circular wait is to provide a global numbering of all the resources, as shown in Fig. 6-13(a). Now the rule is this: processes can request resources whenever they want to, but all requests must be made in numerical order.</a:t>
            </a:r>
          </a:p>
          <a:p>
            <a:pPr algn="just">
              <a:lnSpc>
                <a:spcPct val="100000"/>
              </a:lnSpc>
            </a:pPr>
            <a:r>
              <a:rPr lang="en-US" dirty="0"/>
              <a:t>A process may request first a printer and then a tape drive, but it may not </a:t>
            </a:r>
            <a:r>
              <a:rPr lang="en-US" dirty="0" smtClean="0"/>
              <a:t>request first </a:t>
            </a:r>
            <a:r>
              <a:rPr lang="en-US" dirty="0"/>
              <a:t>a plotter and then a printer</a:t>
            </a:r>
            <a:r>
              <a:rPr lang="en-US" dirty="0" smtClean="0"/>
              <a:t>.</a:t>
            </a:r>
          </a:p>
          <a:p>
            <a:pPr algn="just">
              <a:lnSpc>
                <a:spcPct val="100000"/>
              </a:lnSpc>
            </a:pPr>
            <a:endParaRPr lang="en-US" dirty="0" smtClean="0"/>
          </a:p>
        </p:txBody>
      </p:sp>
    </p:spTree>
    <p:extLst>
      <p:ext uri="{BB962C8B-B14F-4D97-AF65-F5344CB8AC3E}">
        <p14:creationId xmlns:p14="http://schemas.microsoft.com/office/powerpoint/2010/main" val="968454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14303" y="80093"/>
            <a:ext cx="5144617" cy="4249145"/>
          </a:xfrm>
          <a:prstGeom prst="rect">
            <a:avLst/>
          </a:prstGeom>
        </p:spPr>
      </p:pic>
      <p:sp>
        <p:nvSpPr>
          <p:cNvPr id="5" name="Rectangle 4"/>
          <p:cNvSpPr/>
          <p:nvPr/>
        </p:nvSpPr>
        <p:spPr>
          <a:xfrm>
            <a:off x="873045" y="4491610"/>
            <a:ext cx="10425997" cy="1938992"/>
          </a:xfrm>
          <a:prstGeom prst="rect">
            <a:avLst/>
          </a:prstGeom>
        </p:spPr>
        <p:txBody>
          <a:bodyPr wrap="square">
            <a:spAutoFit/>
          </a:bodyPr>
          <a:lstStyle/>
          <a:p>
            <a:pPr algn="just"/>
            <a:r>
              <a:rPr lang="en-US" sz="2400" dirty="0" smtClean="0">
                <a:latin typeface="Times-Roman"/>
              </a:rPr>
              <a:t>We </a:t>
            </a:r>
            <a:r>
              <a:rPr lang="en-US" sz="2400" dirty="0">
                <a:latin typeface="Times-Roman"/>
              </a:rPr>
              <a:t>can get a </a:t>
            </a:r>
            <a:r>
              <a:rPr lang="en-US" sz="2400" dirty="0" smtClean="0">
                <a:latin typeface="Times-Roman"/>
              </a:rPr>
              <a:t>deadlock only </a:t>
            </a:r>
            <a:r>
              <a:rPr lang="en-US" sz="2400" dirty="0">
                <a:latin typeface="Times-Roman"/>
              </a:rPr>
              <a:t>if </a:t>
            </a:r>
            <a:r>
              <a:rPr lang="en-US" sz="2400" i="1" dirty="0">
                <a:latin typeface="Times-Italic"/>
              </a:rPr>
              <a:t>A </a:t>
            </a:r>
            <a:r>
              <a:rPr lang="en-US" sz="2400" dirty="0">
                <a:latin typeface="Times-Roman"/>
              </a:rPr>
              <a:t>requests resource </a:t>
            </a:r>
            <a:r>
              <a:rPr lang="en-US" sz="2400" i="1" dirty="0">
                <a:latin typeface="Times-Italic"/>
              </a:rPr>
              <a:t>j </a:t>
            </a:r>
            <a:r>
              <a:rPr lang="en-US" sz="2400" dirty="0">
                <a:latin typeface="Times-Roman"/>
              </a:rPr>
              <a:t>and </a:t>
            </a:r>
            <a:r>
              <a:rPr lang="en-US" sz="2400" i="1" dirty="0">
                <a:latin typeface="Times-Italic"/>
              </a:rPr>
              <a:t>B </a:t>
            </a:r>
            <a:r>
              <a:rPr lang="en-US" sz="2400" dirty="0">
                <a:latin typeface="Times-Roman"/>
              </a:rPr>
              <a:t>requests </a:t>
            </a:r>
            <a:r>
              <a:rPr lang="en-US" sz="2400" dirty="0" smtClean="0">
                <a:latin typeface="Times-Roman"/>
              </a:rPr>
              <a:t> resource </a:t>
            </a:r>
            <a:r>
              <a:rPr lang="en-US" sz="2400" i="1" dirty="0" err="1">
                <a:latin typeface="Times-Italic"/>
              </a:rPr>
              <a:t>i</a:t>
            </a:r>
            <a:r>
              <a:rPr lang="en-US" sz="2400" dirty="0">
                <a:latin typeface="Times-Roman"/>
              </a:rPr>
              <a:t>. Assuming </a:t>
            </a:r>
            <a:r>
              <a:rPr lang="en-US" sz="2400" i="1" dirty="0" err="1">
                <a:latin typeface="Times-Italic"/>
              </a:rPr>
              <a:t>i</a:t>
            </a:r>
            <a:r>
              <a:rPr lang="en-US" sz="2400" i="1" dirty="0">
                <a:latin typeface="Times-Italic"/>
              </a:rPr>
              <a:t> </a:t>
            </a:r>
            <a:r>
              <a:rPr lang="en-US" sz="2400" dirty="0">
                <a:latin typeface="Times-Roman"/>
              </a:rPr>
              <a:t>and </a:t>
            </a:r>
            <a:r>
              <a:rPr lang="en-US" sz="2400" i="1" dirty="0">
                <a:latin typeface="Times-Italic"/>
              </a:rPr>
              <a:t>j </a:t>
            </a:r>
            <a:r>
              <a:rPr lang="en-US" sz="2400" dirty="0" smtClean="0">
                <a:latin typeface="Times-Roman"/>
              </a:rPr>
              <a:t>are distinct </a:t>
            </a:r>
            <a:r>
              <a:rPr lang="en-US" sz="2400" dirty="0">
                <a:latin typeface="Times-Roman"/>
              </a:rPr>
              <a:t>resources, they will have different numbers. If </a:t>
            </a:r>
            <a:r>
              <a:rPr lang="en-US" sz="2400" i="1" dirty="0" err="1">
                <a:latin typeface="Times-Italic"/>
              </a:rPr>
              <a:t>i</a:t>
            </a:r>
            <a:r>
              <a:rPr lang="en-US" sz="2400" i="1" dirty="0">
                <a:latin typeface="Times-Italic"/>
              </a:rPr>
              <a:t> </a:t>
            </a:r>
            <a:r>
              <a:rPr lang="en-US" sz="2400" dirty="0">
                <a:latin typeface="Times-Roman"/>
              </a:rPr>
              <a:t>&gt; </a:t>
            </a:r>
            <a:r>
              <a:rPr lang="en-US" sz="2400" i="1" dirty="0">
                <a:latin typeface="Times-Italic"/>
              </a:rPr>
              <a:t>j</a:t>
            </a:r>
            <a:r>
              <a:rPr lang="en-US" sz="2400" dirty="0">
                <a:latin typeface="Times-Roman"/>
              </a:rPr>
              <a:t>, then </a:t>
            </a:r>
            <a:r>
              <a:rPr lang="en-US" sz="2400" i="1" dirty="0">
                <a:latin typeface="Times-Italic"/>
              </a:rPr>
              <a:t>A </a:t>
            </a:r>
            <a:r>
              <a:rPr lang="en-US" sz="2400" dirty="0">
                <a:latin typeface="Times-Roman"/>
              </a:rPr>
              <a:t>is not </a:t>
            </a:r>
            <a:r>
              <a:rPr lang="en-US" sz="2400" dirty="0" smtClean="0">
                <a:latin typeface="Times-Roman"/>
              </a:rPr>
              <a:t>allowed to </a:t>
            </a:r>
            <a:r>
              <a:rPr lang="en-US" sz="2400" dirty="0">
                <a:latin typeface="Times-Roman"/>
              </a:rPr>
              <a:t>request </a:t>
            </a:r>
            <a:r>
              <a:rPr lang="en-US" sz="2400" i="1" dirty="0">
                <a:latin typeface="Times-Italic"/>
              </a:rPr>
              <a:t>j </a:t>
            </a:r>
            <a:r>
              <a:rPr lang="en-US" sz="2400" dirty="0">
                <a:latin typeface="Times-Roman"/>
              </a:rPr>
              <a:t>because that is lower than what it already has. If </a:t>
            </a:r>
            <a:r>
              <a:rPr lang="en-US" sz="2400" i="1" dirty="0" err="1">
                <a:latin typeface="Times-Italic"/>
              </a:rPr>
              <a:t>i</a:t>
            </a:r>
            <a:r>
              <a:rPr lang="en-US" sz="2400" i="1" dirty="0">
                <a:latin typeface="Times-Italic"/>
              </a:rPr>
              <a:t> </a:t>
            </a:r>
            <a:r>
              <a:rPr lang="en-US" sz="2400" dirty="0">
                <a:latin typeface="Times-Roman"/>
              </a:rPr>
              <a:t>&lt; </a:t>
            </a:r>
            <a:r>
              <a:rPr lang="en-US" sz="2400" i="1" dirty="0">
                <a:latin typeface="Times-Italic"/>
              </a:rPr>
              <a:t>j</a:t>
            </a:r>
            <a:r>
              <a:rPr lang="en-US" sz="2400" dirty="0">
                <a:latin typeface="Times-Roman"/>
              </a:rPr>
              <a:t>, then </a:t>
            </a:r>
            <a:r>
              <a:rPr lang="en-US" sz="2400" i="1" dirty="0">
                <a:latin typeface="Times-Italic"/>
              </a:rPr>
              <a:t>B </a:t>
            </a:r>
            <a:r>
              <a:rPr lang="en-US" sz="2400" dirty="0">
                <a:latin typeface="Times-Roman"/>
              </a:rPr>
              <a:t>is not </a:t>
            </a:r>
            <a:r>
              <a:rPr lang="en-US" sz="2400" dirty="0" smtClean="0">
                <a:latin typeface="Times-Roman"/>
              </a:rPr>
              <a:t>allowed to </a:t>
            </a:r>
            <a:r>
              <a:rPr lang="en-US" sz="2400" dirty="0">
                <a:latin typeface="Times-Roman"/>
              </a:rPr>
              <a:t>request </a:t>
            </a:r>
            <a:r>
              <a:rPr lang="en-US" sz="2400" i="1" dirty="0" err="1">
                <a:latin typeface="Times-Italic"/>
              </a:rPr>
              <a:t>i</a:t>
            </a:r>
            <a:r>
              <a:rPr lang="en-US" sz="2400" i="1" dirty="0">
                <a:latin typeface="Times-Italic"/>
              </a:rPr>
              <a:t> </a:t>
            </a:r>
            <a:r>
              <a:rPr lang="en-US" sz="2400" dirty="0">
                <a:latin typeface="Times-Roman"/>
              </a:rPr>
              <a:t>because that is lower than what it already has. Either way, </a:t>
            </a:r>
            <a:r>
              <a:rPr lang="en-US" sz="2400" dirty="0" smtClean="0">
                <a:latin typeface="Times-Roman"/>
              </a:rPr>
              <a:t>deadlock is </a:t>
            </a:r>
            <a:r>
              <a:rPr lang="en-US" sz="2400" dirty="0">
                <a:latin typeface="Times-Roman"/>
              </a:rPr>
              <a:t>impossible.</a:t>
            </a:r>
            <a:endParaRPr lang="en-US" sz="2400" dirty="0"/>
          </a:p>
        </p:txBody>
      </p:sp>
    </p:spTree>
    <p:extLst>
      <p:ext uri="{BB962C8B-B14F-4D97-AF65-F5344CB8AC3E}">
        <p14:creationId xmlns:p14="http://schemas.microsoft.com/office/powerpoint/2010/main" val="2995060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5193" y="1084414"/>
            <a:ext cx="8849707" cy="3404876"/>
          </a:xfrm>
          <a:prstGeom prst="rect">
            <a:avLst/>
          </a:prstGeom>
        </p:spPr>
      </p:pic>
    </p:spTree>
    <p:extLst>
      <p:ext uri="{BB962C8B-B14F-4D97-AF65-F5344CB8AC3E}">
        <p14:creationId xmlns:p14="http://schemas.microsoft.com/office/powerpoint/2010/main" val="2191368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919378" y="1351306"/>
            <a:ext cx="997339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tx2"/>
              </a:buClr>
              <a:buSzPct val="75000"/>
              <a:buFont typeface="Monotype Sorts" pitchFamily="2" charset="2"/>
              <a:buChar char="l"/>
            </a:pPr>
            <a:r>
              <a:rPr lang="en-US" altLang="de-DE" dirty="0"/>
              <a:t>In </a:t>
            </a:r>
            <a:r>
              <a:rPr lang="en-US" altLang="de-DE" dirty="0" smtClean="0"/>
              <a:t>all previous discussions, </a:t>
            </a:r>
            <a:r>
              <a:rPr lang="en-US" altLang="de-DE" dirty="0"/>
              <a:t>we </a:t>
            </a:r>
            <a:r>
              <a:rPr lang="en-US" altLang="de-DE" dirty="0" smtClean="0"/>
              <a:t>assumed </a:t>
            </a:r>
            <a:r>
              <a:rPr lang="en-US" altLang="de-DE" dirty="0"/>
              <a:t>that when a </a:t>
            </a:r>
            <a:r>
              <a:rPr lang="en-US" altLang="de-DE" dirty="0" smtClean="0"/>
              <a:t>process asks </a:t>
            </a:r>
            <a:r>
              <a:rPr lang="en-US" altLang="de-DE" dirty="0"/>
              <a:t>for resources, it asks for them all at </a:t>
            </a:r>
            <a:r>
              <a:rPr lang="en-US" altLang="de-DE" dirty="0" smtClean="0"/>
              <a:t>once. </a:t>
            </a:r>
          </a:p>
          <a:p>
            <a:pPr algn="just" eaLnBrk="1" hangingPunct="1">
              <a:spcBef>
                <a:spcPct val="20000"/>
              </a:spcBef>
              <a:buClr>
                <a:schemeClr val="tx2"/>
              </a:buClr>
              <a:buSzPct val="75000"/>
              <a:buFont typeface="Monotype Sorts" pitchFamily="2" charset="2"/>
              <a:buChar char="l"/>
            </a:pPr>
            <a:r>
              <a:rPr lang="en-US" altLang="de-DE" dirty="0" smtClean="0"/>
              <a:t>In most </a:t>
            </a:r>
            <a:r>
              <a:rPr lang="en-US" altLang="de-DE" dirty="0"/>
              <a:t>systems, however, resources are requested one at a time. </a:t>
            </a:r>
            <a:endParaRPr lang="en-US" altLang="de-DE" dirty="0" smtClean="0"/>
          </a:p>
          <a:p>
            <a:pPr algn="just" eaLnBrk="1" hangingPunct="1">
              <a:spcBef>
                <a:spcPct val="20000"/>
              </a:spcBef>
              <a:buClr>
                <a:schemeClr val="tx2"/>
              </a:buClr>
              <a:buSzPct val="75000"/>
              <a:buFont typeface="Monotype Sorts" pitchFamily="2" charset="2"/>
              <a:buChar char="l"/>
            </a:pPr>
            <a:r>
              <a:rPr lang="en-US" altLang="de-DE" dirty="0" smtClean="0"/>
              <a:t>The </a:t>
            </a:r>
            <a:r>
              <a:rPr lang="en-US" altLang="de-DE" dirty="0"/>
              <a:t>system must </a:t>
            </a:r>
            <a:r>
              <a:rPr lang="en-US" altLang="de-DE" dirty="0" smtClean="0"/>
              <a:t>be able </a:t>
            </a:r>
            <a:r>
              <a:rPr lang="en-US" altLang="de-DE" dirty="0"/>
              <a:t>to decide whether granting a resource is safe or not and make the </a:t>
            </a:r>
            <a:r>
              <a:rPr lang="en-US" altLang="de-DE" dirty="0" smtClean="0"/>
              <a:t>allocation only </a:t>
            </a:r>
            <a:r>
              <a:rPr lang="en-US" altLang="de-DE" dirty="0"/>
              <a:t>when it is safe. </a:t>
            </a:r>
            <a:endParaRPr lang="en-US" altLang="de-DE" dirty="0" smtClean="0"/>
          </a:p>
          <a:p>
            <a:pPr algn="just" eaLnBrk="1" hangingPunct="1">
              <a:spcBef>
                <a:spcPct val="20000"/>
              </a:spcBef>
              <a:buClr>
                <a:schemeClr val="tx2"/>
              </a:buClr>
              <a:buSzPct val="75000"/>
              <a:buFont typeface="Monotype Sorts" pitchFamily="2" charset="2"/>
              <a:buChar char="l"/>
            </a:pPr>
            <a:r>
              <a:rPr lang="en-US" altLang="de-DE" dirty="0" smtClean="0"/>
              <a:t>Thus</a:t>
            </a:r>
            <a:r>
              <a:rPr lang="en-US" altLang="de-DE" dirty="0"/>
              <a:t>, the question arises: Is there an algorithm that can </a:t>
            </a:r>
            <a:r>
              <a:rPr lang="en-US" altLang="de-DE" dirty="0" smtClean="0"/>
              <a:t>always avoid </a:t>
            </a:r>
            <a:r>
              <a:rPr lang="en-US" altLang="de-DE" dirty="0"/>
              <a:t>deadlock by making the right choice all the time? The answer </a:t>
            </a:r>
            <a:r>
              <a:rPr lang="en-US" altLang="de-DE"/>
              <a:t>is </a:t>
            </a:r>
            <a:r>
              <a:rPr lang="en-US" altLang="de-DE" smtClean="0"/>
              <a:t>yes—we </a:t>
            </a:r>
            <a:r>
              <a:rPr lang="en-US" altLang="de-DE" dirty="0"/>
              <a:t>can avoid deadlocks, but only if certain information is </a:t>
            </a:r>
            <a:r>
              <a:rPr lang="en-US" altLang="de-DE" dirty="0" smtClean="0"/>
              <a:t>available in </a:t>
            </a:r>
            <a:r>
              <a:rPr lang="en-US" altLang="de-DE" dirty="0"/>
              <a:t>advance.</a:t>
            </a:r>
          </a:p>
        </p:txBody>
      </p:sp>
      <p:sp>
        <p:nvSpPr>
          <p:cNvPr id="2" name="Title 1"/>
          <p:cNvSpPr>
            <a:spLocks noGrp="1"/>
          </p:cNvSpPr>
          <p:nvPr>
            <p:ph type="title"/>
          </p:nvPr>
        </p:nvSpPr>
        <p:spPr/>
        <p:txBody>
          <a:bodyPr/>
          <a:lstStyle/>
          <a:p>
            <a:pPr algn="ctr"/>
            <a:r>
              <a:rPr lang="en-US" dirty="0" smtClean="0"/>
              <a:t>Deadlock Avoidance</a:t>
            </a:r>
            <a:endParaRPr lang="en-US" dirty="0"/>
          </a:p>
        </p:txBody>
      </p:sp>
    </p:spTree>
    <p:extLst>
      <p:ext uri="{BB962C8B-B14F-4D97-AF65-F5344CB8AC3E}">
        <p14:creationId xmlns:p14="http://schemas.microsoft.com/office/powerpoint/2010/main" val="322373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Safe and Unsafe States</a:t>
            </a:r>
            <a:endParaRPr lang="en-US" dirty="0"/>
          </a:p>
        </p:txBody>
      </p:sp>
      <p:sp>
        <p:nvSpPr>
          <p:cNvPr id="3" name="Content Placeholder 2"/>
          <p:cNvSpPr>
            <a:spLocks noGrp="1"/>
          </p:cNvSpPr>
          <p:nvPr>
            <p:ph idx="1"/>
          </p:nvPr>
        </p:nvSpPr>
        <p:spPr>
          <a:xfrm>
            <a:off x="838200" y="1387682"/>
            <a:ext cx="10515600" cy="4789281"/>
          </a:xfrm>
        </p:spPr>
        <p:txBody>
          <a:bodyPr/>
          <a:lstStyle/>
          <a:p>
            <a:pPr algn="just"/>
            <a:r>
              <a:rPr lang="en-US" dirty="0" smtClean="0"/>
              <a:t>A state </a:t>
            </a:r>
            <a:r>
              <a:rPr lang="en-US" dirty="0"/>
              <a:t>is said to be safe if there is some scheduling order in which every </a:t>
            </a:r>
            <a:r>
              <a:rPr lang="en-US" dirty="0" smtClean="0"/>
              <a:t>process can </a:t>
            </a:r>
            <a:r>
              <a:rPr lang="en-US" dirty="0"/>
              <a:t>run to completion even if all of them suddenly request their </a:t>
            </a:r>
            <a:r>
              <a:rPr lang="en-US" dirty="0" smtClean="0"/>
              <a:t>maximum number </a:t>
            </a:r>
            <a:r>
              <a:rPr lang="en-US" dirty="0"/>
              <a:t>of resources immediately.</a:t>
            </a:r>
          </a:p>
        </p:txBody>
      </p:sp>
      <p:pic>
        <p:nvPicPr>
          <p:cNvPr id="5" name="Picture 4"/>
          <p:cNvPicPr>
            <a:picLocks noChangeAspect="1"/>
          </p:cNvPicPr>
          <p:nvPr/>
        </p:nvPicPr>
        <p:blipFill>
          <a:blip r:embed="rId2"/>
          <a:stretch>
            <a:fillRect/>
          </a:stretch>
        </p:blipFill>
        <p:spPr>
          <a:xfrm>
            <a:off x="1871026" y="3019485"/>
            <a:ext cx="8449947" cy="2352039"/>
          </a:xfrm>
          <a:prstGeom prst="rect">
            <a:avLst/>
          </a:prstGeom>
        </p:spPr>
      </p:pic>
    </p:spTree>
    <p:extLst>
      <p:ext uri="{BB962C8B-B14F-4D97-AF65-F5344CB8AC3E}">
        <p14:creationId xmlns:p14="http://schemas.microsoft.com/office/powerpoint/2010/main" val="383421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891"/>
            <a:ext cx="10515600" cy="5529072"/>
          </a:xfrm>
        </p:spPr>
        <p:txBody>
          <a:bodyPr>
            <a:normAutofit/>
          </a:bodyPr>
          <a:lstStyle/>
          <a:p>
            <a:pPr algn="just"/>
            <a:r>
              <a:rPr lang="en-US" sz="2700" dirty="0">
                <a:latin typeface="Times New Roman" panose="02020603050405020304" pitchFamily="18" charset="0"/>
              </a:rPr>
              <a:t>In Fig. 6-9(a) we have a state in which A has three instances of the resource but may need as many as nine eventually. B currently has two and may need four altogether, later. Similarly, C also has two but may need an additional five. A total of 10 instances of the resource exist, so with seven resources already allocated, three there are still free.</a:t>
            </a:r>
          </a:p>
          <a:p>
            <a:pPr algn="just"/>
            <a:r>
              <a:rPr lang="en-US" sz="2700" dirty="0">
                <a:latin typeface="Times New Roman" panose="02020603050405020304" pitchFamily="18" charset="0"/>
              </a:rPr>
              <a:t>The state of Fig. 6-9(a) is safe because there exists a sequence of allocations that allows all processes to complete. Namely, the scheduler can simply run B exclusively, until it asks for and gets two more instances of the resource, leading to the state of Fig. 6-9(b). When B completes, we get the state of Fig. 6-9(c). Then the scheduler can run C, leading eventually to Fig. 6-9(d). When C completes, we get Fig. 6-9(e). Now A can get the six instances of the resource it needs and also complete. Thus, the state of Fig. 6-9(a) is safe because the system, by careful scheduling, can avoid deadlock.</a:t>
            </a:r>
          </a:p>
        </p:txBody>
      </p:sp>
    </p:spTree>
    <p:extLst>
      <p:ext uri="{BB962C8B-B14F-4D97-AF65-F5344CB8AC3E}">
        <p14:creationId xmlns:p14="http://schemas.microsoft.com/office/powerpoint/2010/main" val="3942470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Safe and Unsafe States</a:t>
            </a:r>
            <a:endParaRPr lang="en-US" dirty="0"/>
          </a:p>
        </p:txBody>
      </p:sp>
      <p:sp>
        <p:nvSpPr>
          <p:cNvPr id="3" name="Content Placeholder 2"/>
          <p:cNvSpPr>
            <a:spLocks noGrp="1"/>
          </p:cNvSpPr>
          <p:nvPr>
            <p:ph idx="1"/>
          </p:nvPr>
        </p:nvSpPr>
        <p:spPr>
          <a:xfrm>
            <a:off x="838200" y="1387682"/>
            <a:ext cx="10515600" cy="4789281"/>
          </a:xfrm>
        </p:spPr>
        <p:txBody>
          <a:bodyPr>
            <a:normAutofit/>
          </a:bodyPr>
          <a:lstStyle/>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endParaRPr lang="en-US" dirty="0" smtClean="0"/>
          </a:p>
          <a:p>
            <a:pPr algn="just"/>
            <a:r>
              <a:rPr lang="en-US" sz="2700" dirty="0">
                <a:latin typeface="Times New Roman" panose="02020603050405020304" pitchFamily="18" charset="0"/>
              </a:rPr>
              <a:t>Now suppose we have the initial state shown in Fig. 6-10(a), but this time A requests and gets another resource, giving Fig. 6-10(b). Can we find a sequence that is guaranteed to work?</a:t>
            </a:r>
          </a:p>
        </p:txBody>
      </p:sp>
      <p:pic>
        <p:nvPicPr>
          <p:cNvPr id="6" name="Picture 5"/>
          <p:cNvPicPr>
            <a:picLocks noChangeAspect="1"/>
          </p:cNvPicPr>
          <p:nvPr/>
        </p:nvPicPr>
        <p:blipFill>
          <a:blip r:embed="rId2"/>
          <a:stretch>
            <a:fillRect/>
          </a:stretch>
        </p:blipFill>
        <p:spPr>
          <a:xfrm>
            <a:off x="1505035" y="1425950"/>
            <a:ext cx="9181929" cy="2574589"/>
          </a:xfrm>
          <a:prstGeom prst="rect">
            <a:avLst/>
          </a:prstGeom>
        </p:spPr>
      </p:pic>
    </p:spTree>
    <p:extLst>
      <p:ext uri="{BB962C8B-B14F-4D97-AF65-F5344CB8AC3E}">
        <p14:creationId xmlns:p14="http://schemas.microsoft.com/office/powerpoint/2010/main" val="3234197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891"/>
            <a:ext cx="10515600" cy="5529072"/>
          </a:xfrm>
        </p:spPr>
        <p:txBody>
          <a:bodyPr>
            <a:normAutofit/>
          </a:bodyPr>
          <a:lstStyle/>
          <a:p>
            <a:pPr algn="just"/>
            <a:r>
              <a:rPr lang="en-US" sz="2700" dirty="0">
                <a:latin typeface="Times New Roman" panose="02020603050405020304" pitchFamily="18" charset="0"/>
              </a:rPr>
              <a:t>Let us try. The scheduler could run B until it asked </a:t>
            </a:r>
            <a:r>
              <a:rPr lang="en-US" sz="2700" dirty="0" smtClean="0">
                <a:latin typeface="Times New Roman" panose="02020603050405020304" pitchFamily="18" charset="0"/>
              </a:rPr>
              <a:t>for all </a:t>
            </a:r>
            <a:r>
              <a:rPr lang="en-US" sz="2700" dirty="0">
                <a:latin typeface="Times New Roman" panose="02020603050405020304" pitchFamily="18" charset="0"/>
              </a:rPr>
              <a:t>its resources, as shown in Fig. 6-10(c</a:t>
            </a:r>
            <a:r>
              <a:rPr lang="en-US" sz="2700" dirty="0" smtClean="0">
                <a:latin typeface="Times New Roman" panose="02020603050405020304" pitchFamily="18" charset="0"/>
              </a:rPr>
              <a:t>). Eventually</a:t>
            </a:r>
            <a:r>
              <a:rPr lang="en-US" sz="2700" dirty="0">
                <a:latin typeface="Times New Roman" panose="02020603050405020304" pitchFamily="18" charset="0"/>
              </a:rPr>
              <a:t>, B completes and we get the state of Fig. 6-10(d). </a:t>
            </a:r>
            <a:endParaRPr lang="en-US" sz="2700" dirty="0" smtClean="0">
              <a:latin typeface="Times New Roman" panose="02020603050405020304" pitchFamily="18" charset="0"/>
            </a:endParaRPr>
          </a:p>
          <a:p>
            <a:pPr algn="just"/>
            <a:r>
              <a:rPr lang="en-US" sz="2700" dirty="0" smtClean="0">
                <a:latin typeface="Times New Roman" panose="02020603050405020304" pitchFamily="18" charset="0"/>
              </a:rPr>
              <a:t>At </a:t>
            </a:r>
            <a:r>
              <a:rPr lang="en-US" sz="2700" dirty="0">
                <a:latin typeface="Times New Roman" panose="02020603050405020304" pitchFamily="18" charset="0"/>
              </a:rPr>
              <a:t>this point </a:t>
            </a:r>
            <a:r>
              <a:rPr lang="en-US" sz="2700" dirty="0" smtClean="0">
                <a:latin typeface="Times New Roman" panose="02020603050405020304" pitchFamily="18" charset="0"/>
              </a:rPr>
              <a:t>we are </a:t>
            </a:r>
            <a:r>
              <a:rPr lang="en-US" sz="2700" dirty="0">
                <a:latin typeface="Times New Roman" panose="02020603050405020304" pitchFamily="18" charset="0"/>
              </a:rPr>
              <a:t>stuck. We only have four instances of the resource free, and each of the active processes needs </a:t>
            </a:r>
            <a:r>
              <a:rPr lang="en-US" sz="2700" dirty="0" smtClean="0">
                <a:latin typeface="Times New Roman" panose="02020603050405020304" pitchFamily="18" charset="0"/>
              </a:rPr>
              <a:t>five</a:t>
            </a:r>
            <a:r>
              <a:rPr lang="en-US" sz="2700" dirty="0">
                <a:latin typeface="Times New Roman" panose="02020603050405020304" pitchFamily="18" charset="0"/>
              </a:rPr>
              <a:t>. There is no sequence that guarantees completion. Thus, </a:t>
            </a:r>
            <a:r>
              <a:rPr lang="en-US" sz="2700" dirty="0" smtClean="0">
                <a:latin typeface="Times New Roman" panose="02020603050405020304" pitchFamily="18" charset="0"/>
              </a:rPr>
              <a:t>the allocation </a:t>
            </a:r>
            <a:r>
              <a:rPr lang="en-US" sz="2700" dirty="0">
                <a:latin typeface="Times New Roman" panose="02020603050405020304" pitchFamily="18" charset="0"/>
              </a:rPr>
              <a:t>decision that moved the system from Fig. 6-10(a) to Fig. 6-10(b) </a:t>
            </a:r>
            <a:r>
              <a:rPr lang="en-US" sz="2700" dirty="0" smtClean="0">
                <a:latin typeface="Times New Roman" panose="02020603050405020304" pitchFamily="18" charset="0"/>
              </a:rPr>
              <a:t>went from </a:t>
            </a:r>
            <a:r>
              <a:rPr lang="en-US" sz="2700" dirty="0">
                <a:latin typeface="Times New Roman" panose="02020603050405020304" pitchFamily="18" charset="0"/>
              </a:rPr>
              <a:t>a safe to an unsafe state</a:t>
            </a:r>
            <a:r>
              <a:rPr lang="en-US" sz="2700" dirty="0" smtClean="0">
                <a:latin typeface="Times New Roman" panose="02020603050405020304" pitchFamily="18" charset="0"/>
              </a:rPr>
              <a:t>.</a:t>
            </a:r>
          </a:p>
          <a:p>
            <a:pPr algn="just"/>
            <a:r>
              <a:rPr lang="en-US" sz="2700" dirty="0">
                <a:latin typeface="Times New Roman" panose="02020603050405020304" pitchFamily="18" charset="0"/>
              </a:rPr>
              <a:t>It is worth noting that an unsafe state is not a deadlocked state. Starting </a:t>
            </a:r>
            <a:r>
              <a:rPr lang="en-US" sz="2700" dirty="0" smtClean="0">
                <a:latin typeface="Times New Roman" panose="02020603050405020304" pitchFamily="18" charset="0"/>
              </a:rPr>
              <a:t>at Fig</a:t>
            </a:r>
            <a:r>
              <a:rPr lang="en-US" sz="2700" dirty="0">
                <a:latin typeface="Times New Roman" panose="02020603050405020304" pitchFamily="18" charset="0"/>
              </a:rPr>
              <a:t>. 6-10(b), </a:t>
            </a:r>
            <a:r>
              <a:rPr lang="en-US" sz="2700" dirty="0" smtClean="0">
                <a:latin typeface="Times New Roman" panose="02020603050405020304" pitchFamily="18" charset="0"/>
              </a:rPr>
              <a:t>it </a:t>
            </a:r>
            <a:r>
              <a:rPr lang="en-US" sz="2700" dirty="0">
                <a:latin typeface="Times New Roman" panose="02020603050405020304" pitchFamily="18" charset="0"/>
              </a:rPr>
              <a:t>is possible that A might release a resource before asking </a:t>
            </a:r>
            <a:r>
              <a:rPr lang="en-US" sz="2700" dirty="0" smtClean="0">
                <a:latin typeface="Times New Roman" panose="02020603050405020304" pitchFamily="18" charset="0"/>
              </a:rPr>
              <a:t>for any </a:t>
            </a:r>
            <a:r>
              <a:rPr lang="en-US" sz="2700" dirty="0">
                <a:latin typeface="Times New Roman" panose="02020603050405020304" pitchFamily="18" charset="0"/>
              </a:rPr>
              <a:t>more, allowing C to complete and avoiding deadlock altogether.</a:t>
            </a:r>
          </a:p>
        </p:txBody>
      </p:sp>
    </p:spTree>
    <p:extLst>
      <p:ext uri="{BB962C8B-B14F-4D97-AF65-F5344CB8AC3E}">
        <p14:creationId xmlns:p14="http://schemas.microsoft.com/office/powerpoint/2010/main" val="1588371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05589" y="410362"/>
            <a:ext cx="7376616" cy="5689808"/>
          </a:xfrm>
          <a:prstGeom prst="rect">
            <a:avLst/>
          </a:prstGeom>
        </p:spPr>
      </p:pic>
    </p:spTree>
    <p:extLst>
      <p:ext uri="{BB962C8B-B14F-4D97-AF65-F5344CB8AC3E}">
        <p14:creationId xmlns:p14="http://schemas.microsoft.com/office/powerpoint/2010/main" val="402842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4651"/>
            <a:ext cx="10515600" cy="5492312"/>
          </a:xfrm>
        </p:spPr>
        <p:txBody>
          <a:bodyPr>
            <a:normAutofit/>
          </a:bodyPr>
          <a:lstStyle/>
          <a:p>
            <a:pPr algn="just"/>
            <a:r>
              <a:rPr lang="en-US" sz="2700" dirty="0" smtClean="0">
                <a:latin typeface="Times New Roman" panose="02020603050405020304" pitchFamily="18" charset="0"/>
              </a:rPr>
              <a:t>The </a:t>
            </a:r>
            <a:r>
              <a:rPr lang="en-US" sz="2700" dirty="0">
                <a:latin typeface="Times New Roman" panose="02020603050405020304" pitchFamily="18" charset="0"/>
              </a:rPr>
              <a:t>banker’s </a:t>
            </a:r>
            <a:r>
              <a:rPr lang="en-US" sz="2700" dirty="0" smtClean="0">
                <a:latin typeface="Times New Roman" panose="02020603050405020304" pitchFamily="18" charset="0"/>
              </a:rPr>
              <a:t>algorithm </a:t>
            </a:r>
            <a:r>
              <a:rPr lang="en-US" sz="2700" dirty="0">
                <a:latin typeface="Times New Roman" panose="02020603050405020304" pitchFamily="18" charset="0"/>
              </a:rPr>
              <a:t>is modeled on the way a small-town banker </a:t>
            </a:r>
            <a:r>
              <a:rPr lang="en-US" sz="2700" dirty="0" smtClean="0">
                <a:latin typeface="Times New Roman" panose="02020603050405020304" pitchFamily="18" charset="0"/>
              </a:rPr>
              <a:t>might deal </a:t>
            </a:r>
            <a:r>
              <a:rPr lang="en-US" sz="2700" dirty="0">
                <a:latin typeface="Times New Roman" panose="02020603050405020304" pitchFamily="18" charset="0"/>
              </a:rPr>
              <a:t>with a group of customers to whom he has granted lines of credit. </a:t>
            </a:r>
            <a:r>
              <a:rPr lang="en-US" sz="2700" dirty="0" smtClean="0">
                <a:latin typeface="Times New Roman" panose="02020603050405020304" pitchFamily="18" charset="0"/>
              </a:rPr>
              <a:t>What </a:t>
            </a:r>
            <a:r>
              <a:rPr lang="en-US" sz="2700" dirty="0">
                <a:latin typeface="Times New Roman" panose="02020603050405020304" pitchFamily="18" charset="0"/>
              </a:rPr>
              <a:t>the </a:t>
            </a:r>
            <a:r>
              <a:rPr lang="en-US" sz="2700" dirty="0" smtClean="0">
                <a:latin typeface="Times New Roman" panose="02020603050405020304" pitchFamily="18" charset="0"/>
              </a:rPr>
              <a:t>algorithm does </a:t>
            </a:r>
            <a:r>
              <a:rPr lang="en-US" sz="2700" dirty="0">
                <a:latin typeface="Times New Roman" panose="02020603050405020304" pitchFamily="18" charset="0"/>
              </a:rPr>
              <a:t>is check to see if granting the request leads to an unsafe state.</a:t>
            </a:r>
          </a:p>
          <a:p>
            <a:pPr algn="just"/>
            <a:r>
              <a:rPr lang="en-US" sz="2700" dirty="0" smtClean="0">
                <a:latin typeface="Times New Roman" panose="02020603050405020304" pitchFamily="18" charset="0"/>
              </a:rPr>
              <a:t>The </a:t>
            </a:r>
            <a:r>
              <a:rPr lang="en-US" sz="2700" dirty="0">
                <a:latin typeface="Times New Roman" panose="02020603050405020304" pitchFamily="18" charset="0"/>
              </a:rPr>
              <a:t>banker’s algorithm considers each request as it occurs, seeing whether granting it leads to a safe state. If it does, the request is granted; otherwise, it is postponed until later. To see if a state is safe, the banker checks to see if he has enough resources to satisfy some customer. If so, those loans are assumed to be repaid, and the customer now closest to the limit is checked, and so on. If all loans can eventually be repaid, the state is safe and the initial request can be granted.</a:t>
            </a:r>
          </a:p>
        </p:txBody>
      </p:sp>
    </p:spTree>
    <p:extLst>
      <p:ext uri="{BB962C8B-B14F-4D97-AF65-F5344CB8AC3E}">
        <p14:creationId xmlns:p14="http://schemas.microsoft.com/office/powerpoint/2010/main" val="2888711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12714" y="487068"/>
            <a:ext cx="7478556" cy="5529072"/>
          </a:xfrm>
          <a:prstGeom prst="rect">
            <a:avLst/>
          </a:prstGeom>
        </p:spPr>
      </p:pic>
    </p:spTree>
    <p:extLst>
      <p:ext uri="{BB962C8B-B14F-4D97-AF65-F5344CB8AC3E}">
        <p14:creationId xmlns:p14="http://schemas.microsoft.com/office/powerpoint/2010/main" val="4035690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1369</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ＭＳ Ｐゴシック</vt:lpstr>
      <vt:lpstr>Arial</vt:lpstr>
      <vt:lpstr>Calibri</vt:lpstr>
      <vt:lpstr>Calibri Light</vt:lpstr>
      <vt:lpstr>Monotype Sorts</vt:lpstr>
      <vt:lpstr>Times New Roman</vt:lpstr>
      <vt:lpstr>Times-Italic</vt:lpstr>
      <vt:lpstr>Times-Roman</vt:lpstr>
      <vt:lpstr>Office Theme</vt:lpstr>
      <vt:lpstr>PowerPoint Presentation</vt:lpstr>
      <vt:lpstr>Deadlock Avoidance</vt:lpstr>
      <vt:lpstr>Safe and Unsafe States</vt:lpstr>
      <vt:lpstr>PowerPoint Presentation</vt:lpstr>
      <vt:lpstr>Safe and Unsafe States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Attacking the Mutual-Exclusion Condition</vt:lpstr>
      <vt:lpstr>Attacking the Hold-and-Wait Condition</vt:lpstr>
      <vt:lpstr>Attacking the No-Preemption Condition</vt:lpstr>
      <vt:lpstr>Attacking the Circular Wait Condition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Anar Abdel Hady</dc:creator>
  <cp:lastModifiedBy>Anar Abdel Hady</cp:lastModifiedBy>
  <cp:revision>97</cp:revision>
  <dcterms:created xsi:type="dcterms:W3CDTF">2022-11-13T17:27:07Z</dcterms:created>
  <dcterms:modified xsi:type="dcterms:W3CDTF">2023-11-26T09:36:34Z</dcterms:modified>
</cp:coreProperties>
</file>