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725" r:id="rId5"/>
  </p:sldMasterIdLst>
  <p:notesMasterIdLst>
    <p:notesMasterId r:id="rId18"/>
  </p:notesMasterIdLst>
  <p:handoutMasterIdLst>
    <p:handoutMasterId r:id="rId19"/>
  </p:handoutMasterIdLst>
  <p:sldIdLst>
    <p:sldId id="273" r:id="rId6"/>
    <p:sldId id="275" r:id="rId7"/>
    <p:sldId id="276" r:id="rId8"/>
    <p:sldId id="292" r:id="rId9"/>
    <p:sldId id="293" r:id="rId10"/>
    <p:sldId id="277" r:id="rId11"/>
    <p:sldId id="280" r:id="rId12"/>
    <p:sldId id="284" r:id="rId13"/>
    <p:sldId id="282" r:id="rId14"/>
    <p:sldId id="283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610" autoAdjust="0"/>
  </p:normalViewPr>
  <p:slideViewPr>
    <p:cSldViewPr>
      <p:cViewPr>
        <p:scale>
          <a:sx n="76" d="100"/>
          <a:sy n="76" d="100"/>
        </p:scale>
        <p:origin x="-127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1/4/2018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01347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61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61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795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4870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4870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4870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58509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6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6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38693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931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41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5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1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1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9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0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7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37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5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976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5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6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31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60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2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258022"/>
            <a:ext cx="9144000" cy="44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</a:rPr>
              <a:t>LOAN APPLICATION PROCESSING SYSTEM</a:t>
            </a: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GROUP-6</a:t>
            </a: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  MENTOR:</a:t>
            </a:r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  RAHUL VIKASH</a:t>
            </a:r>
          </a:p>
        </p:txBody>
      </p:sp>
    </p:spTree>
    <p:extLst>
      <p:ext uri="{BB962C8B-B14F-4D97-AF65-F5344CB8AC3E}">
        <p14:creationId xmlns:p14="http://schemas.microsoft.com/office/powerpoint/2010/main" val="41738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u="sng" dirty="0" smtClean="0"/>
          </a:p>
          <a:p>
            <a:r>
              <a:rPr lang="en-US" sz="2000" b="1" u="sng" dirty="0" smtClean="0"/>
              <a:t>Check Application Status</a:t>
            </a:r>
            <a:r>
              <a:rPr lang="en-US" b="1" u="sng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is a module which helps the customer to check the Application status of their loan program </a:t>
            </a:r>
            <a:r>
              <a:rPr lang="en-US" sz="2000" dirty="0" err="1" smtClean="0"/>
              <a:t>i.e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Accepted for Interview Date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Approved</a:t>
            </a:r>
          </a:p>
          <a:p>
            <a:endParaRPr lang="en-US" sz="2000" dirty="0" smtClean="0"/>
          </a:p>
          <a:p>
            <a:r>
              <a:rPr lang="en-US" sz="2000" dirty="0" smtClean="0"/>
              <a:t>Unapproved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5680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Scope And Out of Scope of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712115" cy="46365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our current system a customer can perform a lot of functionalities. </a:t>
            </a:r>
            <a:r>
              <a:rPr lang="en-US" sz="2000" dirty="0"/>
              <a:t>But</a:t>
            </a:r>
            <a:r>
              <a:rPr lang="en-US" sz="2000" dirty="0" smtClean="0"/>
              <a:t>, one customer can apply for only one loan.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Following are the future scope for our system: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 Customer can apply for many loans:</a:t>
            </a:r>
          </a:p>
          <a:p>
            <a:pPr marL="0" indent="0">
              <a:buNone/>
            </a:pPr>
            <a:r>
              <a:rPr lang="en-US" sz="2000" dirty="0" smtClean="0"/>
              <a:t>Customer gets an option to apply for multiple loan </a:t>
            </a:r>
            <a:r>
              <a:rPr lang="en-US" sz="2000" dirty="0" smtClean="0"/>
              <a:t>programs. This </a:t>
            </a:r>
            <a:r>
              <a:rPr lang="en-US" sz="2000" dirty="0" smtClean="0"/>
              <a:t>feature will be added to our system later.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2221460"/>
            <a:ext cx="8712115" cy="46365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THANK YOU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23664"/>
            <a:ext cx="9143999" cy="100213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   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85" y="1196752"/>
            <a:ext cx="8712115" cy="51845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chemeClr val="tx1"/>
                </a:solidFill>
              </a:rPr>
              <a:t> Project </a:t>
            </a:r>
            <a:r>
              <a:rPr lang="en-US" altLang="en-US" sz="2800" b="1" dirty="0">
                <a:solidFill>
                  <a:schemeClr val="tx1"/>
                </a:solidFill>
              </a:rPr>
              <a:t>Understanding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chemeClr val="tx1"/>
                </a:solidFill>
              </a:rPr>
              <a:t> Approach used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chemeClr val="tx1"/>
                </a:solidFill>
              </a:rPr>
              <a:t> Project Execution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chemeClr val="tx1"/>
                </a:solidFill>
              </a:rPr>
              <a:t> Modules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Scope </a:t>
            </a:r>
            <a:r>
              <a:rPr lang="en-US" alt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And Out of Scope of Project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6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Understanding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95536" y="1556792"/>
            <a:ext cx="8221414" cy="4959896"/>
          </a:xfrm>
        </p:spPr>
        <p:txBody>
          <a:bodyPr/>
          <a:lstStyle/>
          <a:p>
            <a:r>
              <a:rPr lang="en-US" sz="2000" dirty="0" smtClean="0"/>
              <a:t>This project is aimed at developing an standalone Loan Application Processing System. </a:t>
            </a:r>
          </a:p>
          <a:p>
            <a:r>
              <a:rPr lang="en-US" sz="2000" dirty="0" smtClean="0"/>
              <a:t>It is used by</a:t>
            </a:r>
            <a:r>
              <a:rPr lang="en-US" sz="2000" b="1" dirty="0" smtClean="0"/>
              <a:t> </a:t>
            </a:r>
            <a:r>
              <a:rPr lang="en-US" sz="2000" dirty="0" smtClean="0"/>
              <a:t>customers to apply for loan and by the </a:t>
            </a:r>
            <a:r>
              <a:rPr lang="en-US" sz="2000" b="1" dirty="0" smtClean="0"/>
              <a:t>l</a:t>
            </a:r>
            <a:r>
              <a:rPr lang="en-US" sz="2000" dirty="0" smtClean="0"/>
              <a:t>oan </a:t>
            </a:r>
            <a:r>
              <a:rPr lang="en-US" sz="2000" b="1" dirty="0" smtClean="0"/>
              <a:t>a</a:t>
            </a:r>
            <a:r>
              <a:rPr lang="en-US" sz="2000" dirty="0" smtClean="0"/>
              <a:t>pproval </a:t>
            </a:r>
            <a:r>
              <a:rPr lang="en-US" sz="2000" b="1" dirty="0" smtClean="0"/>
              <a:t>d</a:t>
            </a:r>
            <a:r>
              <a:rPr lang="en-US" sz="2000" dirty="0" smtClean="0"/>
              <a:t>epartment (lad) for processing loan. </a:t>
            </a:r>
          </a:p>
          <a:p>
            <a:r>
              <a:rPr lang="en-US" sz="2000" dirty="0" smtClean="0"/>
              <a:t>Administration </a:t>
            </a:r>
            <a:r>
              <a:rPr lang="en-US" sz="2000" dirty="0"/>
              <a:t>staff can add/update/delete any loan program that the home finance provider offers/updates/cancels. </a:t>
            </a:r>
            <a:endParaRPr lang="en-US" sz="2000" dirty="0" smtClean="0"/>
          </a:p>
          <a:p>
            <a:r>
              <a:rPr lang="en-US" sz="2000" dirty="0" smtClean="0"/>
              <a:t>Members </a:t>
            </a:r>
            <a:r>
              <a:rPr lang="en-US" sz="2000" dirty="0"/>
              <a:t>of </a:t>
            </a:r>
            <a:r>
              <a:rPr lang="en-US" sz="2000" b="1" dirty="0"/>
              <a:t>l</a:t>
            </a:r>
            <a:r>
              <a:rPr lang="en-US" sz="2000" dirty="0"/>
              <a:t>oan </a:t>
            </a:r>
            <a:r>
              <a:rPr lang="en-US" sz="2000" b="1" dirty="0"/>
              <a:t>a</a:t>
            </a:r>
            <a:r>
              <a:rPr lang="en-US" sz="2000" dirty="0"/>
              <a:t>pproval </a:t>
            </a:r>
            <a:r>
              <a:rPr lang="en-US" sz="2000" b="1" dirty="0"/>
              <a:t>d</a:t>
            </a:r>
            <a:r>
              <a:rPr lang="en-US" sz="2000" dirty="0"/>
              <a:t>epartment (lad) have the responsibility to verify information provided by the customer and take a decision on the approval of loan in consultation with concerned approvers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Understanding (Contd.)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application there are three </a:t>
            </a:r>
            <a:r>
              <a:rPr lang="en-US" sz="2000" dirty="0"/>
              <a:t>types of </a:t>
            </a:r>
            <a:r>
              <a:rPr lang="en-US" sz="2000" dirty="0" smtClean="0"/>
              <a:t>users i.e. admin, loan approval department and customer. The </a:t>
            </a:r>
            <a:r>
              <a:rPr lang="en-US" sz="2000" dirty="0"/>
              <a:t>functionalities </a:t>
            </a:r>
            <a:r>
              <a:rPr lang="en-US" sz="2000" dirty="0" smtClean="0"/>
              <a:t>performed </a:t>
            </a:r>
            <a:r>
              <a:rPr lang="en-US" sz="2000" dirty="0"/>
              <a:t>by the </a:t>
            </a:r>
            <a:r>
              <a:rPr lang="en-US" sz="2000" b="1" i="1" dirty="0" smtClean="0"/>
              <a:t>customer</a:t>
            </a:r>
            <a:r>
              <a:rPr lang="en-US" sz="2000" dirty="0" smtClean="0"/>
              <a:t> are </a:t>
            </a:r>
            <a:r>
              <a:rPr lang="en-US" sz="2000" dirty="0"/>
              <a:t>as </a:t>
            </a:r>
            <a:r>
              <a:rPr lang="en-US" sz="2000" dirty="0" smtClean="0"/>
              <a:t>follows: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i="1" dirty="0" smtClean="0"/>
              <a:t>Customer:</a:t>
            </a:r>
            <a:endParaRPr lang="en-US" sz="2000" b="1" i="1" dirty="0"/>
          </a:p>
          <a:p>
            <a:r>
              <a:rPr lang="en-US" sz="2000" dirty="0" smtClean="0"/>
              <a:t>View All Loan Programs</a:t>
            </a:r>
            <a:endParaRPr lang="en-US" sz="2000" dirty="0"/>
          </a:p>
          <a:p>
            <a:r>
              <a:rPr lang="en-US" sz="2000" dirty="0" smtClean="0"/>
              <a:t>Register</a:t>
            </a:r>
            <a:endParaRPr lang="en-US" sz="2000" dirty="0"/>
          </a:p>
          <a:p>
            <a:r>
              <a:rPr lang="en-US" sz="2000" dirty="0" smtClean="0"/>
              <a:t>Apply for Loan</a:t>
            </a:r>
            <a:endParaRPr lang="en-US" sz="2000" dirty="0"/>
          </a:p>
          <a:p>
            <a:r>
              <a:rPr lang="en-US" sz="2000" dirty="0" smtClean="0"/>
              <a:t>Check Application Status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  </a:t>
            </a:r>
            <a:r>
              <a:rPr lang="en-US" sz="2400" dirty="0"/>
              <a:t> 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Understanding (Contd.)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functionalities </a:t>
            </a:r>
            <a:r>
              <a:rPr lang="en-US" sz="2000" dirty="0" smtClean="0"/>
              <a:t>performed </a:t>
            </a:r>
            <a:r>
              <a:rPr lang="en-US" sz="2000" dirty="0"/>
              <a:t>by the </a:t>
            </a:r>
            <a:r>
              <a:rPr lang="en-US" sz="2000" b="1" i="1" dirty="0" smtClean="0"/>
              <a:t>admin</a:t>
            </a:r>
            <a:r>
              <a:rPr lang="en-US" sz="2000" dirty="0" smtClean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as </a:t>
            </a:r>
            <a:r>
              <a:rPr lang="en-US" sz="2000" dirty="0" smtClean="0"/>
              <a:t>follows: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i="1" dirty="0" smtClean="0"/>
              <a:t>Admin</a:t>
            </a:r>
            <a:r>
              <a:rPr lang="en-US" sz="2000" b="1" i="1" dirty="0" smtClean="0"/>
              <a:t>:</a:t>
            </a:r>
            <a:endParaRPr lang="en-US" sz="2000" b="1" i="1" dirty="0"/>
          </a:p>
          <a:p>
            <a:r>
              <a:rPr lang="en-US" sz="2000" dirty="0"/>
              <a:t>maintain information on loan programs offered </a:t>
            </a:r>
          </a:p>
          <a:p>
            <a:pPr marL="0" indent="0">
              <a:buNone/>
            </a:pPr>
            <a:r>
              <a:rPr lang="en-US" sz="2000" dirty="0"/>
              <a:t>					</a:t>
            </a:r>
          </a:p>
          <a:p>
            <a:r>
              <a:rPr lang="en-US" sz="2000" dirty="0" smtClean="0"/>
              <a:t>update </a:t>
            </a:r>
            <a:r>
              <a:rPr lang="en-US" sz="2000" dirty="0"/>
              <a:t>the loan </a:t>
            </a:r>
            <a:r>
              <a:rPr lang="en-US" sz="2000" dirty="0" smtClean="0"/>
              <a:t>programs.</a:t>
            </a:r>
          </a:p>
          <a:p>
            <a:endParaRPr lang="en-US" sz="2000" dirty="0" smtClean="0"/>
          </a:p>
          <a:p>
            <a:r>
              <a:rPr lang="en-US" sz="2000" dirty="0" smtClean="0"/>
              <a:t>View all the loan </a:t>
            </a:r>
            <a:r>
              <a:rPr lang="en-US" sz="2000" dirty="0" err="1" smtClean="0"/>
              <a:t>programmes</a:t>
            </a:r>
            <a:endParaRPr lang="en-US" sz="20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Understanding (Contd.)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functionalities </a:t>
            </a:r>
            <a:r>
              <a:rPr lang="en-US" sz="2000" dirty="0" smtClean="0"/>
              <a:t>performed </a:t>
            </a:r>
            <a:r>
              <a:rPr lang="en-US" sz="2000" dirty="0"/>
              <a:t>by the </a:t>
            </a:r>
            <a:r>
              <a:rPr lang="en-US" sz="2000" b="1" i="1" dirty="0" smtClean="0"/>
              <a:t>LAD</a:t>
            </a:r>
            <a:r>
              <a:rPr lang="en-US" sz="2000" dirty="0" smtClean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as </a:t>
            </a:r>
            <a:r>
              <a:rPr lang="en-US" sz="2000" dirty="0" smtClean="0"/>
              <a:t>follows: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i="1" dirty="0" smtClean="0"/>
              <a:t>Loan Approval Department</a:t>
            </a:r>
            <a:r>
              <a:rPr lang="en-US" sz="2000" b="1" i="1" dirty="0" smtClean="0"/>
              <a:t>:</a:t>
            </a:r>
            <a:endParaRPr lang="en-US" sz="2000" b="1" i="1" dirty="0"/>
          </a:p>
          <a:p>
            <a:r>
              <a:rPr lang="en-US" sz="2000" dirty="0"/>
              <a:t>Accept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Reject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View </a:t>
            </a:r>
            <a:endParaRPr lang="en-US" sz="20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251520" y="188640"/>
            <a:ext cx="6715125" cy="831850"/>
          </a:xfrm>
        </p:spPr>
        <p:txBody>
          <a:bodyPr/>
          <a:lstStyle/>
          <a:p>
            <a:r>
              <a:rPr lang="en-US" dirty="0"/>
              <a:t>Approach Used</a:t>
            </a:r>
            <a:endParaRPr lang="en-US" alt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In this application we have followed Modular Programming. Modular Programming is a process which divides </a:t>
            </a:r>
            <a:r>
              <a:rPr lang="en-US" sz="2000" dirty="0"/>
              <a:t>a computer program into separate sub-programs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A module is a separate software </a:t>
            </a:r>
            <a:r>
              <a:rPr lang="en-US" sz="2000" dirty="0" smtClean="0"/>
              <a:t>component, which can </a:t>
            </a:r>
            <a:r>
              <a:rPr lang="en-US" sz="2000" dirty="0"/>
              <a:t>be used in a variety of applications and functions with other components of the system. Similar functions </a:t>
            </a:r>
            <a:r>
              <a:rPr lang="en-US" sz="2000" dirty="0" smtClean="0"/>
              <a:t>were </a:t>
            </a:r>
            <a:r>
              <a:rPr lang="en-US" sz="2000" dirty="0"/>
              <a:t>grouped in the same unit </a:t>
            </a:r>
            <a:r>
              <a:rPr lang="en-US" sz="2000" dirty="0" smtClean="0"/>
              <a:t>of </a:t>
            </a:r>
            <a:r>
              <a:rPr lang="en-US" sz="2000" dirty="0"/>
              <a:t>code and separate functions </a:t>
            </a:r>
            <a:r>
              <a:rPr lang="en-US" sz="2000" dirty="0" smtClean="0"/>
              <a:t>are </a:t>
            </a:r>
            <a:r>
              <a:rPr lang="en-US" sz="2000" dirty="0"/>
              <a:t>developed as separate units of code so that the code can be </a:t>
            </a:r>
            <a:r>
              <a:rPr lang="en-US" sz="2000" dirty="0" smtClean="0"/>
              <a:t>reused.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Modular </a:t>
            </a:r>
            <a:r>
              <a:rPr lang="en-US" sz="2000" dirty="0"/>
              <a:t>programming </a:t>
            </a:r>
            <a:r>
              <a:rPr lang="en-US" sz="2000" dirty="0" smtClean="0"/>
              <a:t>enabled us </a:t>
            </a:r>
            <a:r>
              <a:rPr lang="en-US" sz="2000" dirty="0"/>
              <a:t>to </a:t>
            </a:r>
            <a:r>
              <a:rPr lang="en-US" sz="2000" dirty="0" smtClean="0"/>
              <a:t>divide </a:t>
            </a:r>
            <a:r>
              <a:rPr lang="en-US" sz="2000" dirty="0"/>
              <a:t>the work and debug pieces of the program independently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Modules were </a:t>
            </a:r>
            <a:r>
              <a:rPr lang="en-US" sz="2000" dirty="0"/>
              <a:t>designed in such a </a:t>
            </a:r>
            <a:r>
              <a:rPr lang="en-US" sz="2000" dirty="0" smtClean="0"/>
              <a:t>way to </a:t>
            </a:r>
            <a:r>
              <a:rPr lang="en-US" sz="2000" dirty="0"/>
              <a:t>minimize dependencies between different modules</a:t>
            </a:r>
            <a:r>
              <a:rPr lang="en-US" sz="24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View All Loan Program</a:t>
            </a:r>
          </a:p>
          <a:p>
            <a:r>
              <a:rPr lang="en-US" sz="3200" dirty="0" smtClean="0"/>
              <a:t>Register </a:t>
            </a:r>
            <a:endParaRPr lang="en-US" sz="3200" dirty="0"/>
          </a:p>
          <a:p>
            <a:r>
              <a:rPr lang="en-US" sz="3200" dirty="0" smtClean="0"/>
              <a:t>Apply for Loan Progra</a:t>
            </a:r>
            <a:r>
              <a:rPr lang="en-US" sz="3200" dirty="0"/>
              <a:t>m</a:t>
            </a:r>
          </a:p>
          <a:p>
            <a:r>
              <a:rPr lang="en-US" sz="3200" dirty="0" smtClean="0"/>
              <a:t>Check Application Status</a:t>
            </a:r>
            <a:endParaRPr lang="en-US" sz="32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11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u="sng" dirty="0" smtClean="0"/>
          </a:p>
          <a:p>
            <a:r>
              <a:rPr lang="en-US" sz="2000" b="1" u="sng" dirty="0"/>
              <a:t>View </a:t>
            </a:r>
            <a:r>
              <a:rPr lang="en-US" sz="2000" b="1" u="sng" dirty="0" smtClean="0"/>
              <a:t>All Loan Programs: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000" dirty="0" smtClean="0"/>
              <a:t>This module enables a </a:t>
            </a:r>
            <a:r>
              <a:rPr lang="en-US" sz="2000" dirty="0"/>
              <a:t>C</a:t>
            </a:r>
            <a:r>
              <a:rPr lang="en-US" sz="2000" dirty="0" smtClean="0"/>
              <a:t>ustomer, admin and Lad to view all the loan programs added by the admin.</a:t>
            </a:r>
          </a:p>
          <a:p>
            <a:endParaRPr lang="en-US" dirty="0" smtClean="0"/>
          </a:p>
          <a:p>
            <a:r>
              <a:rPr lang="en-US" sz="2000" b="1" u="sng" dirty="0" smtClean="0"/>
              <a:t>Register</a:t>
            </a:r>
            <a:r>
              <a:rPr lang="en-US" b="1" u="sng" dirty="0" smtClean="0"/>
              <a:t>:</a:t>
            </a:r>
            <a:br>
              <a:rPr lang="en-US" b="1" u="sng" dirty="0" smtClean="0"/>
            </a:br>
            <a:r>
              <a:rPr lang="en-US" sz="2000" dirty="0" smtClean="0"/>
              <a:t>In this module if a customer wants to apply for loan he has to register </a:t>
            </a:r>
            <a:r>
              <a:rPr lang="en-US" sz="2000" dirty="0"/>
              <a:t>by entering </a:t>
            </a:r>
            <a:r>
              <a:rPr lang="en-US" sz="2000" dirty="0" smtClean="0"/>
              <a:t>his details.  </a:t>
            </a:r>
            <a:endParaRPr lang="en-US" sz="2000" dirty="0"/>
          </a:p>
          <a:p>
            <a:endParaRPr lang="en-US" dirty="0" smtClean="0"/>
          </a:p>
          <a:p>
            <a:r>
              <a:rPr lang="en-US" sz="2000" b="1" u="sng" dirty="0" smtClean="0"/>
              <a:t>Apply for Loan </a:t>
            </a:r>
            <a:r>
              <a:rPr lang="en-US" sz="2000" b="1" u="sng" dirty="0"/>
              <a:t>Programs 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In this module a registered customer can apply for loan </a:t>
            </a:r>
            <a:r>
              <a:rPr lang="en-US" sz="2000" dirty="0"/>
              <a:t>P</a:t>
            </a:r>
            <a:r>
              <a:rPr lang="en-US" sz="2000" dirty="0" smtClean="0"/>
              <a:t>rograms, and he will receive a system generated unique Application Id.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>D:\2016\CoursewareRebranding</FolderName>
    <Material_x0020_Type xmlns="a85eb2a3-840f-4054-86f6-d41d0c1cba4b">Template</Material_x0020_Type>
  </documentManagement>
</p:properties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388FF6-FC9B-4F3A-8C9E-F50B5860E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952a6df7-b138-4f89-9bc4-e7a874ea3254"/>
    <ds:schemaRef ds:uri="http://schemas.microsoft.com/office/2006/documentManagement/types"/>
    <ds:schemaRef ds:uri="http://schemas.openxmlformats.org/package/2006/metadata/core-properties"/>
    <ds:schemaRef ds:uri="a85eb2a3-840f-4054-86f6-d41d0c1cba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469</Words>
  <Application>Microsoft Office PowerPoint</Application>
  <PresentationFormat>On-screen Show (4:3)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1_Corporate Presentation Template (4x3 - Normal)</vt:lpstr>
      <vt:lpstr>3_Office Theme</vt:lpstr>
      <vt:lpstr>think-cell Slide</vt:lpstr>
      <vt:lpstr>PowerPoint Presentation</vt:lpstr>
      <vt:lpstr>    Objectives</vt:lpstr>
      <vt:lpstr>Project Understanding</vt:lpstr>
      <vt:lpstr>Project Understanding (Contd.)</vt:lpstr>
      <vt:lpstr>Project Understanding (Contd.)</vt:lpstr>
      <vt:lpstr>Project Understanding (Contd.)</vt:lpstr>
      <vt:lpstr>Approach Used</vt:lpstr>
      <vt:lpstr>Modules</vt:lpstr>
      <vt:lpstr>Modules</vt:lpstr>
      <vt:lpstr>Modules</vt:lpstr>
      <vt:lpstr>Scope And Out of Scope of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suggisetti, sai</cp:lastModifiedBy>
  <cp:revision>137</cp:revision>
  <dcterms:created xsi:type="dcterms:W3CDTF">2014-04-28T11:21:39Z</dcterms:created>
  <dcterms:modified xsi:type="dcterms:W3CDTF">2018-01-04T08:15:31Z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0x010100A64F2559C04AE4488E94205E47398A2E</vt:lpwstr>
  </property>
</Properties>
</file>