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0275213" cy="213836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35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C313"/>
    <a:srgbClr val="F85E34"/>
    <a:srgbClr val="D64200"/>
    <a:srgbClr val="D01E62"/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206" autoAdjust="0"/>
    <p:restoredTop sz="96374" autoAdjust="0"/>
  </p:normalViewPr>
  <p:slideViewPr>
    <p:cSldViewPr>
      <p:cViewPr>
        <p:scale>
          <a:sx n="50" d="100"/>
          <a:sy n="50" d="100"/>
        </p:scale>
        <p:origin x="-1752" y="36"/>
      </p:cViewPr>
      <p:guideLst>
        <p:guide orient="horz" pos="6735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43261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685800"/>
            <a:ext cx="48545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270641" y="3499589"/>
            <a:ext cx="25733931" cy="74446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7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784401" y="11231354"/>
            <a:ext cx="22706409" cy="51627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Font typeface="Arial"/>
              <a:buNone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5595" marR="0" lvl="1" indent="-3194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1191" marR="0" lvl="2" indent="-6391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76786" marR="0" lvl="3" indent="-9585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702381" marR="0" lvl="4" indent="-81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127977" marR="0" lvl="5" indent="-3277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553572" marR="0" lvl="6" indent="-6471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979167" marR="0" lvl="7" indent="-9666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404763" marR="0" lvl="8" indent="-162" algn="ctr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081421" y="1138484"/>
            <a:ext cx="26112370" cy="413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8353748" y="-579927"/>
            <a:ext cx="13567714" cy="261123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15868930" y="6935250"/>
            <a:ext cx="18121633" cy="6528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623525" y="596377"/>
            <a:ext cx="18121633" cy="19205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081421" y="1138484"/>
            <a:ext cx="26112370" cy="413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081421" y="5692400"/>
            <a:ext cx="26112370" cy="135677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065653" y="5331062"/>
            <a:ext cx="26112370" cy="88949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7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065653" y="14310204"/>
            <a:ext cx="26112370" cy="4677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Font typeface="Arial"/>
              <a:buNone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5595" marR="0" lvl="1" indent="-3194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623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1191" marR="0" lvl="2" indent="-6391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56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76786" marR="0" lvl="3" indent="-9585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498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702381" marR="0" lvl="4" indent="-81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498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127977" marR="0" lvl="5" indent="-3277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498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553572" marR="0" lvl="6" indent="-6471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498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979167" marR="0" lvl="7" indent="-9666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498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404763" marR="0" lvl="8" indent="-162" algn="l" rtl="0">
              <a:lnSpc>
                <a:spcPct val="90000"/>
              </a:lnSpc>
              <a:spcBef>
                <a:spcPts val="1559"/>
              </a:spcBef>
              <a:buClr>
                <a:srgbClr val="888888"/>
              </a:buClr>
              <a:buFont typeface="Arial"/>
              <a:buNone/>
              <a:defRPr sz="498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081421" y="1138484"/>
            <a:ext cx="26112370" cy="413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081421" y="5692400"/>
            <a:ext cx="12866965" cy="135677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15326826" y="5692400"/>
            <a:ext cx="12866965" cy="135677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085364" y="1138484"/>
            <a:ext cx="26112370" cy="413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085367" y="5241960"/>
            <a:ext cx="12807831" cy="25690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Font typeface="Arial"/>
              <a:buNone/>
              <a:defRPr sz="748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5595" marR="0" lvl="1" indent="-319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1191" marR="0" lvl="2" indent="-639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561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76786" marR="0" lvl="3" indent="-9585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702381" marR="0" lvl="4" indent="-8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127977" marR="0" lvl="5" indent="-3277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553572" marR="0" lvl="6" indent="-647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979167" marR="0" lvl="7" indent="-9666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404763" marR="0" lvl="8" indent="-16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085367" y="7810963"/>
            <a:ext cx="12807831" cy="11488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15326828" y="5241960"/>
            <a:ext cx="12870909" cy="25690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Font typeface="Arial"/>
              <a:buNone/>
              <a:defRPr sz="748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5595" marR="0" lvl="1" indent="-319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1191" marR="0" lvl="2" indent="-639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561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76786" marR="0" lvl="3" indent="-9585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702381" marR="0" lvl="4" indent="-8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127977" marR="0" lvl="5" indent="-3277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553572" marR="0" lvl="6" indent="-647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979167" marR="0" lvl="7" indent="-9666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404763" marR="0" lvl="8" indent="-16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98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15326828" y="7810963"/>
            <a:ext cx="12870909" cy="11488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081421" y="1138484"/>
            <a:ext cx="26112370" cy="413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99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2870909" y="3078850"/>
            <a:ext cx="15326827" cy="15196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79195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99780"/>
              <a:buFont typeface="Arial"/>
              <a:buChar char="•"/>
              <a:defRPr sz="99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16157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244017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26397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1689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2008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2328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2647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1697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2085364" y="6415087"/>
            <a:ext cx="9764544" cy="1188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5595" marR="0" lvl="1" indent="-319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3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1191" marR="0" lvl="2" indent="-639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76786" marR="0" lvl="3" indent="-9585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702381" marR="0" lvl="4" indent="-8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127977" marR="0" lvl="5" indent="-3277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553572" marR="0" lvl="6" indent="-647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979167" marR="0" lvl="7" indent="-9666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404763" marR="0" lvl="8" indent="-16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99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2870909" y="3078850"/>
            <a:ext cx="15326827" cy="15196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Font typeface="Arial"/>
              <a:buNone/>
              <a:defRPr sz="99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5595" marR="0" lvl="1" indent="-319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1191" marR="0" lvl="2" indent="-639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76786" marR="0" lvl="3" indent="-9585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702381" marR="0" lvl="4" indent="-8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127977" marR="0" lvl="5" indent="-3277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553572" marR="0" lvl="6" indent="-647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979167" marR="0" lvl="7" indent="-9666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404763" marR="0" lvl="8" indent="-16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085364" y="6415087"/>
            <a:ext cx="9764544" cy="1188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25595" marR="0" lvl="1" indent="-319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43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851191" marR="0" lvl="2" indent="-639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276786" marR="0" lvl="3" indent="-9585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5702381" marR="0" lvl="4" indent="-8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127977" marR="0" lvl="5" indent="-3277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553572" marR="0" lvl="6" indent="-647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979167" marR="0" lvl="7" indent="-9666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404763" marR="0" lvl="8" indent="-16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081421" y="1138484"/>
            <a:ext cx="26112370" cy="4133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081421" y="5692400"/>
            <a:ext cx="26112370" cy="135677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2798" marR="0" lvl="0" indent="-158379" algn="l" rtl="0">
              <a:lnSpc>
                <a:spcPct val="90000"/>
              </a:lnSpc>
              <a:spcBef>
                <a:spcPts val="3118"/>
              </a:spcBef>
              <a:buClr>
                <a:schemeClr val="dk1"/>
              </a:buClr>
              <a:buSzPct val="100356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38393" marR="0" lvl="1" indent="-240822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9977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563988" marR="0" lvl="2" indent="-323201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580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89584" marR="0" lvl="3" indent="-36595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415179" marR="0" lvl="4" indent="-356453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840774" marR="0" lvl="5" indent="-359648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266370" marR="0" lvl="6" indent="-36284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691965" marR="0" lvl="7" indent="-366039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117560" marR="0" lvl="8" indent="-356534" algn="l" rtl="0">
              <a:lnSpc>
                <a:spcPct val="90000"/>
              </a:lnSpc>
              <a:spcBef>
                <a:spcPts val="1559"/>
              </a:spcBef>
              <a:buClr>
                <a:schemeClr val="dk1"/>
              </a:buClr>
              <a:buSzPct val="100232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2081421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0028664" y="19819456"/>
            <a:ext cx="10217883" cy="1138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21381868" y="19819456"/>
            <a:ext cx="6811923" cy="11384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MX" sz="3741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8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24" Type="http://schemas.openxmlformats.org/officeDocument/2006/relationships/image" Target="../media/image16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1.png"/><Relationship Id="rId31" Type="http://schemas.openxmlformats.org/officeDocument/2006/relationships/image" Target="../media/image25.jp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1.png"/><Relationship Id="rId30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259621" y="117322"/>
            <a:ext cx="23042560" cy="1274100"/>
          </a:xfrm>
          <a:prstGeom prst="rect">
            <a:avLst/>
          </a:prstGeom>
          <a:noFill/>
          <a:ln w="9525" cap="flat" cmpd="sng">
            <a:solidFill>
              <a:srgbClr val="3C78D8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s-ES" sz="40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Modelado y Control Backstepping de un Brazo Robótico de 6GDL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3222962" y="789651"/>
            <a:ext cx="4628524" cy="54911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20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Santiago Madariaga Collado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9637468" y="1181373"/>
            <a:ext cx="10990407" cy="57009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2800" b="0" i="0" dirty="0">
                <a:effectLst/>
                <a:latin typeface="Times New Roman" panose="02020603050405020304" pitchFamily="18" charset="0"/>
              </a:rPr>
              <a:t>Ingeniería Electr</a:t>
            </a:r>
            <a:r>
              <a:rPr lang="es-ES" sz="2800" dirty="0">
                <a:latin typeface="Times New Roman" panose="02020603050405020304" pitchFamily="18" charset="0"/>
              </a:rPr>
              <a:t>ó</a:t>
            </a:r>
            <a:r>
              <a:rPr lang="es-ES" sz="2800" b="0" i="0" dirty="0">
                <a:effectLst/>
                <a:latin typeface="Times New Roman" panose="02020603050405020304" pitchFamily="18" charset="0"/>
              </a:rPr>
              <a:t>nica – Universidad de Ingeniería y Tecnología – UTEC</a:t>
            </a:r>
            <a:endParaRPr lang="es-MX" sz="2000" b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923335" y="4084292"/>
            <a:ext cx="7148586" cy="442754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SzPct val="25000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MX" dirty="0">
                <a:sym typeface="Cambria"/>
              </a:rPr>
              <a:t>Procedimiento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923335" y="3003742"/>
            <a:ext cx="7148585" cy="379617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24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Objetivo</a:t>
            </a:r>
          </a:p>
        </p:txBody>
      </p:sp>
      <p:sp>
        <p:nvSpPr>
          <p:cNvPr id="90" name="Shape 90"/>
          <p:cNvSpPr/>
          <p:nvPr/>
        </p:nvSpPr>
        <p:spPr>
          <a:xfrm>
            <a:off x="250438" y="3417239"/>
            <a:ext cx="8525310" cy="492371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s-PE" sz="2000" dirty="0">
                <a:solidFill>
                  <a:schemeClr val="dk1"/>
                </a:solidFill>
                <a:latin typeface="Calibri"/>
                <a:cs typeface="Calibri"/>
              </a:rPr>
              <a:t>Modelado y control Backstepping de un Brazo Robótico de 6 GDL</a:t>
            </a:r>
            <a:endParaRPr lang="es-ES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lang="es-E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923335" y="6562244"/>
            <a:ext cx="7148586" cy="540362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SzPct val="25000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MX" dirty="0">
                <a:sym typeface="Cambria"/>
              </a:rPr>
              <a:t>Brazos robóticos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0776755" y="16702223"/>
            <a:ext cx="7148586" cy="591802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1"/>
              </a:buClr>
              <a:buSzPts val="800"/>
              <a:buFont typeface="Cambria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MX" dirty="0">
                <a:sym typeface="Cambria"/>
              </a:rPr>
              <a:t>CONCLUSIONES</a:t>
            </a:r>
          </a:p>
        </p:txBody>
      </p:sp>
      <p:sp>
        <p:nvSpPr>
          <p:cNvPr id="100" name="Shape 100"/>
          <p:cNvSpPr/>
          <p:nvPr/>
        </p:nvSpPr>
        <p:spPr>
          <a:xfrm>
            <a:off x="19349849" y="17330332"/>
            <a:ext cx="10186213" cy="964176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buSzPct val="25000"/>
            </a:pPr>
            <a:r>
              <a:rPr lang="es-MX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base a las figuras, se puede observar que el modelado del sistema realizado mediante el método de Euler-Lagrange fue correcto, debido a que se logró simular el modelo.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0776755" y="18626874"/>
            <a:ext cx="7148586" cy="553613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lt1"/>
              </a:buClr>
              <a:buSzPts val="800"/>
              <a:buFont typeface="Cambria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MX" dirty="0">
                <a:sym typeface="Cambria"/>
              </a:rPr>
              <a:t>BIBLIOGRAFÍA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9193934" y="19176127"/>
            <a:ext cx="10391565" cy="1946658"/>
          </a:xfrm>
          <a:prstGeom prst="rect">
            <a:avLst/>
          </a:prstGeom>
          <a:noFill/>
          <a:ln w="571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Font typeface="+mj-lt"/>
              <a:buAutoNum type="arabicPeriod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Brazo Robot de 6 Grados de Libertad + 06 servomotores + Pinza de Aluminio. (s.f.). [Fotografía]. https://electropro.pe/image/cache/data/imgProductos/303.%20Brazo%20Robot%20de%206%20Grados%20de%20Libertad%20-%20incluye%2006%20servomotores/3-1000x1000.jpg</a:t>
            </a:r>
          </a:p>
          <a:p>
            <a:pPr marL="342900" marR="0" lvl="0" indent="-342900" algn="just" rtl="0">
              <a:spcBef>
                <a:spcPts val="0"/>
              </a:spcBef>
              <a:buFont typeface="+mj-lt"/>
              <a:buAutoNum type="arabicPeriod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Rojas, “Control No Lineal Multivariable, Aplicaciones en Tiempo Real”, Editorial: UNI, 2012, ISB: 978-612-4072-18-5.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2413856" y="2182827"/>
            <a:ext cx="5437630" cy="4710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Asesor: Arturo Rojas Moreno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</a:t>
            </a:r>
          </a:p>
        </p:txBody>
      </p:sp>
      <p:sp>
        <p:nvSpPr>
          <p:cNvPr id="105" name="Shape 105"/>
          <p:cNvSpPr/>
          <p:nvPr/>
        </p:nvSpPr>
        <p:spPr>
          <a:xfrm>
            <a:off x="158754" y="4623150"/>
            <a:ext cx="8566500" cy="1574668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el modelado empleando el método de las ecuaciones de Euler-Lagrange.</a:t>
            </a:r>
          </a:p>
          <a:p>
            <a:pPr marL="457200" marR="0" lvl="0" indent="-4572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el modelo en MATLAB usando matemática simbólica.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del sistema de control Backstepping.</a:t>
            </a:r>
          </a:p>
          <a:p>
            <a:pPr marL="457200" marR="0" lvl="0" indent="-45720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Verificación del sistema diseñado mediante estudios de simulación.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923335" y="10242053"/>
            <a:ext cx="7148585" cy="465650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SzPct val="25000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MX" dirty="0">
                <a:sym typeface="Cambria"/>
              </a:rPr>
              <a:t>Modelado dinámico del sistema</a:t>
            </a:r>
          </a:p>
        </p:txBody>
      </p:sp>
      <p:pic>
        <p:nvPicPr>
          <p:cNvPr id="67" name="66 Imagen" descr="C:\Users\rsaldarriaga\Downloads\Electrónic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514" y="421058"/>
            <a:ext cx="1880452" cy="1940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67 Imagen" descr="C:\Users\rsaldarriaga\Downloads\new-logo-utec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2800"/>
          <a:stretch/>
        </p:blipFill>
        <p:spPr bwMode="auto">
          <a:xfrm>
            <a:off x="481721" y="578059"/>
            <a:ext cx="2777900" cy="140330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20776755" y="8046631"/>
            <a:ext cx="7148585" cy="518553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mbria"/>
              <a:buNone/>
            </a:pPr>
            <a:r>
              <a:rPr lang="es-ES" sz="2400" b="1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Resultados de la Simulación</a:t>
            </a:r>
            <a:endParaRPr lang="es-ES" sz="2400" dirty="0"/>
          </a:p>
        </p:txBody>
      </p:sp>
      <p:sp>
        <p:nvSpPr>
          <p:cNvPr id="71" name="Shape 123">
            <a:extLst>
              <a:ext uri="{FF2B5EF4-FFF2-40B4-BE49-F238E27FC236}">
                <a16:creationId xmlns:a16="http://schemas.microsoft.com/office/drawing/2014/main" id="{5DB8A169-85FC-4177-82F7-5F33EA49B173}"/>
              </a:ext>
            </a:extLst>
          </p:cNvPr>
          <p:cNvSpPr txBox="1"/>
          <p:nvPr/>
        </p:nvSpPr>
        <p:spPr>
          <a:xfrm>
            <a:off x="923335" y="10775304"/>
            <a:ext cx="7148585" cy="441635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SzPct val="25000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MX" dirty="0">
                <a:sym typeface="Cambria"/>
              </a:rPr>
              <a:t>Brazo Robótico de 6GDL: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82EFC506-A474-45B6-8900-78567AF8F41E}"/>
              </a:ext>
            </a:extLst>
          </p:cNvPr>
          <p:cNvSpPr txBox="1"/>
          <p:nvPr/>
        </p:nvSpPr>
        <p:spPr>
          <a:xfrm>
            <a:off x="9629556" y="16321630"/>
            <a:ext cx="377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Ecuación Matricial del Sistema</a:t>
            </a:r>
          </a:p>
        </p:txBody>
      </p:sp>
      <p:sp>
        <p:nvSpPr>
          <p:cNvPr id="131" name="Google Shape;101;p13">
            <a:extLst>
              <a:ext uri="{FF2B5EF4-FFF2-40B4-BE49-F238E27FC236}">
                <a16:creationId xmlns:a16="http://schemas.microsoft.com/office/drawing/2014/main" id="{978BE211-2455-43B1-BE54-B6BC8CB5332E}"/>
              </a:ext>
            </a:extLst>
          </p:cNvPr>
          <p:cNvSpPr txBox="1"/>
          <p:nvPr/>
        </p:nvSpPr>
        <p:spPr>
          <a:xfrm>
            <a:off x="20776756" y="2990854"/>
            <a:ext cx="7148585" cy="562088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SzPct val="25000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PE" dirty="0"/>
              <a:t>Matrices del Modelo Dinámico en Matlab</a:t>
            </a:r>
            <a:endParaRPr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B35F160-587E-4507-9849-CF5AC607B884}"/>
              </a:ext>
            </a:extLst>
          </p:cNvPr>
          <p:cNvSpPr txBox="1"/>
          <p:nvPr/>
        </p:nvSpPr>
        <p:spPr>
          <a:xfrm>
            <a:off x="2618854" y="9347063"/>
            <a:ext cx="378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Figura 1. Brazo robótico de 6 GDL [1]</a:t>
            </a:r>
          </a:p>
        </p:txBody>
      </p:sp>
      <p:sp>
        <p:nvSpPr>
          <p:cNvPr id="3" name="Shape 104">
            <a:extLst>
              <a:ext uri="{FF2B5EF4-FFF2-40B4-BE49-F238E27FC236}">
                <a16:creationId xmlns:a16="http://schemas.microsoft.com/office/drawing/2014/main" id="{47EAFE62-E0F7-4383-A102-59BC69A39FE9}"/>
              </a:ext>
            </a:extLst>
          </p:cNvPr>
          <p:cNvSpPr txBox="1"/>
          <p:nvPr/>
        </p:nvSpPr>
        <p:spPr>
          <a:xfrm>
            <a:off x="11645762" y="1663306"/>
            <a:ext cx="7397502" cy="46001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Correo: </a:t>
            </a:r>
            <a:r>
              <a:rPr lang="es-MX" sz="2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Santiago. madariaga@utec.edu.pe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MX" sz="20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3FFE3C5-7F54-478C-9633-897D6B2ED5F7}"/>
              </a:ext>
            </a:extLst>
          </p:cNvPr>
          <p:cNvSpPr/>
          <p:nvPr/>
        </p:nvSpPr>
        <p:spPr>
          <a:xfrm>
            <a:off x="113898" y="160951"/>
            <a:ext cx="29956340" cy="2552447"/>
          </a:xfrm>
          <a:prstGeom prst="roundRect">
            <a:avLst/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3D3F0D2-3E4D-44BD-A149-C801632B03E6}"/>
              </a:ext>
            </a:extLst>
          </p:cNvPr>
          <p:cNvSpPr/>
          <p:nvPr/>
        </p:nvSpPr>
        <p:spPr>
          <a:xfrm>
            <a:off x="156426" y="2906938"/>
            <a:ext cx="8713335" cy="967457"/>
          </a:xfrm>
          <a:prstGeom prst="roundRect">
            <a:avLst>
              <a:gd name="adj" fmla="val 26546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7AFCC9F-49D8-42EB-A7B3-6856A0BF375B}"/>
              </a:ext>
            </a:extLst>
          </p:cNvPr>
          <p:cNvSpPr/>
          <p:nvPr/>
        </p:nvSpPr>
        <p:spPr>
          <a:xfrm>
            <a:off x="116872" y="3998946"/>
            <a:ext cx="8713335" cy="2311651"/>
          </a:xfrm>
          <a:prstGeom prst="roundRect">
            <a:avLst>
              <a:gd name="adj" fmla="val 9095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E05CE85-0520-4951-8B9A-E76616498FB6}"/>
              </a:ext>
            </a:extLst>
          </p:cNvPr>
          <p:cNvSpPr/>
          <p:nvPr/>
        </p:nvSpPr>
        <p:spPr>
          <a:xfrm>
            <a:off x="108609" y="6435148"/>
            <a:ext cx="8713335" cy="3559309"/>
          </a:xfrm>
          <a:prstGeom prst="roundRect">
            <a:avLst>
              <a:gd name="adj" fmla="val 5141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DE45894-6250-4278-9899-8FD2F273E694}"/>
              </a:ext>
            </a:extLst>
          </p:cNvPr>
          <p:cNvSpPr/>
          <p:nvPr/>
        </p:nvSpPr>
        <p:spPr>
          <a:xfrm>
            <a:off x="150994" y="10149722"/>
            <a:ext cx="8662879" cy="11072952"/>
          </a:xfrm>
          <a:prstGeom prst="roundRect">
            <a:avLst>
              <a:gd name="adj" fmla="val 1361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87A99AC-5C85-4FBA-A7D4-CF0D31295D30}"/>
              </a:ext>
            </a:extLst>
          </p:cNvPr>
          <p:cNvSpPr/>
          <p:nvPr/>
        </p:nvSpPr>
        <p:spPr>
          <a:xfrm>
            <a:off x="9030580" y="2867343"/>
            <a:ext cx="9797901" cy="7703285"/>
          </a:xfrm>
          <a:prstGeom prst="roundRect">
            <a:avLst>
              <a:gd name="adj" fmla="val 6507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2A43586-ED34-450E-80F9-851A06A47181}"/>
              </a:ext>
            </a:extLst>
          </p:cNvPr>
          <p:cNvSpPr/>
          <p:nvPr/>
        </p:nvSpPr>
        <p:spPr>
          <a:xfrm>
            <a:off x="9007000" y="10775304"/>
            <a:ext cx="9822337" cy="10296828"/>
          </a:xfrm>
          <a:prstGeom prst="roundRect">
            <a:avLst>
              <a:gd name="adj" fmla="val 3052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E1EB942-62AC-4F43-A947-E85ABE369C28}"/>
              </a:ext>
            </a:extLst>
          </p:cNvPr>
          <p:cNvSpPr/>
          <p:nvPr/>
        </p:nvSpPr>
        <p:spPr>
          <a:xfrm>
            <a:off x="19033676" y="2906938"/>
            <a:ext cx="10981483" cy="4864399"/>
          </a:xfrm>
          <a:prstGeom prst="roundRect">
            <a:avLst>
              <a:gd name="adj" fmla="val 6507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02F9606-773D-46BB-AFD9-5DA27D999288}"/>
              </a:ext>
            </a:extLst>
          </p:cNvPr>
          <p:cNvSpPr/>
          <p:nvPr/>
        </p:nvSpPr>
        <p:spPr>
          <a:xfrm>
            <a:off x="19033676" y="7896749"/>
            <a:ext cx="10981483" cy="8611989"/>
          </a:xfrm>
          <a:prstGeom prst="roundRect">
            <a:avLst>
              <a:gd name="adj" fmla="val 6507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B603422-4EC4-4A62-810B-1520240AC1DC}"/>
              </a:ext>
            </a:extLst>
          </p:cNvPr>
          <p:cNvSpPr/>
          <p:nvPr/>
        </p:nvSpPr>
        <p:spPr>
          <a:xfrm>
            <a:off x="18985709" y="16628013"/>
            <a:ext cx="11050141" cy="1821846"/>
          </a:xfrm>
          <a:prstGeom prst="roundRect">
            <a:avLst>
              <a:gd name="adj" fmla="val 25329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742644F-C25F-4E48-A93C-D01F6E4D3200}"/>
              </a:ext>
            </a:extLst>
          </p:cNvPr>
          <p:cNvSpPr/>
          <p:nvPr/>
        </p:nvSpPr>
        <p:spPr>
          <a:xfrm>
            <a:off x="19020097" y="18569134"/>
            <a:ext cx="11050141" cy="2502998"/>
          </a:xfrm>
          <a:prstGeom prst="roundRect">
            <a:avLst>
              <a:gd name="adj" fmla="val 4780"/>
            </a:avLst>
          </a:prstGeom>
          <a:noFill/>
          <a:ln w="57150">
            <a:solidFill>
              <a:srgbClr val="0F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026" name="Picture 2" descr="Brazo Robot de 6 Grados de Libertad + 06 servomotores + Pinza de Aluminio">
            <a:extLst>
              <a:ext uri="{FF2B5EF4-FFF2-40B4-BE49-F238E27FC236}">
                <a16:creationId xmlns:a16="http://schemas.microsoft.com/office/drawing/2014/main" id="{BC37172D-102F-5461-FB96-12E7E6F3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73" y="7434687"/>
            <a:ext cx="1721203" cy="172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Shape 123">
            <a:extLst>
              <a:ext uri="{FF2B5EF4-FFF2-40B4-BE49-F238E27FC236}">
                <a16:creationId xmlns:a16="http://schemas.microsoft.com/office/drawing/2014/main" id="{C64ADB30-DFC8-2D2E-BAF8-8C28D2A6800E}"/>
              </a:ext>
            </a:extLst>
          </p:cNvPr>
          <p:cNvSpPr txBox="1"/>
          <p:nvPr/>
        </p:nvSpPr>
        <p:spPr>
          <a:xfrm>
            <a:off x="10397269" y="11025012"/>
            <a:ext cx="7148585" cy="441635"/>
          </a:xfrm>
          <a:prstGeom prst="rect">
            <a:avLst/>
          </a:prstGeom>
          <a:solidFill>
            <a:srgbClr val="0FC313"/>
          </a:solidFill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SzPct val="25000"/>
              <a:defRPr sz="2400" b="1">
                <a:solidFill>
                  <a:schemeClr val="lt1"/>
                </a:solidFill>
                <a:latin typeface="Cambria"/>
                <a:ea typeface="Cambria"/>
                <a:cs typeface="Cambria"/>
              </a:defRPr>
            </a:lvl1pPr>
          </a:lstStyle>
          <a:p>
            <a:r>
              <a:rPr lang="es-MX" dirty="0">
                <a:sym typeface="Cambria"/>
              </a:rPr>
              <a:t>Diseño del Controlador Backstepping[2]: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920A0617-AC02-8E4C-667B-1C1A635FF72E}"/>
              </a:ext>
            </a:extLst>
          </p:cNvPr>
          <p:cNvSpPr txBox="1"/>
          <p:nvPr/>
        </p:nvSpPr>
        <p:spPr>
          <a:xfrm>
            <a:off x="2717239" y="11284540"/>
            <a:ext cx="421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800" b="1" dirty="0"/>
              <a:t>Posición los vértices y segmentos: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C72CFA5B-51AE-19C6-AB19-29B9DC1FFB53}"/>
              </a:ext>
            </a:extLst>
          </p:cNvPr>
          <p:cNvSpPr txBox="1"/>
          <p:nvPr/>
        </p:nvSpPr>
        <p:spPr>
          <a:xfrm>
            <a:off x="2319239" y="16606586"/>
            <a:ext cx="5007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Figura 2. Descomposición de coordenadas de cada unión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A4C38506-4DC3-14EF-CF3B-371FFF7C7B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18168" y="3490410"/>
                <a:ext cx="5219531" cy="1125886"/>
              </a:xfrm>
              <a:prstGeom prst="rect">
                <a:avLst/>
              </a:prstGeom>
              <a:noFill/>
            </p:spPr>
            <p:txBody>
              <a:bodyPr wrap="square" numCol="2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PE" sz="1200" dirty="0">
                  <a:solidFill>
                    <a:srgbClr val="212121"/>
                  </a:solidFill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</p:txBody>
          </p:sp>
        </mc:Choice>
        <mc:Fallback xmlns="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A4C38506-4DC3-14EF-CF3B-371FFF7C7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8168" y="3490410"/>
                <a:ext cx="5219531" cy="1125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243C649B-5B50-813D-F209-5077EAFFD1FC}"/>
                  </a:ext>
                </a:extLst>
              </p:cNvPr>
              <p:cNvSpPr txBox="1"/>
              <p:nvPr/>
            </p:nvSpPr>
            <p:spPr>
              <a:xfrm>
                <a:off x="1357270" y="17894901"/>
                <a:ext cx="1443451" cy="1028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1200" dirty="0">
                  <a:solidFill>
                    <a:srgbClr val="212121"/>
                  </a:solidFill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12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12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endParaRPr lang="es-PE" sz="1200" dirty="0">
                  <a:solidFill>
                    <a:srgbClr val="212121"/>
                  </a:solidFill>
                </a:endParaRPr>
              </a:p>
            </p:txBody>
          </p:sp>
        </mc:Choice>
        <mc:Fallback xmlns=""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243C649B-5B50-813D-F209-5077EAFFD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270" y="17894901"/>
                <a:ext cx="1443451" cy="10281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Imagen 52">
            <a:extLst>
              <a:ext uri="{FF2B5EF4-FFF2-40B4-BE49-F238E27FC236}">
                <a16:creationId xmlns:a16="http://schemas.microsoft.com/office/drawing/2014/main" id="{0CD091B1-4CB7-D538-47A0-CBE4414BCA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6161" y="14829849"/>
            <a:ext cx="5239481" cy="657317"/>
          </a:xfrm>
          <a:prstGeom prst="rect">
            <a:avLst/>
          </a:prstGeom>
        </p:spPr>
      </p:pic>
      <p:sp>
        <p:nvSpPr>
          <p:cNvPr id="107" name="CuadroTexto 106">
            <a:extLst>
              <a:ext uri="{FF2B5EF4-FFF2-40B4-BE49-F238E27FC236}">
                <a16:creationId xmlns:a16="http://schemas.microsoft.com/office/drawing/2014/main" id="{5835AAC6-ED57-95BB-4814-49B348A5FE7B}"/>
              </a:ext>
            </a:extLst>
          </p:cNvPr>
          <p:cNvSpPr txBox="1"/>
          <p:nvPr/>
        </p:nvSpPr>
        <p:spPr>
          <a:xfrm>
            <a:off x="9134274" y="12052719"/>
            <a:ext cx="591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Ecuación del actuador del brazo robótico:</a:t>
            </a:r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C51B7818-FB55-9F55-BF85-96A8F18EE22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2966" r="11673"/>
          <a:stretch/>
        </p:blipFill>
        <p:spPr>
          <a:xfrm>
            <a:off x="3112078" y="11757541"/>
            <a:ext cx="3734145" cy="4632232"/>
          </a:xfrm>
          <a:prstGeom prst="rect">
            <a:avLst/>
          </a:prstGeom>
        </p:spPr>
      </p:pic>
      <p:sp>
        <p:nvSpPr>
          <p:cNvPr id="94" name="CuadroTexto 93">
            <a:extLst>
              <a:ext uri="{FF2B5EF4-FFF2-40B4-BE49-F238E27FC236}">
                <a16:creationId xmlns:a16="http://schemas.microsoft.com/office/drawing/2014/main" id="{FD7022D4-A213-006A-AA98-333828417B18}"/>
              </a:ext>
            </a:extLst>
          </p:cNvPr>
          <p:cNvSpPr txBox="1"/>
          <p:nvPr/>
        </p:nvSpPr>
        <p:spPr>
          <a:xfrm>
            <a:off x="375966" y="16905518"/>
            <a:ext cx="67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800" b="1" dirty="0"/>
              <a:t>ECUACIONES DINÁMICAS NO LINEALES [1]</a:t>
            </a:r>
          </a:p>
        </p:txBody>
      </p:sp>
      <p:sp>
        <p:nvSpPr>
          <p:cNvPr id="97" name="Shape 105">
            <a:extLst>
              <a:ext uri="{FF2B5EF4-FFF2-40B4-BE49-F238E27FC236}">
                <a16:creationId xmlns:a16="http://schemas.microsoft.com/office/drawing/2014/main" id="{5956E24A-8969-81EF-6924-DA4C6C814609}"/>
              </a:ext>
            </a:extLst>
          </p:cNvPr>
          <p:cNvSpPr/>
          <p:nvPr/>
        </p:nvSpPr>
        <p:spPr>
          <a:xfrm>
            <a:off x="298613" y="17463499"/>
            <a:ext cx="3240360" cy="369333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/>
            <a:r>
              <a:rPr lang="es-MX" b="1" dirty="0"/>
              <a:t>Ecuaciones de energía eslabón uno</a:t>
            </a:r>
            <a:endParaRPr lang="es-PE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4FC10CCF-7F13-9CDE-526A-EAEA642BE615}"/>
                  </a:ext>
                </a:extLst>
              </p:cNvPr>
              <p:cNvSpPr txBox="1"/>
              <p:nvPr/>
            </p:nvSpPr>
            <p:spPr>
              <a:xfrm>
                <a:off x="5599621" y="17851687"/>
                <a:ext cx="3640591" cy="1174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12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sz="1200" b="0" i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func>
                        <m:func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sz="1200" b="0" i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s-PE" sz="12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b="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1200" dirty="0">
                  <a:solidFill>
                    <a:srgbClr val="212121"/>
                  </a:solidFill>
                </a:endParaRPr>
              </a:p>
              <a:p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12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12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sz="1200" b="0" i="0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</p:txBody>
          </p:sp>
        </mc:Choice>
        <mc:Fallback xmlns=""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4FC10CCF-7F13-9CDE-526A-EAEA642BE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621" y="17851687"/>
                <a:ext cx="3640591" cy="11744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B1EDA20C-9112-D20D-E37B-947ACCE5DF59}"/>
                  </a:ext>
                </a:extLst>
              </p:cNvPr>
              <p:cNvSpPr txBox="1"/>
              <p:nvPr/>
            </p:nvSpPr>
            <p:spPr>
              <a:xfrm>
                <a:off x="9725213" y="3494912"/>
                <a:ext cx="4341309" cy="1266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PE" sz="1200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sz="12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b="0" i="1" smtClean="0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sz="1200" b="0" i="1" smtClean="0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1200" i="1">
                                      <a:solidFill>
                                        <a:srgbClr val="21212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PE" sz="1200" dirty="0">
                  <a:solidFill>
                    <a:srgbClr val="21212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sz="120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3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PE" sz="1200" dirty="0"/>
              </a:p>
            </p:txBody>
          </p:sp>
        </mc:Choice>
        <mc:Fallback xmlns="">
          <p:sp>
            <p:nvSpPr>
              <p:cNvPr id="114" name="CuadroTexto 113">
                <a:extLst>
                  <a:ext uri="{FF2B5EF4-FFF2-40B4-BE49-F238E27FC236}">
                    <a16:creationId xmlns:a16="http://schemas.microsoft.com/office/drawing/2014/main" id="{B1EDA20C-9112-D20D-E37B-947ACCE5D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213" y="3494912"/>
                <a:ext cx="4341309" cy="126682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Shape 105">
            <a:extLst>
              <a:ext uri="{FF2B5EF4-FFF2-40B4-BE49-F238E27FC236}">
                <a16:creationId xmlns:a16="http://schemas.microsoft.com/office/drawing/2014/main" id="{7A726473-AC68-6735-5AB9-14B734751EAE}"/>
              </a:ext>
            </a:extLst>
          </p:cNvPr>
          <p:cNvSpPr/>
          <p:nvPr/>
        </p:nvSpPr>
        <p:spPr>
          <a:xfrm>
            <a:off x="5157163" y="17506290"/>
            <a:ext cx="3237455" cy="369333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/>
            <a:r>
              <a:rPr lang="es-MX" b="1" dirty="0"/>
              <a:t>Ecuaciones de energía eslabón dos</a:t>
            </a:r>
            <a:endParaRPr lang="es-PE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Imagen 115">
            <a:extLst>
              <a:ext uri="{FF2B5EF4-FFF2-40B4-BE49-F238E27FC236}">
                <a16:creationId xmlns:a16="http://schemas.microsoft.com/office/drawing/2014/main" id="{C6CA6935-4A32-FDA0-9A22-48120F470CD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5254" t="54951" r="16600"/>
          <a:stretch/>
        </p:blipFill>
        <p:spPr>
          <a:xfrm>
            <a:off x="967379" y="18903680"/>
            <a:ext cx="2131564" cy="1889374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F7C25B62-CD1D-214C-0BF8-C659B5D2B9B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51836" r="3650"/>
          <a:stretch/>
        </p:blipFill>
        <p:spPr>
          <a:xfrm>
            <a:off x="5461792" y="19206417"/>
            <a:ext cx="2671258" cy="1545185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E7F2D5C5-E1C4-1AC8-E629-A5AB53A851B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86" t="48128" b="16079"/>
          <a:stretch/>
        </p:blipFill>
        <p:spPr>
          <a:xfrm>
            <a:off x="9444737" y="5082539"/>
            <a:ext cx="3741483" cy="1561038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CDC13195-037C-156F-6FD4-C53007EEAE58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7720" t="54344" b="9463"/>
          <a:stretch/>
        </p:blipFill>
        <p:spPr>
          <a:xfrm>
            <a:off x="14679073" y="8864452"/>
            <a:ext cx="3651576" cy="1467249"/>
          </a:xfrm>
          <a:prstGeom prst="rect">
            <a:avLst/>
          </a:prstGeom>
        </p:spPr>
      </p:pic>
      <p:sp>
        <p:nvSpPr>
          <p:cNvPr id="120" name="Shape 105">
            <a:extLst>
              <a:ext uri="{FF2B5EF4-FFF2-40B4-BE49-F238E27FC236}">
                <a16:creationId xmlns:a16="http://schemas.microsoft.com/office/drawing/2014/main" id="{D0676E22-65DA-D40B-91E0-20BE896B4190}"/>
              </a:ext>
            </a:extLst>
          </p:cNvPr>
          <p:cNvSpPr/>
          <p:nvPr/>
        </p:nvSpPr>
        <p:spPr>
          <a:xfrm>
            <a:off x="10123781" y="3083694"/>
            <a:ext cx="3237455" cy="369333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/>
            <a:r>
              <a:rPr lang="es-MX" b="1" dirty="0"/>
              <a:t>Ecuaciones de energía eslabón 3</a:t>
            </a:r>
            <a:endParaRPr lang="es-PE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05">
            <a:extLst>
              <a:ext uri="{FF2B5EF4-FFF2-40B4-BE49-F238E27FC236}">
                <a16:creationId xmlns:a16="http://schemas.microsoft.com/office/drawing/2014/main" id="{D42D4410-C2BC-6F8D-3C34-62AF26ABA04C}"/>
              </a:ext>
            </a:extLst>
          </p:cNvPr>
          <p:cNvSpPr/>
          <p:nvPr/>
        </p:nvSpPr>
        <p:spPr>
          <a:xfrm>
            <a:off x="14673792" y="3050073"/>
            <a:ext cx="3237455" cy="369333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/>
            <a:r>
              <a:rPr lang="es-MX" b="1" dirty="0"/>
              <a:t>Ecuaciones de energía eslabón 4</a:t>
            </a:r>
            <a:endParaRPr lang="es-PE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6ED81E92-2ADD-D9E4-B6BC-3B74F8E0BE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0463" y="7567819"/>
                <a:ext cx="5219531" cy="1125886"/>
              </a:xfrm>
              <a:prstGeom prst="rect">
                <a:avLst/>
              </a:prstGeom>
              <a:noFill/>
            </p:spPr>
            <p:txBody>
              <a:bodyPr wrap="square" numCol="2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PE" sz="1200" dirty="0">
                  <a:solidFill>
                    <a:srgbClr val="212121"/>
                  </a:solidFill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</p:txBody>
          </p:sp>
        </mc:Choice>
        <mc:Fallback xmlns=""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6ED81E92-2ADD-D9E4-B6BC-3B74F8E0B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463" y="7567819"/>
                <a:ext cx="5219531" cy="1125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5" name="Imagen 124">
            <a:extLst>
              <a:ext uri="{FF2B5EF4-FFF2-40B4-BE49-F238E27FC236}">
                <a16:creationId xmlns:a16="http://schemas.microsoft.com/office/drawing/2014/main" id="{AF89883F-9D3A-1689-BC78-E9F84F4F09D6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59884"/>
          <a:stretch/>
        </p:blipFill>
        <p:spPr>
          <a:xfrm>
            <a:off x="9933858" y="8949644"/>
            <a:ext cx="3989172" cy="15372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5CF9606C-FD81-C775-309A-16DE3D7B5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66522" y="7512150"/>
                <a:ext cx="5219531" cy="1125886"/>
              </a:xfrm>
              <a:prstGeom prst="rect">
                <a:avLst/>
              </a:prstGeom>
              <a:noFill/>
            </p:spPr>
            <p:txBody>
              <a:bodyPr wrap="square" numCol="2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PE" sz="1200" dirty="0">
                  <a:solidFill>
                    <a:srgbClr val="212121"/>
                  </a:solidFill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s-PE" sz="12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b="0" i="1" smtClean="0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12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PE" sz="12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200" i="1">
                                  <a:solidFill>
                                    <a:srgbClr val="21212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PE" sz="1200" b="0" i="0" dirty="0">
                  <a:solidFill>
                    <a:srgbClr val="212121"/>
                  </a:solidFill>
                  <a:effectLst/>
                  <a:latin typeface="Menlo"/>
                </a:endParaRPr>
              </a:p>
            </p:txBody>
          </p:sp>
        </mc:Choice>
        <mc:Fallback xmlns=""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5CF9606C-FD81-C775-309A-16DE3D7B5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522" y="7512150"/>
                <a:ext cx="5219531" cy="1125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7" name="Imagen 126">
            <a:extLst>
              <a:ext uri="{FF2B5EF4-FFF2-40B4-BE49-F238E27FC236}">
                <a16:creationId xmlns:a16="http://schemas.microsoft.com/office/drawing/2014/main" id="{CD27AB41-55EA-45A0-AEA1-809C669EE26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644" t="60239" r="4039"/>
          <a:stretch/>
        </p:blipFill>
        <p:spPr>
          <a:xfrm>
            <a:off x="14591199" y="4983444"/>
            <a:ext cx="3320048" cy="1450022"/>
          </a:xfrm>
          <a:prstGeom prst="rect">
            <a:avLst/>
          </a:prstGeom>
        </p:spPr>
      </p:pic>
      <p:sp>
        <p:nvSpPr>
          <p:cNvPr id="128" name="Shape 105">
            <a:extLst>
              <a:ext uri="{FF2B5EF4-FFF2-40B4-BE49-F238E27FC236}">
                <a16:creationId xmlns:a16="http://schemas.microsoft.com/office/drawing/2014/main" id="{23B34F12-0BA0-8A9B-D9EB-7A87DEF91C48}"/>
              </a:ext>
            </a:extLst>
          </p:cNvPr>
          <p:cNvSpPr/>
          <p:nvPr/>
        </p:nvSpPr>
        <p:spPr>
          <a:xfrm>
            <a:off x="10027034" y="7086059"/>
            <a:ext cx="3237455" cy="369333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/>
            <a:r>
              <a:rPr lang="es-MX" b="1" dirty="0"/>
              <a:t>Ecuaciones de energía eslabón 5</a:t>
            </a:r>
            <a:endParaRPr lang="es-PE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05">
            <a:extLst>
              <a:ext uri="{FF2B5EF4-FFF2-40B4-BE49-F238E27FC236}">
                <a16:creationId xmlns:a16="http://schemas.microsoft.com/office/drawing/2014/main" id="{3B30A0CD-FD93-427C-099E-C45820FC5297}"/>
              </a:ext>
            </a:extLst>
          </p:cNvPr>
          <p:cNvSpPr/>
          <p:nvPr/>
        </p:nvSpPr>
        <p:spPr>
          <a:xfrm>
            <a:off x="14953218" y="7063624"/>
            <a:ext cx="3237455" cy="369333"/>
          </a:xfrm>
          <a:prstGeom prst="rect">
            <a:avLst/>
          </a:prstGeom>
          <a:noFill/>
          <a:ln w="571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/>
            <a:r>
              <a:rPr lang="es-MX" b="1" dirty="0"/>
              <a:t>Ecuaciones de energía eslabón 6</a:t>
            </a:r>
            <a:endParaRPr lang="es-PE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02F6FE8F-811C-54E9-2615-715D85F6C4B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397269" y="12816260"/>
            <a:ext cx="3427378" cy="1784571"/>
          </a:xfrm>
          <a:prstGeom prst="rect">
            <a:avLst/>
          </a:prstGeom>
        </p:spPr>
      </p:pic>
      <p:sp>
        <p:nvSpPr>
          <p:cNvPr id="133" name="CuadroTexto 132">
            <a:extLst>
              <a:ext uri="{FF2B5EF4-FFF2-40B4-BE49-F238E27FC236}">
                <a16:creationId xmlns:a16="http://schemas.microsoft.com/office/drawing/2014/main" id="{C3E2010F-B00B-6DC3-BE7D-2CC3C0932040}"/>
              </a:ext>
            </a:extLst>
          </p:cNvPr>
          <p:cNvSpPr txBox="1"/>
          <p:nvPr/>
        </p:nvSpPr>
        <p:spPr>
          <a:xfrm>
            <a:off x="15769153" y="12052719"/>
            <a:ext cx="274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Ecuación de Lagrange: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45FCFBE-04C0-6C3F-8B19-AE9DF4CBD695}"/>
              </a:ext>
            </a:extLst>
          </p:cNvPr>
          <p:cNvGrpSpPr/>
          <p:nvPr/>
        </p:nvGrpSpPr>
        <p:grpSpPr>
          <a:xfrm>
            <a:off x="15935344" y="12491696"/>
            <a:ext cx="2362530" cy="1238423"/>
            <a:chOff x="15488956" y="12082621"/>
            <a:chExt cx="2362530" cy="1238423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FC9B998-0415-1D69-8A09-6035E9B8E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5488956" y="12082621"/>
              <a:ext cx="2362530" cy="1238423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078C010A-BCDB-554E-660F-76D438477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5506225" y="12101550"/>
              <a:ext cx="1945190" cy="449486"/>
            </a:xfrm>
            <a:prstGeom prst="rect">
              <a:avLst/>
            </a:prstGeom>
          </p:spPr>
        </p:pic>
      </p:grpSp>
      <p:pic>
        <p:nvPicPr>
          <p:cNvPr id="23" name="Imagen 22">
            <a:extLst>
              <a:ext uri="{FF2B5EF4-FFF2-40B4-BE49-F238E27FC236}">
                <a16:creationId xmlns:a16="http://schemas.microsoft.com/office/drawing/2014/main" id="{955A278F-27FF-D5E7-5AD5-249F8A5316D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749666" y="16872349"/>
            <a:ext cx="3410426" cy="48584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3A58768-11AC-158C-A212-B170BE1D6CD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69675" y="19806098"/>
            <a:ext cx="5715798" cy="409632"/>
          </a:xfrm>
          <a:prstGeom prst="rect">
            <a:avLst/>
          </a:prstGeom>
        </p:spPr>
      </p:pic>
      <p:sp>
        <p:nvSpPr>
          <p:cNvPr id="136" name="CuadroTexto 135">
            <a:extLst>
              <a:ext uri="{FF2B5EF4-FFF2-40B4-BE49-F238E27FC236}">
                <a16:creationId xmlns:a16="http://schemas.microsoft.com/office/drawing/2014/main" id="{50190167-32F2-1F64-3EC1-87499DA84011}"/>
              </a:ext>
            </a:extLst>
          </p:cNvPr>
          <p:cNvSpPr txBox="1"/>
          <p:nvPr/>
        </p:nvSpPr>
        <p:spPr>
          <a:xfrm>
            <a:off x="8979564" y="19313876"/>
            <a:ext cx="377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Entrada de Control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26D0A638-848D-A884-9BCF-4AF3245D410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771190" y="17994475"/>
            <a:ext cx="5973009" cy="752580"/>
          </a:xfrm>
          <a:prstGeom prst="rect">
            <a:avLst/>
          </a:prstGeom>
        </p:spPr>
      </p:pic>
      <p:sp>
        <p:nvSpPr>
          <p:cNvPr id="137" name="CuadroTexto 136">
            <a:extLst>
              <a:ext uri="{FF2B5EF4-FFF2-40B4-BE49-F238E27FC236}">
                <a16:creationId xmlns:a16="http://schemas.microsoft.com/office/drawing/2014/main" id="{E885BA58-2A84-FCEE-B126-89E7E0755CF1}"/>
              </a:ext>
            </a:extLst>
          </p:cNvPr>
          <p:cNvSpPr txBox="1"/>
          <p:nvPr/>
        </p:nvSpPr>
        <p:spPr>
          <a:xfrm>
            <a:off x="8991747" y="17701626"/>
            <a:ext cx="497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Función Lyapunov Candidata: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A147754-BC23-B6DF-5A95-546FE1699E1D}"/>
              </a:ext>
            </a:extLst>
          </p:cNvPr>
          <p:cNvSpPr txBox="1"/>
          <p:nvPr/>
        </p:nvSpPr>
        <p:spPr>
          <a:xfrm>
            <a:off x="19885683" y="4623386"/>
            <a:ext cx="93189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PE" sz="2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 = matlabFunction(vpa(simplify(expand(M))));</a:t>
            </a:r>
          </a:p>
          <a:p>
            <a:pPr>
              <a:lnSpc>
                <a:spcPct val="200000"/>
              </a:lnSpc>
            </a:pPr>
            <a:r>
              <a:rPr lang="es-PE" sz="2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 = matlabFunction(vpa(simplify(expand(P))));</a:t>
            </a:r>
          </a:p>
          <a:p>
            <a:pPr>
              <a:lnSpc>
                <a:spcPct val="200000"/>
              </a:lnSpc>
            </a:pPr>
            <a:r>
              <a:rPr lang="es-PE" sz="2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 = matlabFunction(vpa(simplify(expand(D))));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C7AFA13A-4B76-5302-157B-97FAED337A83}"/>
              </a:ext>
            </a:extLst>
          </p:cNvPr>
          <p:cNvSpPr txBox="1">
            <a:spLocks/>
          </p:cNvSpPr>
          <p:nvPr/>
        </p:nvSpPr>
        <p:spPr>
          <a:xfrm>
            <a:off x="19549995" y="3959694"/>
            <a:ext cx="9434432" cy="70788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just"/>
            <a:r>
              <a:rPr lang="es-PE" sz="20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la simulación, se convierten las matrices con variables simbólicas a funciones de Matlab. Esto reduce el tiempo de ejecución del lazo de control.</a:t>
            </a:r>
          </a:p>
        </p:txBody>
      </p:sp>
      <p:pic>
        <p:nvPicPr>
          <p:cNvPr id="9" name="Imagen 8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ED8EC5A5-6708-E7B1-8C10-0B933E88C62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4670271" y="9755708"/>
            <a:ext cx="4985728" cy="5830249"/>
          </a:xfrm>
          <a:prstGeom prst="rect">
            <a:avLst/>
          </a:prstGeom>
        </p:spPr>
      </p:pic>
      <p:pic>
        <p:nvPicPr>
          <p:cNvPr id="21" name="Imagen 20" descr="Calendario&#10;&#10;Descripción generada automáticamente">
            <a:extLst>
              <a:ext uri="{FF2B5EF4-FFF2-40B4-BE49-F238E27FC236}">
                <a16:creationId xmlns:a16="http://schemas.microsoft.com/office/drawing/2014/main" id="{23050382-C5C8-561F-29B1-829445C884D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9237636" y="9724983"/>
            <a:ext cx="5373204" cy="5961215"/>
          </a:xfrm>
          <a:prstGeom prst="rect">
            <a:avLst/>
          </a:prstGeom>
        </p:spPr>
      </p:pic>
      <p:sp>
        <p:nvSpPr>
          <p:cNvPr id="93" name="CuadroTexto 92">
            <a:extLst>
              <a:ext uri="{FF2B5EF4-FFF2-40B4-BE49-F238E27FC236}">
                <a16:creationId xmlns:a16="http://schemas.microsoft.com/office/drawing/2014/main" id="{8894D631-93C3-458E-D257-D7F6986F00D8}"/>
              </a:ext>
            </a:extLst>
          </p:cNvPr>
          <p:cNvSpPr txBox="1"/>
          <p:nvPr/>
        </p:nvSpPr>
        <p:spPr>
          <a:xfrm>
            <a:off x="19885683" y="9098935"/>
            <a:ext cx="36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Simulación de regulación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6EDB071-B893-2EEB-E113-41599A5FA643}"/>
              </a:ext>
            </a:extLst>
          </p:cNvPr>
          <p:cNvSpPr txBox="1"/>
          <p:nvPr/>
        </p:nvSpPr>
        <p:spPr>
          <a:xfrm>
            <a:off x="25355755" y="9082837"/>
            <a:ext cx="361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Simulación de seguimiento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2F202C1C-5AEB-3562-0C1E-BF13E2B99E9E}"/>
              </a:ext>
            </a:extLst>
          </p:cNvPr>
          <p:cNvSpPr txBox="1"/>
          <p:nvPr/>
        </p:nvSpPr>
        <p:spPr>
          <a:xfrm>
            <a:off x="10944744" y="14529571"/>
            <a:ext cx="5007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Figura 3. Diagrama del actuador [2]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CE9273FD-A0B7-05D5-90E7-6B80D207A359}"/>
              </a:ext>
            </a:extLst>
          </p:cNvPr>
          <p:cNvSpPr txBox="1"/>
          <p:nvPr/>
        </p:nvSpPr>
        <p:spPr>
          <a:xfrm>
            <a:off x="19811178" y="15615940"/>
            <a:ext cx="4499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Figura 3. Señales de las salidas y referencias en regulación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CCF04BE7-9BEE-C74D-DB4D-BEA2BABF28C6}"/>
              </a:ext>
            </a:extLst>
          </p:cNvPr>
          <p:cNvSpPr txBox="1"/>
          <p:nvPr/>
        </p:nvSpPr>
        <p:spPr>
          <a:xfrm>
            <a:off x="25088613" y="15615941"/>
            <a:ext cx="4447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Figura 5. Señales delas salidas y las referencias en seguimiento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13030</TotalTime>
  <Words>621</Words>
  <Application>Microsoft Office PowerPoint</Application>
  <PresentationFormat>Personalizado</PresentationFormat>
  <Paragraphs>68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</vt:lpstr>
      <vt:lpstr>Cambria Math</vt:lpstr>
      <vt:lpstr>Consolas</vt:lpstr>
      <vt:lpstr>Menlo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salazar aquino</dc:creator>
  <cp:lastModifiedBy>Santiago Madariaga Collado</cp:lastModifiedBy>
  <cp:revision>99</cp:revision>
  <cp:lastPrinted>2019-07-09T23:59:32Z</cp:lastPrinted>
  <dcterms:modified xsi:type="dcterms:W3CDTF">2022-07-10T03:41:19Z</dcterms:modified>
</cp:coreProperties>
</file>