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26170db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26170db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6170db8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6170db8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6170db8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6170db8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26170db84_7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26170db84_7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6170db8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6170db8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6170db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6170db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6170db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26170db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6170db84_7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26170db84_7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26170db8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26170db8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26170db8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26170db8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26170db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26170db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6170db84_7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6170db84_7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6170db8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26170db8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6170db8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6170db8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6170db8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6170db8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26170db84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26170db84_6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26170db8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26170db8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26170db8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26170db8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26170db84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26170db84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26170db8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26170db8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26170db8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26170db8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26170db8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26170db8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26170db8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26170db8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26170db8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26170db8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26170db8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26170db8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26170db8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26170db8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6170db84_7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6170db84_7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26170db84_7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26170db84_7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gital-Image-Processing-IIITH/project-haripraveen_subramanian_cool_bos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33.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jp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3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cse.cuhk.edu.hk/~ttwong/papers/manga/manga.pdf" TargetMode="External"/><Relationship Id="rId4" Type="http://schemas.openxmlformats.org/officeDocument/2006/relationships/hyperlink" Target="https://ieeexplore.ieee.org/stamp/stamp.jsp?arnumber=555781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jp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0450" y="3053600"/>
            <a:ext cx="8123100" cy="2001000"/>
          </a:xfrm>
          <a:prstGeom prst="rect">
            <a:avLst/>
          </a:prstGeom>
        </p:spPr>
        <p:txBody>
          <a:bodyPr anchorCtr="0" anchor="t" bIns="91425" lIns="91425" spcFirstLastPara="1" rIns="91425" wrap="square" tIns="91425">
            <a:noAutofit/>
          </a:bodyPr>
          <a:lstStyle/>
          <a:p>
            <a:pPr indent="0" lvl="0" marL="12700" marR="5080" rtl="0" algn="ctr">
              <a:lnSpc>
                <a:spcPct val="111818"/>
              </a:lnSpc>
              <a:spcBef>
                <a:spcPts val="0"/>
              </a:spcBef>
              <a:spcAft>
                <a:spcPts val="0"/>
              </a:spcAft>
              <a:buNone/>
            </a:pPr>
            <a:r>
              <a:rPr lang="en-GB" sz="1200">
                <a:solidFill>
                  <a:srgbClr val="FFFFFF"/>
                </a:solidFill>
                <a:latin typeface="Arial"/>
                <a:ea typeface="Arial"/>
                <a:cs typeface="Arial"/>
                <a:sym typeface="Arial"/>
              </a:rPr>
              <a:t>Team haripraveen_subramanian_cool_boss</a:t>
            </a:r>
            <a:endParaRPr sz="1200">
              <a:solidFill>
                <a:srgbClr val="FFFFFF"/>
              </a:solidFill>
              <a:latin typeface="Arial"/>
              <a:ea typeface="Arial"/>
              <a:cs typeface="Arial"/>
              <a:sym typeface="Arial"/>
            </a:endParaRPr>
          </a:p>
          <a:p>
            <a:pPr indent="0" lvl="0" marL="12700" marR="5080" rtl="0" algn="ctr">
              <a:lnSpc>
                <a:spcPct val="111818"/>
              </a:lnSpc>
              <a:spcBef>
                <a:spcPts val="0"/>
              </a:spcBef>
              <a:spcAft>
                <a:spcPts val="0"/>
              </a:spcAft>
              <a:buNone/>
            </a:pPr>
            <a:r>
              <a:rPr lang="en-GB" sz="1200">
                <a:solidFill>
                  <a:srgbClr val="FFFFFF"/>
                </a:solidFill>
                <a:latin typeface="Arial"/>
                <a:ea typeface="Arial"/>
                <a:cs typeface="Arial"/>
                <a:sym typeface="Arial"/>
              </a:rPr>
              <a:t>TA Mentor: Adhithya Arun</a:t>
            </a:r>
            <a:endParaRPr sz="1200">
              <a:solidFill>
                <a:srgbClr val="FFFFFF"/>
              </a:solidFill>
              <a:latin typeface="Arial"/>
              <a:ea typeface="Arial"/>
              <a:cs typeface="Arial"/>
              <a:sym typeface="Arial"/>
            </a:endParaRPr>
          </a:p>
          <a:p>
            <a:pPr indent="0" lvl="0" marL="12700" marR="5080" rtl="0" algn="ctr">
              <a:lnSpc>
                <a:spcPct val="111818"/>
              </a:lnSpc>
              <a:spcBef>
                <a:spcPts val="0"/>
              </a:spcBef>
              <a:spcAft>
                <a:spcPts val="0"/>
              </a:spcAft>
              <a:buNone/>
            </a:pPr>
            <a:r>
              <a:rPr lang="en-GB" sz="1200">
                <a:solidFill>
                  <a:srgbClr val="FFFFFF"/>
                </a:solidFill>
                <a:latin typeface="Arial"/>
                <a:ea typeface="Arial"/>
                <a:cs typeface="Arial"/>
                <a:sym typeface="Arial"/>
              </a:rPr>
              <a:t>Haripraveen Subramanian (2018102031),</a:t>
            </a:r>
            <a:endParaRPr sz="1200">
              <a:solidFill>
                <a:srgbClr val="FFFFFF"/>
              </a:solidFill>
              <a:latin typeface="Arial"/>
              <a:ea typeface="Arial"/>
              <a:cs typeface="Arial"/>
              <a:sym typeface="Arial"/>
            </a:endParaRPr>
          </a:p>
          <a:p>
            <a:pPr indent="0" lvl="0" marL="0" rtl="0" algn="ctr">
              <a:lnSpc>
                <a:spcPct val="109545"/>
              </a:lnSpc>
              <a:spcBef>
                <a:spcPts val="0"/>
              </a:spcBef>
              <a:spcAft>
                <a:spcPts val="0"/>
              </a:spcAft>
              <a:buNone/>
            </a:pPr>
            <a:r>
              <a:rPr lang="en-GB" sz="1200">
                <a:solidFill>
                  <a:srgbClr val="FFFFFF"/>
                </a:solidFill>
                <a:latin typeface="Arial"/>
                <a:ea typeface="Arial"/>
                <a:cs typeface="Arial"/>
                <a:sym typeface="Arial"/>
              </a:rPr>
              <a:t>Jayant Duneja (201802003),</a:t>
            </a:r>
            <a:endParaRPr sz="1200">
              <a:solidFill>
                <a:srgbClr val="FFFFFF"/>
              </a:solidFill>
              <a:latin typeface="Arial"/>
              <a:ea typeface="Arial"/>
              <a:cs typeface="Arial"/>
              <a:sym typeface="Arial"/>
            </a:endParaRPr>
          </a:p>
          <a:p>
            <a:pPr indent="0" lvl="0" marL="12700" marR="5080" rtl="0" algn="ctr">
              <a:lnSpc>
                <a:spcPct val="111818"/>
              </a:lnSpc>
              <a:spcBef>
                <a:spcPts val="0"/>
              </a:spcBef>
              <a:spcAft>
                <a:spcPts val="0"/>
              </a:spcAft>
              <a:buNone/>
            </a:pPr>
            <a:r>
              <a:rPr lang="en-GB" sz="1200">
                <a:solidFill>
                  <a:srgbClr val="FFFFFF"/>
                </a:solidFill>
                <a:latin typeface="Arial"/>
                <a:ea typeface="Arial"/>
                <a:cs typeface="Arial"/>
                <a:sym typeface="Arial"/>
              </a:rPr>
              <a:t>Loay Rashid (2018102008), </a:t>
            </a:r>
            <a:endParaRPr sz="1200">
              <a:solidFill>
                <a:srgbClr val="FFFFFF"/>
              </a:solidFill>
              <a:latin typeface="Arial"/>
              <a:ea typeface="Arial"/>
              <a:cs typeface="Arial"/>
              <a:sym typeface="Arial"/>
            </a:endParaRPr>
          </a:p>
          <a:p>
            <a:pPr indent="0" lvl="0" marL="0" rtl="0" algn="ctr">
              <a:lnSpc>
                <a:spcPct val="109545"/>
              </a:lnSpc>
              <a:spcBef>
                <a:spcPts val="0"/>
              </a:spcBef>
              <a:spcAft>
                <a:spcPts val="0"/>
              </a:spcAft>
              <a:buClr>
                <a:srgbClr val="000000"/>
              </a:buClr>
              <a:buFont typeface="Arial"/>
              <a:buNone/>
            </a:pPr>
            <a:r>
              <a:rPr lang="en-GB" sz="1200">
                <a:solidFill>
                  <a:srgbClr val="FFFFFF"/>
                </a:solidFill>
                <a:latin typeface="Arial"/>
                <a:ea typeface="Arial"/>
                <a:cs typeface="Arial"/>
                <a:sym typeface="Arial"/>
              </a:rPr>
              <a:t>Rishabh Daga (2018101015) </a:t>
            </a:r>
            <a:endParaRPr sz="1200">
              <a:solidFill>
                <a:srgbClr val="FFFFFF"/>
              </a:solidFill>
              <a:latin typeface="Arial"/>
              <a:ea typeface="Arial"/>
              <a:cs typeface="Arial"/>
              <a:sym typeface="Arial"/>
            </a:endParaRPr>
          </a:p>
          <a:p>
            <a:pPr indent="0" lvl="0" marL="0" rtl="0" algn="ctr">
              <a:lnSpc>
                <a:spcPct val="109545"/>
              </a:lnSpc>
              <a:spcBef>
                <a:spcPts val="0"/>
              </a:spcBef>
              <a:spcAft>
                <a:spcPts val="0"/>
              </a:spcAft>
              <a:buClr>
                <a:srgbClr val="000000"/>
              </a:buClr>
              <a:buFont typeface="Arial"/>
              <a:buNone/>
            </a:pPr>
            <a:r>
              <a:rPr lang="en-GB" sz="1200">
                <a:solidFill>
                  <a:srgbClr val="FFFFFF"/>
                </a:solidFill>
                <a:latin typeface="Arial"/>
                <a:ea typeface="Arial"/>
                <a:cs typeface="Arial"/>
                <a:sym typeface="Arial"/>
              </a:rPr>
              <a:t>Repo: </a:t>
            </a:r>
            <a:r>
              <a:rPr lang="en-GB" sz="1100" u="sng">
                <a:solidFill>
                  <a:schemeClr val="hlink"/>
                </a:solidFill>
                <a:latin typeface="Arial"/>
                <a:ea typeface="Arial"/>
                <a:cs typeface="Arial"/>
                <a:sym typeface="Arial"/>
                <a:hlinkClick r:id="rId3"/>
              </a:rPr>
              <a:t>https://github.com/Digital-Image-Processing-IIITH/project-haripraveen_subramanian_cool_boss</a:t>
            </a:r>
            <a:endParaRPr sz="1200">
              <a:solidFill>
                <a:srgbClr val="FFFFFF"/>
              </a:solidFill>
              <a:latin typeface="Arial"/>
              <a:ea typeface="Arial"/>
              <a:cs typeface="Arial"/>
              <a:sym typeface="Arial"/>
            </a:endParaRPr>
          </a:p>
          <a:p>
            <a:pPr indent="0" lvl="0" marL="0" rtl="0" algn="ctr">
              <a:lnSpc>
                <a:spcPct val="109545"/>
              </a:lnSpc>
              <a:spcBef>
                <a:spcPts val="0"/>
              </a:spcBef>
              <a:spcAft>
                <a:spcPts val="0"/>
              </a:spcAft>
              <a:buClr>
                <a:srgbClr val="000000"/>
              </a:buClr>
              <a:buFont typeface="Arial"/>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endParaRPr>
          </a:p>
        </p:txBody>
      </p:sp>
      <p:sp>
        <p:nvSpPr>
          <p:cNvPr id="60" name="Google Shape;60;p13"/>
          <p:cNvSpPr txBox="1"/>
          <p:nvPr>
            <p:ph type="ctrTitle"/>
          </p:nvPr>
        </p:nvSpPr>
        <p:spPr>
          <a:xfrm>
            <a:off x="160750" y="1717675"/>
            <a:ext cx="8123100" cy="12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Manga Colorization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b="1" lang="en-GB">
                <a:solidFill>
                  <a:srgbClr val="000000"/>
                </a:solidFill>
              </a:rPr>
              <a:t>LEVEL SETS</a:t>
            </a:r>
            <a:endParaRPr b="1">
              <a:solidFill>
                <a:srgbClr val="000000"/>
              </a:solidFill>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finding the boundary of the region scribbled on by the user (to carry out image segmentation), we use the concept of level set propagation. </a:t>
            </a:r>
            <a:br>
              <a:rPr lang="en-GB"/>
            </a:br>
            <a:r>
              <a:rPr lang="en-GB"/>
              <a:t>According to the paper, level set propagation can be done by solving the following PDE:</a:t>
            </a:r>
            <a:endParaRPr/>
          </a:p>
          <a:p>
            <a:pPr indent="0" lvl="0" marL="0" rtl="0" algn="l">
              <a:spcBef>
                <a:spcPts val="1600"/>
              </a:spcBef>
              <a:spcAft>
                <a:spcPts val="0"/>
              </a:spcAft>
              <a:buNone/>
            </a:pPr>
            <a:br>
              <a:rPr lang="en-GB"/>
            </a:br>
            <a:r>
              <a:rPr lang="en-GB"/>
              <a:t>However, due to this method  had quite a few disadvantages, and the outputs after implementing this method were nowhere as clean as we wanted them to be. </a:t>
            </a:r>
            <a:endParaRPr/>
          </a:p>
          <a:p>
            <a:pPr indent="0" lvl="0" marL="0" rtl="0" algn="l">
              <a:spcBef>
                <a:spcPts val="1600"/>
              </a:spcBef>
              <a:spcAft>
                <a:spcPts val="1600"/>
              </a:spcAft>
              <a:buNone/>
            </a:pPr>
            <a:r>
              <a:rPr lang="en-GB"/>
              <a:t>To overcome this, we used the Distance Regularized Level Set Method (DRLSE).</a:t>
            </a:r>
            <a:br>
              <a:rPr lang="en-GB"/>
            </a:br>
            <a:r>
              <a:rPr lang="en-GB"/>
              <a:t>The DRLSE method avoids the difficulties of level set  method by introducing a regularization term.</a:t>
            </a:r>
            <a:endParaRPr/>
          </a:p>
        </p:txBody>
      </p:sp>
      <p:pic>
        <p:nvPicPr>
          <p:cNvPr id="125" name="Google Shape;125;p22"/>
          <p:cNvPicPr preferRelativeResize="0"/>
          <p:nvPr/>
        </p:nvPicPr>
        <p:blipFill>
          <a:blip r:embed="rId3">
            <a:alphaModFix/>
          </a:blip>
          <a:stretch>
            <a:fillRect/>
          </a:stretch>
        </p:blipFill>
        <p:spPr>
          <a:xfrm>
            <a:off x="3501961" y="2285400"/>
            <a:ext cx="214009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DRLSE</a:t>
            </a:r>
            <a:endParaRPr b="1"/>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The distance regularization term is defined with a potential function </a:t>
            </a:r>
            <a:endParaRPr/>
          </a:p>
          <a:p>
            <a:pPr indent="-342900" lvl="0" marL="457200" rtl="0" algn="l">
              <a:spcBef>
                <a:spcPts val="0"/>
              </a:spcBef>
              <a:spcAft>
                <a:spcPts val="0"/>
              </a:spcAft>
              <a:buSzPts val="1800"/>
              <a:buAutoNum type="arabicParenR"/>
            </a:pPr>
            <a:r>
              <a:rPr lang="en-GB"/>
              <a:t>We provide a double-well potential for the distance regularization term, T </a:t>
            </a:r>
            <a:endParaRPr/>
          </a:p>
          <a:p>
            <a:pPr indent="-342900" lvl="0" marL="457200" rtl="0" algn="l">
              <a:spcBef>
                <a:spcPts val="0"/>
              </a:spcBef>
              <a:spcAft>
                <a:spcPts val="0"/>
              </a:spcAft>
              <a:buSzPts val="1800"/>
              <a:buAutoNum type="arabicParenR"/>
            </a:pPr>
            <a:r>
              <a:rPr lang="en-GB"/>
              <a:t>The level set evolution is derived as a gradient flow that minimizes this energy functional.</a:t>
            </a:r>
            <a:endParaRPr/>
          </a:p>
          <a:p>
            <a:pPr indent="-342900" lvl="0" marL="457200" rtl="0" algn="l">
              <a:spcBef>
                <a:spcPts val="0"/>
              </a:spcBef>
              <a:spcAft>
                <a:spcPts val="0"/>
              </a:spcAft>
              <a:buSzPts val="1800"/>
              <a:buAutoNum type="arabicParenR"/>
            </a:pPr>
            <a:r>
              <a:rPr lang="en-GB"/>
              <a:t>The regularity of the LSF is maintained by a forward-and-backward (FAB) diffusion derived from the distance regularization term </a:t>
            </a:r>
            <a:endParaRPr/>
          </a:p>
          <a:p>
            <a:pPr indent="-342900" lvl="0" marL="457200" rtl="0" algn="l">
              <a:spcBef>
                <a:spcPts val="0"/>
              </a:spcBef>
              <a:spcAft>
                <a:spcPts val="0"/>
              </a:spcAft>
              <a:buSzPts val="1800"/>
              <a:buAutoNum type="arabicParenR"/>
            </a:pPr>
            <a:r>
              <a:rPr lang="en-GB"/>
              <a:t>Thus distance regularization completely eliminates the need for reinitialization in a principled way, and avoids the undesirable side effect introduced by the penalty term.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DRLSE</a:t>
            </a:r>
            <a:endParaRPr b="1"/>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DRLSE PDE is given by:</a:t>
            </a:r>
            <a:endParaRPr/>
          </a:p>
          <a:p>
            <a:pPr indent="0" lvl="0" marL="0" rtl="0" algn="l">
              <a:spcBef>
                <a:spcPts val="160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1004888" y="1724025"/>
            <a:ext cx="7134225" cy="169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PATTERN AND</a:t>
            </a:r>
            <a:endParaRPr b="1"/>
          </a:p>
          <a:p>
            <a:pPr indent="0" lvl="0" marL="0" rtl="0" algn="l">
              <a:spcBef>
                <a:spcPts val="0"/>
              </a:spcBef>
              <a:spcAft>
                <a:spcPts val="0"/>
              </a:spcAft>
              <a:buNone/>
            </a:pPr>
            <a:r>
              <a:rPr b="1" lang="en-GB"/>
              <a:t>INTENSITY CONTINUITY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PATTERN CONTINUOUS REGIONS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detect changes in pattern in the image, we exploit pattern continuity. We measure the changes in pattern features at the level set boundary and at the scribble region to estimate when changes in pattern have taken place.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‘Gabor Wavelet Transform’ is used to obtain these features.</a:t>
            </a:r>
            <a:endParaRPr/>
          </a:p>
          <a:p>
            <a:pPr indent="0" lvl="0" marL="0" rtl="0" algn="l">
              <a:spcBef>
                <a:spcPts val="1600"/>
              </a:spcBef>
              <a:spcAft>
                <a:spcPts val="1600"/>
              </a:spcAft>
              <a:buNone/>
            </a:pPr>
            <a:r>
              <a:rPr lang="en-GB"/>
              <a:t>When there is a sudden change in pattern, the filter stops the propagation.</a:t>
            </a:r>
            <a:endParaRPr/>
          </a:p>
        </p:txBody>
      </p:sp>
      <p:pic>
        <p:nvPicPr>
          <p:cNvPr id="150" name="Google Shape;150;p26"/>
          <p:cNvPicPr preferRelativeResize="0"/>
          <p:nvPr/>
        </p:nvPicPr>
        <p:blipFill>
          <a:blip r:embed="rId3">
            <a:alphaModFix/>
          </a:blip>
          <a:stretch>
            <a:fillRect/>
          </a:stretch>
        </p:blipFill>
        <p:spPr>
          <a:xfrm>
            <a:off x="2657475" y="2465375"/>
            <a:ext cx="3829050" cy="79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PATTERN CONTINUOUS REGIONS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generate the pattern features,</a:t>
            </a:r>
            <a:endParaRPr/>
          </a:p>
          <a:p>
            <a:pPr indent="0" lvl="0" marL="0" rtl="0" algn="l">
              <a:spcBef>
                <a:spcPts val="160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311700" y="1765150"/>
            <a:ext cx="3492428" cy="526875"/>
          </a:xfrm>
          <a:prstGeom prst="rect">
            <a:avLst/>
          </a:prstGeom>
          <a:noFill/>
          <a:ln>
            <a:noFill/>
          </a:ln>
        </p:spPr>
      </p:pic>
      <p:pic>
        <p:nvPicPr>
          <p:cNvPr id="158" name="Google Shape;158;p27"/>
          <p:cNvPicPr preferRelativeResize="0"/>
          <p:nvPr/>
        </p:nvPicPr>
        <p:blipFill>
          <a:blip r:embed="rId4">
            <a:alphaModFix/>
          </a:blip>
          <a:stretch>
            <a:fillRect/>
          </a:stretch>
        </p:blipFill>
        <p:spPr>
          <a:xfrm>
            <a:off x="347238" y="2510823"/>
            <a:ext cx="3856925" cy="1066450"/>
          </a:xfrm>
          <a:prstGeom prst="rect">
            <a:avLst/>
          </a:prstGeom>
          <a:noFill/>
          <a:ln>
            <a:noFill/>
          </a:ln>
        </p:spPr>
      </p:pic>
      <p:pic>
        <p:nvPicPr>
          <p:cNvPr id="159" name="Google Shape;159;p27"/>
          <p:cNvPicPr preferRelativeResize="0"/>
          <p:nvPr/>
        </p:nvPicPr>
        <p:blipFill>
          <a:blip r:embed="rId5">
            <a:alphaModFix/>
          </a:blip>
          <a:stretch>
            <a:fillRect/>
          </a:stretch>
        </p:blipFill>
        <p:spPr>
          <a:xfrm>
            <a:off x="347249" y="3796075"/>
            <a:ext cx="3580575" cy="526875"/>
          </a:xfrm>
          <a:prstGeom prst="rect">
            <a:avLst/>
          </a:prstGeom>
          <a:noFill/>
          <a:ln>
            <a:noFill/>
          </a:ln>
        </p:spPr>
      </p:pic>
      <p:pic>
        <p:nvPicPr>
          <p:cNvPr id="160" name="Google Shape;160;p27"/>
          <p:cNvPicPr preferRelativeResize="0"/>
          <p:nvPr/>
        </p:nvPicPr>
        <p:blipFill>
          <a:blip r:embed="rId6">
            <a:alphaModFix/>
          </a:blip>
          <a:stretch>
            <a:fillRect/>
          </a:stretch>
        </p:blipFill>
        <p:spPr>
          <a:xfrm>
            <a:off x="4572007" y="1017721"/>
            <a:ext cx="437539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INTENSITY</a:t>
            </a:r>
            <a:r>
              <a:rPr b="1" lang="en-GB"/>
              <a:t> CONTINUOUS REGIONS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Segmenting such regions is fairly easy as compared to  pattern continuous regions. </a:t>
            </a:r>
            <a:br>
              <a:rPr lang="en-GB"/>
            </a:br>
            <a:r>
              <a:rPr lang="en-GB"/>
              <a:t>Halting coefficient defined for  such regions depend on the smoothing of the  image with a gaussian filter.</a:t>
            </a:r>
            <a:endParaRPr/>
          </a:p>
          <a:p>
            <a:pPr indent="0" lvl="0" marL="0" rtl="0" algn="l">
              <a:spcBef>
                <a:spcPts val="1600"/>
              </a:spcBef>
              <a:spcAft>
                <a:spcPts val="0"/>
              </a:spcAft>
              <a:buNone/>
            </a:pPr>
            <a:br>
              <a:rPr lang="en-GB"/>
            </a:br>
            <a:r>
              <a:rPr lang="en-GB"/>
              <a:t>In order to implement leak proofing, we add another term to the speed function F:</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7" name="Google Shape;167;p28"/>
          <p:cNvPicPr preferRelativeResize="0"/>
          <p:nvPr/>
        </p:nvPicPr>
        <p:blipFill>
          <a:blip r:embed="rId3">
            <a:alphaModFix/>
          </a:blip>
          <a:stretch>
            <a:fillRect/>
          </a:stretch>
        </p:blipFill>
        <p:spPr>
          <a:xfrm>
            <a:off x="3262343" y="1821450"/>
            <a:ext cx="2501032" cy="572700"/>
          </a:xfrm>
          <a:prstGeom prst="rect">
            <a:avLst/>
          </a:prstGeom>
          <a:noFill/>
          <a:ln>
            <a:noFill/>
          </a:ln>
        </p:spPr>
      </p:pic>
      <p:pic>
        <p:nvPicPr>
          <p:cNvPr id="168" name="Google Shape;168;p28"/>
          <p:cNvPicPr preferRelativeResize="0"/>
          <p:nvPr/>
        </p:nvPicPr>
        <p:blipFill>
          <a:blip r:embed="rId4">
            <a:alphaModFix/>
          </a:blip>
          <a:stretch>
            <a:fillRect/>
          </a:stretch>
        </p:blipFill>
        <p:spPr>
          <a:xfrm>
            <a:off x="4271338" y="2985647"/>
            <a:ext cx="3282325" cy="504400"/>
          </a:xfrm>
          <a:prstGeom prst="rect">
            <a:avLst/>
          </a:prstGeom>
          <a:noFill/>
          <a:ln>
            <a:noFill/>
          </a:ln>
        </p:spPr>
      </p:pic>
      <p:pic>
        <p:nvPicPr>
          <p:cNvPr id="169" name="Google Shape;169;p28"/>
          <p:cNvPicPr preferRelativeResize="0"/>
          <p:nvPr/>
        </p:nvPicPr>
        <p:blipFill>
          <a:blip r:embed="rId5">
            <a:alphaModFix/>
          </a:blip>
          <a:stretch>
            <a:fillRect/>
          </a:stretch>
        </p:blipFill>
        <p:spPr>
          <a:xfrm>
            <a:off x="524600" y="3307045"/>
            <a:ext cx="3109175" cy="1521625"/>
          </a:xfrm>
          <a:prstGeom prst="rect">
            <a:avLst/>
          </a:prstGeom>
          <a:noFill/>
          <a:ln>
            <a:noFill/>
          </a:ln>
        </p:spPr>
      </p:pic>
      <p:pic>
        <p:nvPicPr>
          <p:cNvPr id="170" name="Google Shape;170;p28"/>
          <p:cNvPicPr preferRelativeResize="0"/>
          <p:nvPr/>
        </p:nvPicPr>
        <p:blipFill>
          <a:blip r:embed="rId6">
            <a:alphaModFix/>
          </a:blip>
          <a:stretch>
            <a:fillRect/>
          </a:stretch>
        </p:blipFill>
        <p:spPr>
          <a:xfrm>
            <a:off x="4241250" y="3594034"/>
            <a:ext cx="3904649" cy="94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COLORIZATION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STEP 3: COLORIZATION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30"/>
          <p:cNvSpPr txBox="1"/>
          <p:nvPr>
            <p:ph idx="1" type="body"/>
          </p:nvPr>
        </p:nvSpPr>
        <p:spPr>
          <a:xfrm>
            <a:off x="311700" y="1152475"/>
            <a:ext cx="8520600" cy="26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implemented following three methods of  colorization after the region is segmented</a:t>
            </a:r>
            <a:endParaRPr/>
          </a:p>
          <a:p>
            <a:pPr indent="-342900" lvl="0" marL="457200" rtl="0" algn="l">
              <a:spcBef>
                <a:spcPts val="1600"/>
              </a:spcBef>
              <a:spcAft>
                <a:spcPts val="0"/>
              </a:spcAft>
              <a:buSzPts val="1800"/>
              <a:buChar char="●"/>
            </a:pPr>
            <a:r>
              <a:rPr lang="en-GB"/>
              <a:t>Color replacement</a:t>
            </a:r>
            <a:endParaRPr/>
          </a:p>
          <a:p>
            <a:pPr indent="-317500" lvl="1" marL="914400" rtl="0" algn="l">
              <a:spcBef>
                <a:spcPts val="0"/>
              </a:spcBef>
              <a:spcAft>
                <a:spcPts val="0"/>
              </a:spcAft>
              <a:buSzPts val="1400"/>
              <a:buChar char="○"/>
            </a:pPr>
            <a:r>
              <a:rPr lang="en-GB"/>
              <a:t>This is a simple flood fill-type algorithm, used for intensity continuous regions. For such regions, filling color can be trivially done by replacing the  black or white color by the user color on the scribble.</a:t>
            </a:r>
            <a:endParaRPr/>
          </a:p>
          <a:p>
            <a:pPr indent="-342900" lvl="0" marL="457200" rtl="0" algn="l">
              <a:spcBef>
                <a:spcPts val="0"/>
              </a:spcBef>
              <a:spcAft>
                <a:spcPts val="0"/>
              </a:spcAft>
              <a:buSzPts val="1800"/>
              <a:buChar char="●"/>
            </a:pPr>
            <a:r>
              <a:rPr lang="en-GB"/>
              <a:t>Stroke preserving</a:t>
            </a:r>
            <a:endParaRPr/>
          </a:p>
          <a:p>
            <a:pPr indent="-342900" lvl="0" marL="457200" rtl="0" algn="l">
              <a:spcBef>
                <a:spcPts val="0"/>
              </a:spcBef>
              <a:spcAft>
                <a:spcPts val="0"/>
              </a:spcAft>
              <a:buSzPts val="1800"/>
              <a:buChar char="●"/>
            </a:pPr>
            <a:r>
              <a:rPr lang="en-GB"/>
              <a:t>Pattern to shading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686475" y="2069550"/>
            <a:ext cx="4941900" cy="10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An example of intensity continuous vs. pattern continuous colorization (with stroke preserving)</a:t>
            </a:r>
            <a:endParaRPr/>
          </a:p>
        </p:txBody>
      </p:sp>
      <p:pic>
        <p:nvPicPr>
          <p:cNvPr id="187" name="Google Shape;187;p31"/>
          <p:cNvPicPr preferRelativeResize="0"/>
          <p:nvPr/>
        </p:nvPicPr>
        <p:blipFill>
          <a:blip r:embed="rId3">
            <a:alphaModFix/>
          </a:blip>
          <a:stretch>
            <a:fillRect/>
          </a:stretch>
        </p:blipFill>
        <p:spPr>
          <a:xfrm>
            <a:off x="989222" y="878897"/>
            <a:ext cx="2267400" cy="309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MANGA COLORIZATION</a:t>
            </a:r>
            <a:endParaRPr b="1"/>
          </a:p>
        </p:txBody>
      </p:sp>
      <p:sp>
        <p:nvSpPr>
          <p:cNvPr id="66" name="Google Shape;66;p14"/>
          <p:cNvSpPr txBox="1"/>
          <p:nvPr>
            <p:ph idx="1" type="body"/>
          </p:nvPr>
        </p:nvSpPr>
        <p:spPr>
          <a:xfrm>
            <a:off x="311700" y="1136950"/>
            <a:ext cx="8520600" cy="3416400"/>
          </a:xfrm>
          <a:prstGeom prst="rect">
            <a:avLst/>
          </a:prstGeom>
        </p:spPr>
        <p:txBody>
          <a:bodyPr anchorCtr="0" anchor="t" bIns="91425" lIns="91425" spcFirstLastPara="1" rIns="91425" wrap="square" tIns="91425">
            <a:noAutofit/>
          </a:bodyPr>
          <a:lstStyle/>
          <a:p>
            <a:pPr indent="-342900" lvl="0" marL="457200" marR="5080" rtl="0" algn="just">
              <a:lnSpc>
                <a:spcPct val="93100"/>
              </a:lnSpc>
              <a:spcBef>
                <a:spcPts val="0"/>
              </a:spcBef>
              <a:spcAft>
                <a:spcPts val="0"/>
              </a:spcAft>
              <a:buClr>
                <a:srgbClr val="000000"/>
              </a:buClr>
              <a:buSzPts val="1800"/>
              <a:buChar char="●"/>
            </a:pPr>
            <a:r>
              <a:rPr lang="en-GB">
                <a:solidFill>
                  <a:srgbClr val="000000"/>
                </a:solidFill>
              </a:rPr>
              <a:t>Manga (Japanese comic books) are usually in black and white and heavily rely upon hatching and screening, which makes colorization of these black and white comics difficult.</a:t>
            </a:r>
            <a:endParaRPr>
              <a:solidFill>
                <a:srgbClr val="000000"/>
              </a:solidFill>
            </a:endParaRPr>
          </a:p>
          <a:p>
            <a:pPr indent="-342900" lvl="0" marL="457200" marR="5080" rtl="0" algn="just">
              <a:lnSpc>
                <a:spcPct val="93100"/>
              </a:lnSpc>
              <a:spcBef>
                <a:spcPts val="0"/>
              </a:spcBef>
              <a:spcAft>
                <a:spcPts val="0"/>
              </a:spcAft>
              <a:buClr>
                <a:srgbClr val="000000"/>
              </a:buClr>
              <a:buSzPts val="1800"/>
              <a:buChar char="●"/>
            </a:pPr>
            <a:r>
              <a:rPr lang="en-GB">
                <a:solidFill>
                  <a:srgbClr val="000000"/>
                </a:solidFill>
              </a:rPr>
              <a:t>We aim to implement colorization of the sort shown below.</a:t>
            </a:r>
            <a:endParaRPr>
              <a:solidFill>
                <a:srgbClr val="000000"/>
              </a:solidFill>
            </a:endParaRPr>
          </a:p>
          <a:p>
            <a:pPr indent="0" lvl="0" marL="0" rtl="0" algn="l">
              <a:spcBef>
                <a:spcPts val="0"/>
              </a:spcBef>
              <a:spcAft>
                <a:spcPts val="1600"/>
              </a:spcAft>
              <a:buNone/>
            </a:pPr>
            <a:r>
              <a:t/>
            </a:r>
            <a:endParaRPr/>
          </a:p>
        </p:txBody>
      </p:sp>
      <p:sp>
        <p:nvSpPr>
          <p:cNvPr id="67" name="Google Shape;67;p14"/>
          <p:cNvSpPr/>
          <p:nvPr/>
        </p:nvSpPr>
        <p:spPr>
          <a:xfrm>
            <a:off x="1247104" y="2916865"/>
            <a:ext cx="1690500" cy="191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14"/>
          <p:cNvSpPr/>
          <p:nvPr/>
        </p:nvSpPr>
        <p:spPr>
          <a:xfrm>
            <a:off x="3812534" y="3495725"/>
            <a:ext cx="847800" cy="7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14"/>
          <p:cNvSpPr/>
          <p:nvPr/>
        </p:nvSpPr>
        <p:spPr>
          <a:xfrm>
            <a:off x="5473600" y="2935925"/>
            <a:ext cx="1647300" cy="1872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STROKE PRESERVING </a:t>
            </a:r>
            <a:endParaRPr b="1"/>
          </a:p>
          <a:p>
            <a:pPr indent="0" lvl="0" marL="0" rtl="0" algn="l">
              <a:spcBef>
                <a:spcPts val="0"/>
              </a:spcBef>
              <a:spcAft>
                <a:spcPts val="0"/>
              </a:spcAft>
              <a:buNone/>
            </a:pPr>
            <a:r>
              <a:rPr b="1" lang="en-GB"/>
              <a:t>AND</a:t>
            </a:r>
            <a:endParaRPr b="1"/>
          </a:p>
          <a:p>
            <a:pPr indent="0" lvl="0" marL="0" rtl="0" algn="l">
              <a:spcBef>
                <a:spcPts val="0"/>
              </a:spcBef>
              <a:spcAft>
                <a:spcPts val="0"/>
              </a:spcAft>
              <a:buNone/>
            </a:pPr>
            <a:r>
              <a:rPr b="1" lang="en-GB"/>
              <a:t>PATTERN TO SHADING</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STROKE PRESERVING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Pattern continuous regions are colorized by bleeding colors out of the strokes/patterns and filling it across the regions which have pattern matching to the part where user scribbles. This is done by converting the image to YUV spcae and: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9" name="Google Shape;199;p33"/>
          <p:cNvPicPr preferRelativeResize="0"/>
          <p:nvPr/>
        </p:nvPicPr>
        <p:blipFill>
          <a:blip r:embed="rId3">
            <a:alphaModFix/>
          </a:blip>
          <a:stretch>
            <a:fillRect/>
          </a:stretch>
        </p:blipFill>
        <p:spPr>
          <a:xfrm>
            <a:off x="2823725" y="2393950"/>
            <a:ext cx="3390900" cy="93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PATTERN TO SHADING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method allow us to fill color as if we are shading, i.e., it  fills color according to density of pattern in pattern  continuous regions. Mathematics behind 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6" name="Google Shape;206;p34"/>
          <p:cNvSpPr/>
          <p:nvPr/>
        </p:nvSpPr>
        <p:spPr>
          <a:xfrm>
            <a:off x="609698" y="2847445"/>
            <a:ext cx="2346300" cy="74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34"/>
          <p:cNvSpPr/>
          <p:nvPr/>
        </p:nvSpPr>
        <p:spPr>
          <a:xfrm>
            <a:off x="1067502" y="3908799"/>
            <a:ext cx="1430700" cy="278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8" name="Google Shape;208;p34"/>
          <p:cNvPicPr preferRelativeResize="0"/>
          <p:nvPr/>
        </p:nvPicPr>
        <p:blipFill>
          <a:blip r:embed="rId5">
            <a:alphaModFix/>
          </a:blip>
          <a:stretch>
            <a:fillRect/>
          </a:stretch>
        </p:blipFill>
        <p:spPr>
          <a:xfrm>
            <a:off x="4203500" y="1992149"/>
            <a:ext cx="3804549" cy="2451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RESULTS</a:t>
            </a:r>
            <a:endParaRPr b="1"/>
          </a:p>
          <a:p>
            <a:pPr indent="0" lvl="0" marL="0" rtl="0" algn="l">
              <a:spcBef>
                <a:spcPts val="0"/>
              </a:spcBef>
              <a:spcAft>
                <a:spcPts val="0"/>
              </a:spcAft>
              <a:buNone/>
            </a:pPr>
            <a:r>
              <a:t/>
            </a:r>
            <a:endParaRPr/>
          </a:p>
        </p:txBody>
      </p:sp>
      <p:sp>
        <p:nvSpPr>
          <p:cNvPr id="214" name="Google Shape;214;p35"/>
          <p:cNvSpPr/>
          <p:nvPr/>
        </p:nvSpPr>
        <p:spPr>
          <a:xfrm>
            <a:off x="4491895" y="1725341"/>
            <a:ext cx="539100" cy="47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5" name="Google Shape;215;p35"/>
          <p:cNvPicPr preferRelativeResize="0"/>
          <p:nvPr/>
        </p:nvPicPr>
        <p:blipFill rotWithShape="1">
          <a:blip r:embed="rId4">
            <a:alphaModFix/>
          </a:blip>
          <a:srcRect b="-3605" l="0" r="7646" t="0"/>
          <a:stretch/>
        </p:blipFill>
        <p:spPr>
          <a:xfrm>
            <a:off x="4874050" y="2810850"/>
            <a:ext cx="4269950" cy="2315950"/>
          </a:xfrm>
          <a:prstGeom prst="rect">
            <a:avLst/>
          </a:prstGeom>
          <a:noFill/>
          <a:ln>
            <a:noFill/>
          </a:ln>
        </p:spPr>
      </p:pic>
      <p:pic>
        <p:nvPicPr>
          <p:cNvPr id="216" name="Google Shape;216;p35"/>
          <p:cNvPicPr preferRelativeResize="0"/>
          <p:nvPr/>
        </p:nvPicPr>
        <p:blipFill>
          <a:blip r:embed="rId5">
            <a:alphaModFix/>
          </a:blip>
          <a:stretch>
            <a:fillRect/>
          </a:stretch>
        </p:blipFill>
        <p:spPr>
          <a:xfrm>
            <a:off x="37000" y="932255"/>
            <a:ext cx="4269950" cy="20643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RESULTS</a:t>
            </a:r>
            <a:endParaRPr b="1"/>
          </a:p>
        </p:txBody>
      </p:sp>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6"/>
          <p:cNvPicPr preferRelativeResize="0"/>
          <p:nvPr/>
        </p:nvPicPr>
        <p:blipFill>
          <a:blip r:embed="rId3">
            <a:alphaModFix/>
          </a:blip>
          <a:stretch>
            <a:fillRect/>
          </a:stretch>
        </p:blipFill>
        <p:spPr>
          <a:xfrm>
            <a:off x="4969000" y="1312475"/>
            <a:ext cx="2140299" cy="2901601"/>
          </a:xfrm>
          <a:prstGeom prst="rect">
            <a:avLst/>
          </a:prstGeom>
          <a:noFill/>
          <a:ln>
            <a:noFill/>
          </a:ln>
        </p:spPr>
      </p:pic>
      <p:sp>
        <p:nvSpPr>
          <p:cNvPr id="224" name="Google Shape;224;p36"/>
          <p:cNvSpPr/>
          <p:nvPr/>
        </p:nvSpPr>
        <p:spPr>
          <a:xfrm>
            <a:off x="246093" y="1152470"/>
            <a:ext cx="2175900" cy="3112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RESULTS</a:t>
            </a:r>
            <a:endParaRPr b="1"/>
          </a:p>
        </p:txBody>
      </p:sp>
      <p:sp>
        <p:nvSpPr>
          <p:cNvPr id="230" name="Google Shape;230;p37"/>
          <p:cNvSpPr/>
          <p:nvPr/>
        </p:nvSpPr>
        <p:spPr>
          <a:xfrm>
            <a:off x="4164745" y="2571754"/>
            <a:ext cx="539100" cy="47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1" name="Google Shape;231;p37"/>
          <p:cNvPicPr preferRelativeResize="0"/>
          <p:nvPr/>
        </p:nvPicPr>
        <p:blipFill>
          <a:blip r:embed="rId4">
            <a:alphaModFix/>
          </a:blip>
          <a:stretch>
            <a:fillRect/>
          </a:stretch>
        </p:blipFill>
        <p:spPr>
          <a:xfrm>
            <a:off x="4808100" y="2497775"/>
            <a:ext cx="4335900" cy="2492300"/>
          </a:xfrm>
          <a:prstGeom prst="rect">
            <a:avLst/>
          </a:prstGeom>
          <a:noFill/>
          <a:ln>
            <a:noFill/>
          </a:ln>
        </p:spPr>
      </p:pic>
      <p:pic>
        <p:nvPicPr>
          <p:cNvPr id="232" name="Google Shape;232;p37"/>
          <p:cNvPicPr preferRelativeResize="0"/>
          <p:nvPr/>
        </p:nvPicPr>
        <p:blipFill>
          <a:blip r:embed="rId5">
            <a:alphaModFix/>
          </a:blip>
          <a:stretch>
            <a:fillRect/>
          </a:stretch>
        </p:blipFill>
        <p:spPr>
          <a:xfrm>
            <a:off x="0" y="1017727"/>
            <a:ext cx="3979725" cy="2660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RESULTS</a:t>
            </a:r>
            <a:endParaRPr b="1"/>
          </a:p>
          <a:p>
            <a:pPr indent="0" lvl="0" marL="0" rtl="0" algn="l">
              <a:spcBef>
                <a:spcPts val="0"/>
              </a:spcBef>
              <a:spcAft>
                <a:spcPts val="0"/>
              </a:spcAft>
              <a:buNone/>
            </a:pPr>
            <a:r>
              <a:t/>
            </a:r>
            <a:endParaRPr/>
          </a:p>
        </p:txBody>
      </p:sp>
      <p:sp>
        <p:nvSpPr>
          <p:cNvPr id="238" name="Google Shape;238;p38"/>
          <p:cNvSpPr/>
          <p:nvPr/>
        </p:nvSpPr>
        <p:spPr>
          <a:xfrm>
            <a:off x="4571995" y="2656104"/>
            <a:ext cx="539100" cy="47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9" name="Google Shape;239;p38"/>
          <p:cNvPicPr preferRelativeResize="0"/>
          <p:nvPr/>
        </p:nvPicPr>
        <p:blipFill>
          <a:blip r:embed="rId4">
            <a:alphaModFix/>
          </a:blip>
          <a:stretch>
            <a:fillRect/>
          </a:stretch>
        </p:blipFill>
        <p:spPr>
          <a:xfrm>
            <a:off x="5882125" y="1477250"/>
            <a:ext cx="2095500" cy="2400300"/>
          </a:xfrm>
          <a:prstGeom prst="rect">
            <a:avLst/>
          </a:prstGeom>
          <a:noFill/>
          <a:ln>
            <a:noFill/>
          </a:ln>
        </p:spPr>
      </p:pic>
      <p:pic>
        <p:nvPicPr>
          <p:cNvPr id="240" name="Google Shape;240;p38"/>
          <p:cNvPicPr preferRelativeResize="0"/>
          <p:nvPr/>
        </p:nvPicPr>
        <p:blipFill>
          <a:blip r:embed="rId5">
            <a:alphaModFix/>
          </a:blip>
          <a:stretch>
            <a:fillRect/>
          </a:stretch>
        </p:blipFill>
        <p:spPr>
          <a:xfrm>
            <a:off x="1710200" y="1447975"/>
            <a:ext cx="2151500" cy="2458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LIMITATIONS AND FAILURES:</a:t>
            </a:r>
            <a:endParaRPr b="1"/>
          </a:p>
        </p:txBody>
      </p:sp>
      <p:sp>
        <p:nvSpPr>
          <p:cNvPr id="246" name="Google Shape;24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patterns overlap, then the code completely fails as this is the corner stone of our method. The code usually fails to separate the patterns in the image. The overlapped pattern is considered to be a separate pattern and the filter halts.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This is an example of how our code fails</a:t>
            </a:r>
            <a:br>
              <a:rPr lang="en-GB"/>
            </a:br>
            <a:r>
              <a:rPr lang="en-GB"/>
              <a:t>at pattern continuous regions. </a:t>
            </a:r>
            <a:endParaRPr/>
          </a:p>
        </p:txBody>
      </p:sp>
      <p:pic>
        <p:nvPicPr>
          <p:cNvPr id="247" name="Google Shape;247;p39"/>
          <p:cNvPicPr preferRelativeResize="0"/>
          <p:nvPr/>
        </p:nvPicPr>
        <p:blipFill>
          <a:blip r:embed="rId3">
            <a:alphaModFix/>
          </a:blip>
          <a:stretch>
            <a:fillRect/>
          </a:stretch>
        </p:blipFill>
        <p:spPr>
          <a:xfrm>
            <a:off x="4572000" y="2400450"/>
            <a:ext cx="3086100" cy="1485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PAPERS USED</a:t>
            </a:r>
            <a:endParaRPr b="1"/>
          </a:p>
        </p:txBody>
      </p:sp>
      <p:sp>
        <p:nvSpPr>
          <p:cNvPr id="253" name="Google Shape;25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Manga Colorization: </a:t>
            </a:r>
            <a:r>
              <a:rPr lang="en-GB" sz="1100" u="sng">
                <a:solidFill>
                  <a:schemeClr val="hlink"/>
                </a:solidFill>
                <a:latin typeface="Arial"/>
                <a:ea typeface="Arial"/>
                <a:cs typeface="Arial"/>
                <a:sym typeface="Arial"/>
                <a:hlinkClick r:id="rId3"/>
              </a:rPr>
              <a:t>http://www.cse.cuhk.edu.hk/~ttwong/papers/manga/manga.pdf</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Distance Regularized Level Set Evolution and Its Application to Image Segmentation: </a:t>
            </a:r>
            <a:r>
              <a:rPr lang="en-GB" sz="1100" u="sng">
                <a:solidFill>
                  <a:schemeClr val="hlink"/>
                </a:solidFill>
                <a:latin typeface="Arial"/>
                <a:ea typeface="Arial"/>
                <a:cs typeface="Arial"/>
                <a:sym typeface="Arial"/>
                <a:hlinkClick r:id="rId4"/>
              </a:rPr>
              <a:t>https://ieeexplore.ieee.org/stamp/stamp.jsp?arnumber=5557813</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DIVISION OF WORK</a:t>
            </a:r>
            <a:endParaRPr b="1"/>
          </a:p>
        </p:txBody>
      </p:sp>
      <p:sp>
        <p:nvSpPr>
          <p:cNvPr id="259" name="Google Shape;259;p4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t>Loay, Rishabh</a:t>
            </a:r>
            <a:endParaRPr sz="1500"/>
          </a:p>
          <a:p>
            <a:pPr indent="-323850" lvl="0" marL="457200" rtl="0" algn="l">
              <a:lnSpc>
                <a:spcPct val="100000"/>
              </a:lnSpc>
              <a:spcBef>
                <a:spcPts val="0"/>
              </a:spcBef>
              <a:spcAft>
                <a:spcPts val="0"/>
              </a:spcAft>
              <a:buSzPts val="1500"/>
              <a:buChar char="●"/>
            </a:pPr>
            <a:r>
              <a:rPr lang="en-GB" sz="1500"/>
              <a:t>Understanding implementation specifics</a:t>
            </a:r>
            <a:endParaRPr sz="1500"/>
          </a:p>
          <a:p>
            <a:pPr indent="-323850" lvl="0" marL="457200" rtl="0" algn="l">
              <a:lnSpc>
                <a:spcPct val="100000"/>
              </a:lnSpc>
              <a:spcBef>
                <a:spcPts val="0"/>
              </a:spcBef>
              <a:spcAft>
                <a:spcPts val="0"/>
              </a:spcAft>
              <a:buSzPts val="1500"/>
              <a:buChar char="●"/>
            </a:pPr>
            <a:r>
              <a:rPr lang="en-GB" sz="1500"/>
              <a:t>Searching for alternative implementations of level set , understanding and implementing DRLSE propagation</a:t>
            </a:r>
            <a:endParaRPr sz="1500"/>
          </a:p>
          <a:p>
            <a:pPr indent="-323850" lvl="0" marL="457200" rtl="0" algn="l">
              <a:lnSpc>
                <a:spcPct val="100000"/>
              </a:lnSpc>
              <a:spcBef>
                <a:spcPts val="0"/>
              </a:spcBef>
              <a:spcAft>
                <a:spcPts val="0"/>
              </a:spcAft>
              <a:buSzPts val="1500"/>
              <a:buChar char="●"/>
            </a:pPr>
            <a:r>
              <a:rPr lang="en-GB" sz="1500"/>
              <a:t>Intensity continuous propagation, stroke preservation, pattern to shading</a:t>
            </a:r>
            <a:endParaRPr sz="1500"/>
          </a:p>
          <a:p>
            <a:pPr indent="-323850" lvl="0" marL="457200" rtl="0" algn="l">
              <a:lnSpc>
                <a:spcPct val="100000"/>
              </a:lnSpc>
              <a:spcBef>
                <a:spcPts val="0"/>
              </a:spcBef>
              <a:spcAft>
                <a:spcPts val="0"/>
              </a:spcAft>
              <a:buSzPts val="1500"/>
              <a:buChar char="●"/>
            </a:pPr>
            <a:r>
              <a:rPr lang="en-GB" sz="1500"/>
              <a:t>Making the presentation</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GB" sz="1500"/>
              <a:t>Hari, Jayant:</a:t>
            </a:r>
            <a:endParaRPr sz="1500"/>
          </a:p>
          <a:p>
            <a:pPr indent="-323850" lvl="0" marL="457200" rtl="0" algn="l">
              <a:lnSpc>
                <a:spcPct val="100000"/>
              </a:lnSpc>
              <a:spcBef>
                <a:spcPts val="0"/>
              </a:spcBef>
              <a:spcAft>
                <a:spcPts val="0"/>
              </a:spcAft>
              <a:buSzPts val="1500"/>
              <a:buChar char="●"/>
            </a:pPr>
            <a:r>
              <a:rPr lang="en-GB" sz="1500"/>
              <a:t>Level set propagation implementation</a:t>
            </a:r>
            <a:endParaRPr sz="1500"/>
          </a:p>
          <a:p>
            <a:pPr indent="-323850" lvl="0" marL="457200" rtl="0" algn="l">
              <a:lnSpc>
                <a:spcPct val="100000"/>
              </a:lnSpc>
              <a:spcBef>
                <a:spcPts val="0"/>
              </a:spcBef>
              <a:spcAft>
                <a:spcPts val="0"/>
              </a:spcAft>
              <a:buSzPts val="1500"/>
              <a:buChar char="●"/>
            </a:pPr>
            <a:r>
              <a:rPr lang="en-GB" sz="1500"/>
              <a:t>Pattern Continuous propagation, flood fill algorithm</a:t>
            </a:r>
            <a:endParaRPr sz="1500"/>
          </a:p>
          <a:p>
            <a:pPr indent="-323850" lvl="0" marL="457200" rtl="0" algn="l">
              <a:lnSpc>
                <a:spcPct val="100000"/>
              </a:lnSpc>
              <a:spcBef>
                <a:spcPts val="0"/>
              </a:spcBef>
              <a:spcAft>
                <a:spcPts val="0"/>
              </a:spcAft>
              <a:buSzPts val="1500"/>
              <a:buChar char="●"/>
            </a:pPr>
            <a:r>
              <a:rPr lang="en-GB" sz="1500"/>
              <a:t>Implementing the GUI for the application for scribbling on image using mouse</a:t>
            </a:r>
            <a:endParaRPr sz="1500"/>
          </a:p>
          <a:p>
            <a:pPr indent="-323850" lvl="0" marL="457200" rtl="0" algn="l">
              <a:lnSpc>
                <a:spcPct val="100000"/>
              </a:lnSpc>
              <a:spcBef>
                <a:spcPts val="0"/>
              </a:spcBef>
              <a:spcAft>
                <a:spcPts val="0"/>
              </a:spcAft>
              <a:buSzPts val="1500"/>
              <a:buChar char="●"/>
            </a:pPr>
            <a:r>
              <a:rPr lang="en-GB" sz="1500"/>
              <a:t>Writing the readme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BASIC STEPS:</a:t>
            </a:r>
            <a:endParaRPr b="1"/>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79400" rtl="0" algn="l">
              <a:lnSpc>
                <a:spcPct val="111923"/>
              </a:lnSpc>
              <a:spcBef>
                <a:spcPts val="0"/>
              </a:spcBef>
              <a:spcAft>
                <a:spcPts val="0"/>
              </a:spcAft>
              <a:buNone/>
            </a:pPr>
            <a:r>
              <a:rPr lang="en-GB">
                <a:solidFill>
                  <a:schemeClr val="dk1"/>
                </a:solidFill>
              </a:rPr>
              <a:t>In short, the process is highlighted below</a:t>
            </a:r>
            <a:endParaRPr>
              <a:solidFill>
                <a:schemeClr val="dk1"/>
              </a:solidFill>
            </a:endParaRPr>
          </a:p>
          <a:p>
            <a:pPr indent="-342900" lvl="0" marL="457200" marR="279400" rtl="0" algn="l">
              <a:lnSpc>
                <a:spcPct val="111923"/>
              </a:lnSpc>
              <a:spcBef>
                <a:spcPts val="0"/>
              </a:spcBef>
              <a:spcAft>
                <a:spcPts val="0"/>
              </a:spcAft>
              <a:buClr>
                <a:schemeClr val="dk1"/>
              </a:buClr>
              <a:buSzPts val="1800"/>
              <a:buChar char="●"/>
            </a:pPr>
            <a:r>
              <a:rPr lang="en-GB">
                <a:solidFill>
                  <a:schemeClr val="dk1"/>
                </a:solidFill>
              </a:rPr>
              <a:t>The user first selects a region of interest and scribbles the color of choice in that region. </a:t>
            </a:r>
            <a:endParaRPr>
              <a:solidFill>
                <a:schemeClr val="dk1"/>
              </a:solidFill>
            </a:endParaRPr>
          </a:p>
          <a:p>
            <a:pPr indent="-342900" lvl="0" marL="457200" marR="279400" rtl="0" algn="l">
              <a:lnSpc>
                <a:spcPct val="111923"/>
              </a:lnSpc>
              <a:spcBef>
                <a:spcPts val="0"/>
              </a:spcBef>
              <a:spcAft>
                <a:spcPts val="0"/>
              </a:spcAft>
              <a:buClr>
                <a:schemeClr val="dk1"/>
              </a:buClr>
              <a:buSzPts val="1800"/>
              <a:buChar char="●"/>
            </a:pPr>
            <a:r>
              <a:rPr lang="en-GB">
                <a:solidFill>
                  <a:schemeClr val="dk1"/>
                </a:solidFill>
              </a:rPr>
              <a:t>The boundaries of the region selected by the user are decided and the region is segmented out on the basis of intensity or pattern continuity.</a:t>
            </a:r>
            <a:endParaRPr>
              <a:solidFill>
                <a:schemeClr val="dk1"/>
              </a:solidFill>
            </a:endParaRPr>
          </a:p>
          <a:p>
            <a:pPr indent="-342900" lvl="0" marL="457200" marR="279400" rtl="0" algn="l">
              <a:lnSpc>
                <a:spcPct val="111923"/>
              </a:lnSpc>
              <a:spcBef>
                <a:spcPts val="0"/>
              </a:spcBef>
              <a:spcAft>
                <a:spcPts val="0"/>
              </a:spcAft>
              <a:buClr>
                <a:schemeClr val="dk1"/>
              </a:buClr>
              <a:buSzPts val="1800"/>
              <a:buChar char="●"/>
            </a:pPr>
            <a:r>
              <a:rPr lang="en-GB">
                <a:solidFill>
                  <a:schemeClr val="dk1"/>
                </a:solidFill>
              </a:rPr>
              <a:t>The segmented region is then colored using one of the methods described in the paper: </a:t>
            </a:r>
            <a:endParaRPr>
              <a:solidFill>
                <a:schemeClr val="dk1"/>
              </a:solidFill>
            </a:endParaRPr>
          </a:p>
          <a:p>
            <a:pPr indent="-317500" lvl="1" marL="914400" marR="279400" rtl="0" algn="l">
              <a:lnSpc>
                <a:spcPct val="111923"/>
              </a:lnSpc>
              <a:spcBef>
                <a:spcPts val="0"/>
              </a:spcBef>
              <a:spcAft>
                <a:spcPts val="0"/>
              </a:spcAft>
              <a:buClr>
                <a:schemeClr val="dk1"/>
              </a:buClr>
              <a:buSzPts val="1400"/>
              <a:buChar char="○"/>
            </a:pPr>
            <a:r>
              <a:rPr lang="en-GB">
                <a:solidFill>
                  <a:schemeClr val="dk1"/>
                </a:solidFill>
              </a:rPr>
              <a:t>Flood-fill sort of algorithm</a:t>
            </a:r>
            <a:endParaRPr>
              <a:solidFill>
                <a:schemeClr val="dk1"/>
              </a:solidFill>
            </a:endParaRPr>
          </a:p>
          <a:p>
            <a:pPr indent="-317500" lvl="1" marL="914400" marR="279400" rtl="0" algn="l">
              <a:lnSpc>
                <a:spcPct val="111923"/>
              </a:lnSpc>
              <a:spcBef>
                <a:spcPts val="0"/>
              </a:spcBef>
              <a:spcAft>
                <a:spcPts val="0"/>
              </a:spcAft>
              <a:buClr>
                <a:schemeClr val="dk1"/>
              </a:buClr>
              <a:buSzPts val="1400"/>
              <a:buChar char="○"/>
            </a:pPr>
            <a:r>
              <a:rPr lang="en-GB">
                <a:solidFill>
                  <a:schemeClr val="dk1"/>
                </a:solidFill>
              </a:rPr>
              <a:t>Stroke preservation</a:t>
            </a:r>
            <a:endParaRPr>
              <a:solidFill>
                <a:schemeClr val="dk1"/>
              </a:solidFill>
            </a:endParaRPr>
          </a:p>
          <a:p>
            <a:pPr indent="-317500" lvl="1" marL="914400" marR="279400" rtl="0" algn="l">
              <a:lnSpc>
                <a:spcPct val="111923"/>
              </a:lnSpc>
              <a:spcBef>
                <a:spcPts val="0"/>
              </a:spcBef>
              <a:spcAft>
                <a:spcPts val="0"/>
              </a:spcAft>
              <a:buClr>
                <a:schemeClr val="dk1"/>
              </a:buClr>
              <a:buSzPts val="1400"/>
              <a:buChar char="○"/>
            </a:pPr>
            <a:r>
              <a:rPr lang="en-GB">
                <a:solidFill>
                  <a:schemeClr val="dk1"/>
                </a:solidFill>
              </a:rPr>
              <a:t>Pattern to shading</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STEP 1: TAKING INPUT</a:t>
            </a:r>
            <a:endParaRPr b="1"/>
          </a:p>
        </p:txBody>
      </p:sp>
      <p:sp>
        <p:nvSpPr>
          <p:cNvPr id="81" name="Google Shape;81;p16"/>
          <p:cNvSpPr txBox="1"/>
          <p:nvPr>
            <p:ph idx="1" type="body"/>
          </p:nvPr>
        </p:nvSpPr>
        <p:spPr>
          <a:xfrm>
            <a:off x="311700" y="1098450"/>
            <a:ext cx="8520600" cy="3416400"/>
          </a:xfrm>
          <a:prstGeom prst="rect">
            <a:avLst/>
          </a:prstGeom>
        </p:spPr>
        <p:txBody>
          <a:bodyPr anchorCtr="0" anchor="t" bIns="91425" lIns="91425" spcFirstLastPara="1" rIns="91425" wrap="square" tIns="91425">
            <a:noAutofit/>
          </a:bodyPr>
          <a:lstStyle/>
          <a:p>
            <a:pPr indent="0" lvl="0" marL="12700" marR="5080" rtl="0" algn="l">
              <a:lnSpc>
                <a:spcPct val="111923"/>
              </a:lnSpc>
              <a:spcBef>
                <a:spcPts val="0"/>
              </a:spcBef>
              <a:spcAft>
                <a:spcPts val="0"/>
              </a:spcAft>
              <a:buClr>
                <a:srgbClr val="000000"/>
              </a:buClr>
              <a:buFont typeface="Arial"/>
              <a:buNone/>
            </a:pPr>
            <a:r>
              <a:rPr lang="en-GB">
                <a:solidFill>
                  <a:srgbClr val="000000"/>
                </a:solidFill>
              </a:rPr>
              <a:t>The application provides the user with a trackbar to select an RGB value, and allows the user to make a scribble on the input image. Segmentation then happens on the basis of this scribble.</a:t>
            </a:r>
            <a:endParaRPr>
              <a:solidFill>
                <a:srgbClr val="000000"/>
              </a:solidFill>
            </a:endParaRPr>
          </a:p>
          <a:p>
            <a:pPr indent="0" lvl="0" marL="0" rtl="0" algn="l">
              <a:spcBef>
                <a:spcPts val="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5298825" y="2167075"/>
            <a:ext cx="2474675" cy="2036575"/>
          </a:xfrm>
          <a:prstGeom prst="rect">
            <a:avLst/>
          </a:prstGeom>
          <a:noFill/>
          <a:ln>
            <a:noFill/>
          </a:ln>
        </p:spPr>
      </p:pic>
      <p:pic>
        <p:nvPicPr>
          <p:cNvPr id="83" name="Google Shape;83;p16"/>
          <p:cNvPicPr preferRelativeResize="0"/>
          <p:nvPr/>
        </p:nvPicPr>
        <p:blipFill>
          <a:blip r:embed="rId4">
            <a:alphaModFix/>
          </a:blip>
          <a:stretch>
            <a:fillRect/>
          </a:stretch>
        </p:blipFill>
        <p:spPr>
          <a:xfrm>
            <a:off x="1522475" y="2161150"/>
            <a:ext cx="2474675" cy="2048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STEP 2: IMAGE SEGMENTATION</a:t>
            </a:r>
            <a:endParaRPr b="1"/>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Usually, to express detail in the lack of color, manga artists make use of the following techniques to convey artistic details.</a:t>
            </a:r>
            <a:endParaRPr/>
          </a:p>
          <a:p>
            <a:pPr indent="-342900" lvl="0" marL="457200" rtl="0" algn="l">
              <a:spcBef>
                <a:spcPts val="1600"/>
              </a:spcBef>
              <a:spcAft>
                <a:spcPts val="0"/>
              </a:spcAft>
              <a:buSzPts val="1800"/>
              <a:buChar char="●"/>
            </a:pPr>
            <a:r>
              <a:rPr lang="en-GB"/>
              <a:t>Hatching</a:t>
            </a:r>
            <a:endParaRPr/>
          </a:p>
          <a:p>
            <a:pPr indent="-342900" lvl="0" marL="457200" rtl="0" algn="l">
              <a:spcBef>
                <a:spcPts val="0"/>
              </a:spcBef>
              <a:spcAft>
                <a:spcPts val="0"/>
              </a:spcAft>
              <a:buSzPts val="1800"/>
              <a:buChar char="●"/>
            </a:pPr>
            <a:r>
              <a:rPr lang="en-GB"/>
              <a:t>Screening </a:t>
            </a:r>
            <a:endParaRPr/>
          </a:p>
          <a:p>
            <a:pPr indent="-342900" lvl="0" marL="457200" rtl="0" algn="l">
              <a:spcBef>
                <a:spcPts val="0"/>
              </a:spcBef>
              <a:spcAft>
                <a:spcPts val="0"/>
              </a:spcAft>
              <a:buSzPts val="1800"/>
              <a:buChar char="●"/>
            </a:pPr>
            <a:r>
              <a:rPr lang="en-GB"/>
              <a:t>Half-toning</a:t>
            </a:r>
            <a:endParaRPr/>
          </a:p>
          <a:p>
            <a:pPr indent="0" lvl="0" marL="0" rtl="0" algn="l">
              <a:spcBef>
                <a:spcPts val="1600"/>
              </a:spcBef>
              <a:spcAft>
                <a:spcPts val="1600"/>
              </a:spcAft>
              <a:buNone/>
            </a:pPr>
            <a:r>
              <a:rPr lang="en-GB"/>
              <a:t>These regions have pattern continuity which we have exploited in order to segment these regions. Similarly, images can also have intensity continuity.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STEP 2: IMAGE SEGMENTATION</a:t>
            </a:r>
            <a:endParaRPr b="1"/>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There can be two types of regions in manga:</a:t>
            </a:r>
            <a:endParaRPr>
              <a:solidFill>
                <a:srgbClr val="434343"/>
              </a:solidFill>
            </a:endParaRPr>
          </a:p>
          <a:p>
            <a:pPr indent="-342900" lvl="0" marL="457200" rtl="0" algn="l">
              <a:spcBef>
                <a:spcPts val="1600"/>
              </a:spcBef>
              <a:spcAft>
                <a:spcPts val="0"/>
              </a:spcAft>
              <a:buClr>
                <a:srgbClr val="434343"/>
              </a:buClr>
              <a:buSzPts val="1800"/>
              <a:buChar char="●"/>
            </a:pPr>
            <a:r>
              <a:rPr lang="en-GB">
                <a:solidFill>
                  <a:srgbClr val="434343"/>
                </a:solidFill>
              </a:rPr>
              <a:t>Intensity continuous regions</a:t>
            </a:r>
            <a:endParaRPr>
              <a:solidFill>
                <a:srgbClr val="434343"/>
              </a:solidFill>
            </a:endParaRPr>
          </a:p>
          <a:p>
            <a:pPr indent="-342900" lvl="0" marL="457200" rtl="0" algn="l">
              <a:spcBef>
                <a:spcPts val="0"/>
              </a:spcBef>
              <a:spcAft>
                <a:spcPts val="0"/>
              </a:spcAft>
              <a:buClr>
                <a:srgbClr val="434343"/>
              </a:buClr>
              <a:buSzPts val="1800"/>
              <a:buChar char="●"/>
            </a:pPr>
            <a:r>
              <a:rPr lang="en-GB">
                <a:solidFill>
                  <a:srgbClr val="434343"/>
                </a:solidFill>
              </a:rPr>
              <a:t>Pattern continuous regions</a:t>
            </a:r>
            <a:endParaRPr>
              <a:solidFill>
                <a:srgbClr val="434343"/>
              </a:solidFill>
            </a:endParaRPr>
          </a:p>
          <a:p>
            <a:pPr indent="0" lvl="0" marL="0" rtl="0" algn="l">
              <a:spcBef>
                <a:spcPts val="1600"/>
              </a:spcBef>
              <a:spcAft>
                <a:spcPts val="1600"/>
              </a:spcAft>
              <a:buNone/>
            </a:pPr>
            <a:r>
              <a:rPr lang="en-GB">
                <a:solidFill>
                  <a:srgbClr val="434343"/>
                </a:solidFill>
              </a:rPr>
              <a:t>The segmentation and colorization of the image depends on the type of region you wish to do colorization on.</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431400" y="67025"/>
            <a:ext cx="3258350" cy="2569025"/>
          </a:xfrm>
          <a:prstGeom prst="rect">
            <a:avLst/>
          </a:prstGeom>
          <a:noFill/>
          <a:ln>
            <a:noFill/>
          </a:ln>
        </p:spPr>
      </p:pic>
      <p:sp>
        <p:nvSpPr>
          <p:cNvPr id="101" name="Google Shape;101;p19"/>
          <p:cNvSpPr txBox="1"/>
          <p:nvPr/>
        </p:nvSpPr>
        <p:spPr>
          <a:xfrm>
            <a:off x="431400" y="2636050"/>
            <a:ext cx="34302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 Pattern Continuous Region</a:t>
            </a:r>
            <a:endParaRPr>
              <a:latin typeface="Proxima Nova"/>
              <a:ea typeface="Proxima Nova"/>
              <a:cs typeface="Proxima Nova"/>
              <a:sym typeface="Proxima Nova"/>
            </a:endParaRPr>
          </a:p>
        </p:txBody>
      </p:sp>
      <p:pic>
        <p:nvPicPr>
          <p:cNvPr id="102" name="Google Shape;102;p19"/>
          <p:cNvPicPr preferRelativeResize="0"/>
          <p:nvPr/>
        </p:nvPicPr>
        <p:blipFill>
          <a:blip r:embed="rId4">
            <a:alphaModFix/>
          </a:blip>
          <a:stretch>
            <a:fillRect/>
          </a:stretch>
        </p:blipFill>
        <p:spPr>
          <a:xfrm>
            <a:off x="4216875" y="67013"/>
            <a:ext cx="4610100" cy="2228850"/>
          </a:xfrm>
          <a:prstGeom prst="rect">
            <a:avLst/>
          </a:prstGeom>
          <a:noFill/>
          <a:ln>
            <a:noFill/>
          </a:ln>
        </p:spPr>
      </p:pic>
      <p:sp>
        <p:nvSpPr>
          <p:cNvPr id="103" name="Google Shape;103;p19"/>
          <p:cNvSpPr txBox="1"/>
          <p:nvPr/>
        </p:nvSpPr>
        <p:spPr>
          <a:xfrm>
            <a:off x="4216875" y="2413050"/>
            <a:ext cx="4610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An Intensity Continuous region</a:t>
            </a:r>
            <a:endParaRPr>
              <a:latin typeface="Proxima Nova"/>
              <a:ea typeface="Proxima Nova"/>
              <a:cs typeface="Proxima Nova"/>
              <a:sym typeface="Proxima Nova"/>
            </a:endParaRPr>
          </a:p>
        </p:txBody>
      </p:sp>
      <p:sp>
        <p:nvSpPr>
          <p:cNvPr id="104" name="Google Shape;104;p19"/>
          <p:cNvSpPr txBox="1"/>
          <p:nvPr/>
        </p:nvSpPr>
        <p:spPr>
          <a:xfrm>
            <a:off x="3142500" y="44586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5" name="Google Shape;105;p19"/>
          <p:cNvPicPr preferRelativeResize="0"/>
          <p:nvPr/>
        </p:nvPicPr>
        <p:blipFill>
          <a:blip r:embed="rId5">
            <a:alphaModFix/>
          </a:blip>
          <a:stretch>
            <a:fillRect/>
          </a:stretch>
        </p:blipFill>
        <p:spPr>
          <a:xfrm>
            <a:off x="336498" y="2998750"/>
            <a:ext cx="5465050" cy="2050350"/>
          </a:xfrm>
          <a:prstGeom prst="rect">
            <a:avLst/>
          </a:prstGeom>
          <a:noFill/>
          <a:ln>
            <a:noFill/>
          </a:ln>
        </p:spPr>
      </p:pic>
      <p:sp>
        <p:nvSpPr>
          <p:cNvPr id="106" name="Google Shape;106;p19"/>
          <p:cNvSpPr txBox="1"/>
          <p:nvPr/>
        </p:nvSpPr>
        <p:spPr>
          <a:xfrm>
            <a:off x="5828400" y="3625975"/>
            <a:ext cx="31023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Examples of Hatching and Screening</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LEVEL</a:t>
            </a:r>
            <a:endParaRPr b="1"/>
          </a:p>
          <a:p>
            <a:pPr indent="0" lvl="0" marL="0" rtl="0" algn="l">
              <a:spcBef>
                <a:spcPts val="0"/>
              </a:spcBef>
              <a:spcAft>
                <a:spcPts val="0"/>
              </a:spcAft>
              <a:buNone/>
            </a:pPr>
            <a:r>
              <a:rPr b="1" lang="en-GB"/>
              <a:t>SETS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509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LEVEL SET: INTRODUCTION</a:t>
            </a:r>
            <a:endParaRPr b="1"/>
          </a:p>
        </p:txBody>
      </p:sp>
      <p:sp>
        <p:nvSpPr>
          <p:cNvPr id="117" name="Google Shape;117;p21"/>
          <p:cNvSpPr txBox="1"/>
          <p:nvPr>
            <p:ph idx="1" type="body"/>
          </p:nvPr>
        </p:nvSpPr>
        <p:spPr>
          <a:xfrm>
            <a:off x="186025" y="14683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666666"/>
              </a:buClr>
              <a:buSzPts val="1800"/>
              <a:buChar char="●"/>
            </a:pPr>
            <a:r>
              <a:rPr lang="en-GB">
                <a:solidFill>
                  <a:srgbClr val="666666"/>
                </a:solidFill>
              </a:rPr>
              <a:t>Fundamental idea is to raise the modeling of boundaries from a 2D planar curve into a three-dimensional curved surface, by taking the curves as the zero level set of a higher dimensional surface .</a:t>
            </a:r>
            <a:endParaRPr>
              <a:solidFill>
                <a:srgbClr val="666666"/>
              </a:solidFill>
            </a:endParaRPr>
          </a:p>
          <a:p>
            <a:pPr indent="-342900" lvl="0" marL="457200" rtl="0" algn="l">
              <a:spcBef>
                <a:spcPts val="1000"/>
              </a:spcBef>
              <a:spcAft>
                <a:spcPts val="0"/>
              </a:spcAft>
              <a:buClr>
                <a:srgbClr val="666666"/>
              </a:buClr>
              <a:buSzPts val="1800"/>
              <a:buChar char="●"/>
            </a:pPr>
            <a:r>
              <a:rPr lang="en-GB">
                <a:solidFill>
                  <a:srgbClr val="666666"/>
                </a:solidFill>
              </a:rPr>
              <a:t>We start from the user scribble and then propagate the level set to reach all boundaries of the part to be coloured.</a:t>
            </a:r>
            <a:endParaRPr>
              <a:solidFill>
                <a:srgbClr val="666666"/>
              </a:solidFill>
            </a:endParaRPr>
          </a:p>
          <a:p>
            <a:pPr indent="-342900" lvl="0" marL="457200" rtl="0" algn="l">
              <a:spcBef>
                <a:spcPts val="1000"/>
              </a:spcBef>
              <a:spcAft>
                <a:spcPts val="0"/>
              </a:spcAft>
              <a:buClr>
                <a:srgbClr val="666666"/>
              </a:buClr>
              <a:buSzPts val="1800"/>
              <a:buChar char="●"/>
            </a:pPr>
            <a:r>
              <a:rPr lang="en-GB">
                <a:solidFill>
                  <a:srgbClr val="666666"/>
                </a:solidFill>
              </a:rPr>
              <a:t>This offers several advantages, including parameter-free representation and capability in dealing with local deformation.</a:t>
            </a:r>
            <a:endParaRPr>
              <a:solidFill>
                <a:srgbClr val="666666"/>
              </a:solidFill>
            </a:endParaRPr>
          </a:p>
          <a:p>
            <a:pPr indent="0" lvl="0" marL="457200" rtl="0" algn="l">
              <a:spcBef>
                <a:spcPts val="1000"/>
              </a:spcBef>
              <a:spcAft>
                <a:spcPts val="0"/>
              </a:spcAft>
              <a:buNone/>
            </a:pPr>
            <a:r>
              <a:t/>
            </a:r>
            <a:endParaRPr>
              <a:solidFill>
                <a:srgbClr val="666666"/>
              </a:solidFill>
            </a:endParaRPr>
          </a:p>
          <a:p>
            <a:pPr indent="0" lvl="0" marL="457200" rtl="0" algn="l">
              <a:spcBef>
                <a:spcPts val="1600"/>
              </a:spcBef>
              <a:spcAft>
                <a:spcPts val="1600"/>
              </a:spcAft>
              <a:buNone/>
            </a:pPr>
            <a:r>
              <a:t/>
            </a:r>
            <a:endParaRPr>
              <a:solidFill>
                <a:srgbClr val="434343"/>
              </a:solidFill>
            </a:endParaRPr>
          </a:p>
        </p:txBody>
      </p:sp>
      <p:pic>
        <p:nvPicPr>
          <p:cNvPr id="118" name="Google Shape;118;p21"/>
          <p:cNvPicPr preferRelativeResize="0"/>
          <p:nvPr/>
        </p:nvPicPr>
        <p:blipFill>
          <a:blip r:embed="rId3">
            <a:alphaModFix/>
          </a:blip>
          <a:stretch>
            <a:fillRect/>
          </a:stretch>
        </p:blipFill>
        <p:spPr>
          <a:xfrm>
            <a:off x="5625375" y="92250"/>
            <a:ext cx="3518625" cy="109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