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handoutMasterIdLst>
    <p:handoutMasterId r:id="rId8"/>
  </p:handoutMasterIdLst>
  <p:sldIdLst>
    <p:sldId id="256" r:id="rId2"/>
    <p:sldId id="342" r:id="rId3"/>
    <p:sldId id="343" r:id="rId4"/>
    <p:sldId id="344" r:id="rId5"/>
    <p:sldId id="329" r:id="rId6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orient="horz" pos="577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4175">
          <p15:clr>
            <a:srgbClr val="A4A3A4"/>
          </p15:clr>
        </p15:guide>
        <p15:guide id="6" pos="2881">
          <p15:clr>
            <a:srgbClr val="A4A3A4"/>
          </p15:clr>
        </p15:guide>
        <p15:guide id="7" pos="143">
          <p15:clr>
            <a:srgbClr val="A4A3A4"/>
          </p15:clr>
        </p15:guide>
        <p15:guide id="8" pos="289">
          <p15:clr>
            <a:srgbClr val="A4A3A4"/>
          </p15:clr>
        </p15:guide>
        <p15:guide id="9" pos="5485">
          <p15:clr>
            <a:srgbClr val="A4A3A4"/>
          </p15:clr>
        </p15:guide>
        <p15:guide id="10" pos="5616">
          <p15:clr>
            <a:srgbClr val="A4A3A4"/>
          </p15:clr>
        </p15:guide>
        <p15:guide id="11" pos="2827">
          <p15:clr>
            <a:srgbClr val="A4A3A4"/>
          </p15:clr>
        </p15:guide>
        <p15:guide id="12" pos="29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55302"/>
    <a:srgbClr val="63BE7B"/>
    <a:srgbClr val="B1D580"/>
    <a:srgbClr val="FDD780"/>
    <a:srgbClr val="FBAA77"/>
    <a:srgbClr val="FEDC81"/>
    <a:srgbClr val="FFC83C"/>
    <a:srgbClr val="66BC29"/>
    <a:srgbClr val="008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763" autoAdjust="0"/>
    <p:restoredTop sz="99799" autoAdjust="0"/>
  </p:normalViewPr>
  <p:slideViewPr>
    <p:cSldViewPr snapToObjects="1">
      <p:cViewPr varScale="1">
        <p:scale>
          <a:sx n="89" d="100"/>
          <a:sy n="89" d="100"/>
        </p:scale>
        <p:origin x="725" y="77"/>
      </p:cViewPr>
      <p:guideLst>
        <p:guide orient="horz" pos="1248"/>
        <p:guide orient="horz" pos="577"/>
        <p:guide orient="horz" pos="3745"/>
        <p:guide orient="horz" pos="1152"/>
        <p:guide orient="horz" pos="4175"/>
        <p:guide pos="2881"/>
        <p:guide pos="143"/>
        <p:guide pos="289"/>
        <p:guide pos="5485"/>
        <p:guide pos="5616"/>
        <p:guide pos="2827"/>
        <p:guide pos="29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2022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fld id="{5E757F3B-7B2F-4722-88AC-F3BE35D5AC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60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fld id="{786EEEB5-B18C-4FF6-A963-DA30277C13F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57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9D90D-0105-476A-8D6A-588E6249DDC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EEEB5-B18C-4FF6-A963-DA30277C13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EEEB5-B18C-4FF6-A963-DA30277C13F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2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EEEB5-B18C-4FF6-A963-DA30277C13F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3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251960"/>
            <a:ext cx="8437562" cy="52322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4800600"/>
            <a:ext cx="8413750" cy="228600"/>
          </a:xfrm>
        </p:spPr>
        <p:txBody>
          <a:bodyPr>
            <a:spAutoFit/>
          </a:bodyPr>
          <a:lstStyle>
            <a:lvl1pPr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15900" y="6370638"/>
            <a:ext cx="8705850" cy="0"/>
          </a:xfrm>
          <a:prstGeom prst="line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11" name="Picture 28" descr="MCO011_MA_3b-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4113213"/>
          </a:xfrm>
          <a:prstGeom prst="rect">
            <a:avLst/>
          </a:prstGeom>
          <a:noFill/>
        </p:spPr>
      </p:pic>
      <p:pic>
        <p:nvPicPr>
          <p:cNvPr id="6" name="Picture 28" descr="MCO011_MA_3b-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4113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4125913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en-US" sz="12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</a:lstStyle>
          <a:p>
            <a:pPr marL="304800" lvl="0" indent="-3048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</a:pPr>
            <a:r>
              <a:rPr lang="en-US" smtClean="0"/>
              <a:t>Click to edit Master text styles</a:t>
            </a:r>
          </a:p>
        </p:txBody>
      </p:sp>
      <p:pic>
        <p:nvPicPr>
          <p:cNvPr id="11" name="Picture 24" descr="MCO011_MCO_3d_last_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5" y="0"/>
            <a:ext cx="9140825" cy="914400"/>
          </a:xfrm>
          <a:prstGeom prst="rect">
            <a:avLst/>
          </a:prstGeom>
          <a:noFill/>
        </p:spPr>
      </p:pic>
      <p:pic>
        <p:nvPicPr>
          <p:cNvPr id="5" name="Picture 24" descr="MCO011_MCO_3d_last_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5" y="0"/>
            <a:ext cx="9140825" cy="914400"/>
          </a:xfrm>
          <a:prstGeom prst="rect">
            <a:avLst/>
          </a:prstGeom>
          <a:noFill/>
        </p:spPr>
      </p:pic>
      <p:pic>
        <p:nvPicPr>
          <p:cNvPr id="7" name="Picture 22" descr="MCO011_MA_3b-cover"/>
          <p:cNvPicPr>
            <a:picLocks noChangeAspect="1" noChangeArrowheads="1"/>
          </p:cNvPicPr>
          <p:nvPr/>
        </p:nvPicPr>
        <p:blipFill>
          <a:blip r:embed="rId3" cstate="print"/>
          <a:srcRect b="69934"/>
          <a:stretch>
            <a:fillRect/>
          </a:stretch>
        </p:blipFill>
        <p:spPr bwMode="gray">
          <a:xfrm>
            <a:off x="0" y="0"/>
            <a:ext cx="9140825" cy="1236663"/>
          </a:xfrm>
          <a:prstGeom prst="rect">
            <a:avLst/>
          </a:prstGeom>
          <a:noFill/>
        </p:spPr>
      </p:pic>
      <p:grpSp>
        <p:nvGrpSpPr>
          <p:cNvPr id="2" name="Group 7"/>
          <p:cNvGrpSpPr/>
          <p:nvPr/>
        </p:nvGrpSpPr>
        <p:grpSpPr>
          <a:xfrm>
            <a:off x="-15240" y="4824413"/>
            <a:ext cx="9159240" cy="2033587"/>
            <a:chOff x="-15240" y="4824413"/>
            <a:chExt cx="9159240" cy="2033587"/>
          </a:xfrm>
        </p:grpSpPr>
        <p:sp>
          <p:nvSpPr>
            <p:cNvPr id="9" name="Rectangle 8"/>
            <p:cNvSpPr/>
            <p:nvPr userDrawn="1"/>
          </p:nvSpPr>
          <p:spPr bwMode="white">
            <a:xfrm>
              <a:off x="-15240" y="6200248"/>
              <a:ext cx="9159240" cy="657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Picture 20" descr="MCO011_MA_3b-b-2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0" y="4824413"/>
              <a:ext cx="9140825" cy="1485900"/>
            </a:xfrm>
            <a:prstGeom prst="rect">
              <a:avLst/>
            </a:prstGeom>
            <a:noFill/>
          </p:spPr>
        </p:pic>
      </p:grpSp>
      <p:grpSp>
        <p:nvGrpSpPr>
          <p:cNvPr id="12" name="Group 7"/>
          <p:cNvGrpSpPr/>
          <p:nvPr userDrawn="1"/>
        </p:nvGrpSpPr>
        <p:grpSpPr>
          <a:xfrm>
            <a:off x="-15240" y="4824413"/>
            <a:ext cx="9159240" cy="2033587"/>
            <a:chOff x="-15240" y="4824413"/>
            <a:chExt cx="9159240" cy="2033587"/>
          </a:xfrm>
        </p:grpSpPr>
        <p:sp>
          <p:nvSpPr>
            <p:cNvPr id="13" name="Rectangle 12"/>
            <p:cNvSpPr/>
            <p:nvPr userDrawn="1"/>
          </p:nvSpPr>
          <p:spPr bwMode="white">
            <a:xfrm>
              <a:off x="-15240" y="6200248"/>
              <a:ext cx="9159240" cy="657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4" name="Picture 20" descr="MCO011_MA_3b-b-2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0" y="4824413"/>
              <a:ext cx="9140825" cy="14859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9588"/>
            <a:ext cx="8229600" cy="2286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>
              <a:buClrTx/>
              <a:buFont typeface="Arial" pitchFamily="34" charset="0"/>
              <a:buNone/>
              <a:defRPr lang="en-US" sz="1800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</a:lstStyle>
          <a:p>
            <a:pPr marL="304800" lvl="0" indent="-304800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FontTx/>
              <a:buAutoNum type="arabicPeriod"/>
            </a:pPr>
            <a:r>
              <a:rPr lang="en-US" smtClean="0"/>
              <a:t>Click to edit Master text styles</a:t>
            </a:r>
          </a:p>
        </p:txBody>
      </p:sp>
      <p:pic>
        <p:nvPicPr>
          <p:cNvPr id="8" name="Picture 20" descr="MCO011_MA_3b-b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4824413"/>
            <a:ext cx="9140825" cy="1485900"/>
          </a:xfrm>
          <a:prstGeom prst="rect">
            <a:avLst/>
          </a:prstGeom>
          <a:noFill/>
        </p:spPr>
      </p:pic>
      <p:pic>
        <p:nvPicPr>
          <p:cNvPr id="5" name="Picture 20" descr="MCO011_MA_3b-b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4824413"/>
            <a:ext cx="9140825" cy="148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9588"/>
            <a:ext cx="8229600" cy="2286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>
              <a:buClrTx/>
              <a:buFontTx/>
              <a:buNone/>
              <a:defRPr lang="en-US" sz="16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</a:lstStyle>
          <a:p>
            <a:pPr marL="304800" lvl="0" indent="-3048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</a:pPr>
            <a:r>
              <a:rPr lang="en-US" smtClean="0"/>
              <a:t>Click to edit Master text styles</a:t>
            </a:r>
          </a:p>
        </p:txBody>
      </p:sp>
      <p:pic>
        <p:nvPicPr>
          <p:cNvPr id="8" name="Picture 20" descr="MCO011_MA_3b-b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4824413"/>
            <a:ext cx="9140825" cy="148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9588"/>
            <a:ext cx="4023360" cy="41624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79588"/>
            <a:ext cx="4023360" cy="41624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8471"/>
            <a:ext cx="4023360" cy="5164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600" b="1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fontAlgn="base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23360" cy="36591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58471"/>
            <a:ext cx="4023360" cy="516403"/>
          </a:xfrm>
        </p:spPr>
        <p:txBody>
          <a:bodyPr anchor="ctr" anchorCtr="0"/>
          <a:lstStyle>
            <a:lvl1pPr marL="0" indent="0"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86000"/>
            <a:ext cx="4023360" cy="36591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39763"/>
            <a:ext cx="8229600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779588"/>
            <a:ext cx="8229600" cy="4162425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9763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1"/>
          </p:nvPr>
        </p:nvSpPr>
        <p:spPr>
          <a:xfrm>
            <a:off x="457200" y="1783080"/>
            <a:ext cx="8231187" cy="4167188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9763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9763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9588"/>
            <a:ext cx="82296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227013" y="6265863"/>
            <a:ext cx="868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gray">
          <a:xfrm>
            <a:off x="228600" y="219075"/>
            <a:ext cx="8702675" cy="219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 dirty="0"/>
          </a:p>
        </p:txBody>
      </p:sp>
      <p:sp>
        <p:nvSpPr>
          <p:cNvPr id="12" name="Rectangle 47"/>
          <p:cNvSpPr txBox="1">
            <a:spLocks noChangeArrowheads="1"/>
          </p:cNvSpPr>
          <p:nvPr/>
        </p:nvSpPr>
        <p:spPr bwMode="gray">
          <a:xfrm>
            <a:off x="8589963" y="6503988"/>
            <a:ext cx="155448" cy="155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A2513-99A6-4249-8CA7-3700E62FDB97}" type="slidenum">
              <a:rPr lang="en-US" sz="900" kern="1200" noProof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gray">
          <a:xfrm>
            <a:off x="3813597" y="6503694"/>
            <a:ext cx="45720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fr-FR" sz="900" b="1" baseline="0" dirty="0" smtClean="0">
                <a:solidFill>
                  <a:schemeClr val="tx1"/>
                </a:solidFill>
              </a:rPr>
              <a:t>CP14 Lot1 - </a:t>
            </a:r>
            <a:r>
              <a:rPr lang="fr-FR" sz="900" b="1" baseline="0" dirty="0" err="1" smtClean="0">
                <a:solidFill>
                  <a:schemeClr val="tx1"/>
                </a:solidFill>
              </a:rPr>
              <a:t>Asset</a:t>
            </a:r>
            <a:r>
              <a:rPr lang="fr-FR" sz="900" b="1" baseline="0" dirty="0" smtClean="0">
                <a:solidFill>
                  <a:schemeClr val="tx1"/>
                </a:solidFill>
              </a:rPr>
              <a:t> , April 2015</a:t>
            </a:r>
            <a:endParaRPr lang="en-US" sz="900" b="0" dirty="0">
              <a:solidFill>
                <a:schemeClr val="tx1"/>
              </a:solidFill>
            </a:endParaRPr>
          </a:p>
        </p:txBody>
      </p:sp>
      <p:pic>
        <p:nvPicPr>
          <p:cNvPr id="14" name="Picture 28" descr="MA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401638" y="6323013"/>
            <a:ext cx="996950" cy="4429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60000"/>
        </a:spcBef>
        <a:spcAft>
          <a:spcPct val="0"/>
        </a:spcAft>
        <a:buClr>
          <a:schemeClr val="folHlink"/>
        </a:buClr>
        <a:defRPr sz="16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rgbClr val="009BE1"/>
        </a:buClr>
        <a:buFont typeface="Arial" charset="0"/>
        <a:buChar char="»"/>
        <a:defRPr sz="1600">
          <a:solidFill>
            <a:sysClr val="windowText" lastClr="000000"/>
          </a:solidFill>
          <a:latin typeface="+mn-lt"/>
        </a:defRPr>
      </a:lvl2pPr>
      <a:lvl3pPr marL="455613" indent="-223838" algn="l" rtl="0" eaLnBrk="1" fontAlgn="base" hangingPunct="1">
        <a:spcBef>
          <a:spcPct val="40000"/>
        </a:spcBef>
        <a:spcAft>
          <a:spcPct val="0"/>
        </a:spcAft>
        <a:buClr>
          <a:srgbClr val="009BE1"/>
        </a:buClr>
        <a:buFont typeface="Arial" charset="0"/>
        <a:buChar char="–"/>
        <a:defRPr sz="1400">
          <a:solidFill>
            <a:sysClr val="windowText" lastClr="000000"/>
          </a:solidFill>
          <a:latin typeface="+mn-lt"/>
        </a:defRPr>
      </a:lvl3pPr>
      <a:lvl4pPr marL="684213" indent="-227013" algn="l" rtl="0" eaLnBrk="1" fontAlgn="base" hangingPunct="1">
        <a:spcBef>
          <a:spcPct val="40000"/>
        </a:spcBef>
        <a:spcAft>
          <a:spcPct val="0"/>
        </a:spcAft>
        <a:buClr>
          <a:srgbClr val="009BE1"/>
        </a:buClr>
        <a:buSzPct val="90000"/>
        <a:buFont typeface="Arial" charset="0"/>
        <a:buChar char="»"/>
        <a:defRPr sz="1200">
          <a:solidFill>
            <a:sysClr val="windowText" lastClr="000000"/>
          </a:solidFill>
          <a:latin typeface="+mn-lt"/>
        </a:defRPr>
      </a:lvl4pPr>
      <a:lvl5pPr marL="912813" indent="-227013" algn="l" rtl="0" eaLnBrk="1" fontAlgn="base" hangingPunct="1">
        <a:spcBef>
          <a:spcPct val="40000"/>
        </a:spcBef>
        <a:spcAft>
          <a:spcPct val="0"/>
        </a:spcAft>
        <a:buClr>
          <a:srgbClr val="009BE1"/>
        </a:buClr>
        <a:buSzPct val="90000"/>
        <a:buFont typeface="Arial" charset="0"/>
        <a:buChar char="–"/>
        <a:defRPr sz="1200">
          <a:solidFill>
            <a:sysClr val="windowText" lastClr="000000"/>
          </a:solidFill>
          <a:latin typeface="+mn-lt"/>
        </a:defRPr>
      </a:lvl5pPr>
      <a:lvl6pPr marL="1370013" indent="-227013" algn="l" rtl="0" eaLnBrk="1" fontAlgn="base" hangingPunct="1">
        <a:spcBef>
          <a:spcPct val="4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–"/>
        <a:defRPr sz="1200">
          <a:solidFill>
            <a:schemeClr val="bg2"/>
          </a:solidFill>
          <a:latin typeface="+mn-lt"/>
        </a:defRPr>
      </a:lvl6pPr>
      <a:lvl7pPr marL="1827213" indent="-227013" algn="l" rtl="0" eaLnBrk="1" fontAlgn="base" hangingPunct="1">
        <a:spcBef>
          <a:spcPct val="4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–"/>
        <a:defRPr sz="1200">
          <a:solidFill>
            <a:schemeClr val="bg2"/>
          </a:solidFill>
          <a:latin typeface="+mn-lt"/>
        </a:defRPr>
      </a:lvl7pPr>
      <a:lvl8pPr marL="2284413" indent="-227013" algn="l" rtl="0" eaLnBrk="1" fontAlgn="base" hangingPunct="1">
        <a:spcBef>
          <a:spcPct val="4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–"/>
        <a:defRPr sz="1200">
          <a:solidFill>
            <a:schemeClr val="bg2"/>
          </a:solidFill>
          <a:latin typeface="+mn-lt"/>
        </a:defRPr>
      </a:lvl8pPr>
      <a:lvl9pPr marL="2741613" indent="-227013" algn="l" rtl="0" eaLnBrk="1" fontAlgn="base" hangingPunct="1">
        <a:spcBef>
          <a:spcPct val="4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–"/>
        <a:defRPr sz="12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32261" y="4251960"/>
            <a:ext cx="8437562" cy="523220"/>
          </a:xfrm>
        </p:spPr>
        <p:txBody>
          <a:bodyPr/>
          <a:lstStyle/>
          <a:p>
            <a:r>
              <a:rPr lang="en-US" dirty="0" smtClean="0"/>
              <a:t>Montre &amp; Parle</a:t>
            </a:r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8788" y="4800600"/>
            <a:ext cx="8413750" cy="215444"/>
          </a:xfrm>
        </p:spPr>
        <p:txBody>
          <a:bodyPr/>
          <a:lstStyle/>
          <a:p>
            <a:r>
              <a:rPr lang="en-US" dirty="0" smtClean="0"/>
              <a:t>CP14 Lot 1 - Asset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6557963" y="6482071"/>
            <a:ext cx="21336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b="0" dirty="0" smtClean="0">
                <a:solidFill>
                  <a:schemeClr val="bg2"/>
                </a:solidFill>
              </a:rPr>
              <a:t>April 2015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383317" y="5022651"/>
            <a:ext cx="3540611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Product : Emily Stevens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</a:t>
            </a:r>
            <a:r>
              <a:rPr kumimoji="0" lang="en-US" sz="1000" b="0" i="1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Clément </a:t>
            </a:r>
            <a:r>
              <a:rPr lang="en-US" sz="1000" b="0" i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Pilon / </a:t>
            </a:r>
            <a:r>
              <a:rPr kumimoji="0" lang="en-US" sz="1000" b="0" i="1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Antoine Gay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1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QA</a:t>
            </a:r>
            <a:r>
              <a:rPr lang="en-US" sz="1000" b="0" i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: Fabien Riondel /David </a:t>
            </a:r>
            <a:r>
              <a:rPr lang="en-US" sz="1000" b="0" i="1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Foucaud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0" dirty="0" smtClean="0"/>
              <a:t>Business </a:t>
            </a:r>
            <a:r>
              <a:rPr lang="en-US" sz="2800" b="0" dirty="0" smtClean="0"/>
              <a:t>context</a:t>
            </a:r>
            <a:endParaRPr lang="en-US" sz="2800" b="0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new columns the Asset D1, and Asset D2O report added in the CP14 updates</a:t>
            </a:r>
          </a:p>
          <a:p>
            <a:endParaRPr lang="fr-FR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3"/>
            <a:ext cx="8229600" cy="366254"/>
          </a:xfrm>
        </p:spPr>
        <p:txBody>
          <a:bodyPr/>
          <a:lstStyle/>
          <a:p>
            <a:r>
              <a:rPr lang="en-GB" sz="2800" dirty="0" smtClean="0"/>
              <a:t>1) Indicate </a:t>
            </a:r>
            <a:r>
              <a:rPr lang="en-GB" sz="2800" dirty="0"/>
              <a:t>and identify matching portfolios</a:t>
            </a:r>
            <a:endParaRPr lang="en-US" sz="2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21438" cy="362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3" y="639763"/>
            <a:ext cx="8229600" cy="732508"/>
          </a:xfrm>
        </p:spPr>
        <p:txBody>
          <a:bodyPr/>
          <a:lstStyle/>
          <a:p>
            <a:r>
              <a:rPr lang="fr-FR" sz="2800" b="0" dirty="0" smtClean="0"/>
              <a:t>2) New </a:t>
            </a:r>
            <a:r>
              <a:rPr lang="fr-FR" sz="2800" b="0" dirty="0" err="1" smtClean="0"/>
              <a:t>fields</a:t>
            </a:r>
            <a:r>
              <a:rPr lang="fr-FR" sz="2800" b="0" dirty="0" smtClean="0"/>
              <a:t> for ASSET </a:t>
            </a:r>
            <a:r>
              <a:rPr lang="fr-FR" sz="2800" b="0" dirty="0" err="1" smtClean="0"/>
              <a:t>Reporting</a:t>
            </a:r>
            <a:r>
              <a:rPr lang="fr-FR" sz="2800" b="0" dirty="0" smtClean="0"/>
              <a:t> : </a:t>
            </a:r>
            <a:r>
              <a:rPr lang="fr-FR" sz="2800" b="0" dirty="0" err="1" smtClean="0"/>
              <a:t>creation</a:t>
            </a:r>
            <a:r>
              <a:rPr lang="fr-FR" sz="2800" b="0" dirty="0" smtClean="0"/>
              <a:t> of SII_ASSET_ATTRIBUTES table</a:t>
            </a:r>
            <a:endParaRPr lang="en-US" sz="28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43555"/>
              </p:ext>
            </p:extLst>
          </p:nvPr>
        </p:nvGraphicFramePr>
        <p:xfrm>
          <a:off x="365008" y="1772816"/>
          <a:ext cx="8599479" cy="287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44"/>
                <a:gridCol w="1368152"/>
                <a:gridCol w="5256583"/>
              </a:tblGrid>
              <a:tr h="20083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Column_name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Data_type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Column_desc</a:t>
                      </a:r>
                      <a:endParaRPr lang="en-US" sz="1100" dirty="0"/>
                    </a:p>
                  </a:txBody>
                  <a:tcPr/>
                </a:tc>
              </a:tr>
              <a:tr h="20083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Table_name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TBC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Unique</a:t>
                      </a:r>
                      <a:r>
                        <a:rPr lang="fr-FR" sz="1100" baseline="0" dirty="0" smtClean="0"/>
                        <a:t> code </a:t>
                      </a:r>
                      <a:r>
                        <a:rPr lang="fr-FR" sz="1100" baseline="0" dirty="0" err="1" smtClean="0"/>
                        <a:t>that</a:t>
                      </a:r>
                      <a:r>
                        <a:rPr lang="fr-FR" sz="1100" baseline="0" dirty="0" smtClean="0"/>
                        <a:t> identifies the </a:t>
                      </a:r>
                      <a:r>
                        <a:rPr lang="fr-FR" sz="1100" baseline="0" dirty="0" err="1" smtClean="0"/>
                        <a:t>security</a:t>
                      </a:r>
                      <a:endParaRPr lang="en-US" sz="1100" dirty="0"/>
                    </a:p>
                  </a:txBody>
                  <a:tcPr/>
                </a:tc>
              </a:tr>
              <a:tr h="20083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Contract_reference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VARCHAR2(101)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Unique code </a:t>
                      </a:r>
                      <a:r>
                        <a:rPr lang="fr-FR" sz="1100" dirty="0" err="1" smtClean="0"/>
                        <a:t>that</a:t>
                      </a:r>
                      <a:r>
                        <a:rPr lang="fr-FR" sz="1100" dirty="0" smtClean="0"/>
                        <a:t> identifies the </a:t>
                      </a:r>
                      <a:r>
                        <a:rPr lang="fr-FR" sz="1100" dirty="0" err="1" smtClean="0"/>
                        <a:t>contract</a:t>
                      </a:r>
                      <a:r>
                        <a:rPr lang="fr-FR" sz="1100" dirty="0" smtClean="0"/>
                        <a:t>.</a:t>
                      </a:r>
                      <a:endParaRPr lang="en-US" sz="1100" dirty="0"/>
                    </a:p>
                  </a:txBody>
                  <a:tcPr/>
                </a:tc>
              </a:tr>
              <a:tr h="330787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CIC 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VARCHAR2(10)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Indicates</a:t>
                      </a:r>
                      <a:r>
                        <a:rPr lang="fr-FR" sz="1100" dirty="0" smtClean="0"/>
                        <a:t> the </a:t>
                      </a:r>
                      <a:r>
                        <a:rPr lang="fr-FR" sz="1100" dirty="0" err="1" smtClean="0"/>
                        <a:t>category</a:t>
                      </a:r>
                      <a:r>
                        <a:rPr lang="fr-FR" sz="1100" dirty="0" smtClean="0"/>
                        <a:t> and </a:t>
                      </a:r>
                      <a:r>
                        <a:rPr lang="fr-FR" sz="1100" dirty="0" err="1" smtClean="0"/>
                        <a:t>sub-category</a:t>
                      </a:r>
                      <a:r>
                        <a:rPr lang="fr-FR" sz="1100" baseline="0" dirty="0" smtClean="0"/>
                        <a:t> of the </a:t>
                      </a:r>
                      <a:r>
                        <a:rPr lang="fr-FR" sz="1100" baseline="0" dirty="0" err="1" smtClean="0"/>
                        <a:t>asset</a:t>
                      </a:r>
                      <a:r>
                        <a:rPr lang="fr-FR" sz="1100" baseline="0" dirty="0" smtClean="0"/>
                        <a:t> or </a:t>
                      </a:r>
                      <a:r>
                        <a:rPr lang="fr-FR" sz="1100" baseline="0" dirty="0" err="1" smtClean="0"/>
                        <a:t>derivative</a:t>
                      </a:r>
                      <a:endParaRPr lang="en-US" sz="1100" dirty="0"/>
                    </a:p>
                  </a:txBody>
                  <a:tcPr/>
                </a:tc>
              </a:tr>
              <a:tr h="1412253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Valuation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method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VARCHAR2(20)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/>
                        <a:t>Indicates</a:t>
                      </a:r>
                      <a:r>
                        <a:rPr lang="fr-FR" sz="1100" dirty="0" smtClean="0"/>
                        <a:t> the </a:t>
                      </a:r>
                      <a:r>
                        <a:rPr lang="fr-FR" sz="1100" dirty="0" err="1" smtClean="0"/>
                        <a:t>valuation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method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used</a:t>
                      </a:r>
                      <a:r>
                        <a:rPr lang="fr-FR" sz="11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Possible  values: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QMP: Quoted market price in active markets for the same assets</a:t>
                      </a:r>
                      <a:b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QMPS: Quoted market price in active markets for similar assets</a:t>
                      </a:r>
                      <a:b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AVM: Alternative valuation methods</a:t>
                      </a:r>
                      <a:b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AEM: Adjusted equity methods (applicable for the valuation of participations)</a:t>
                      </a:r>
                      <a:b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IEM: IFRS equity methods () (applicable for the valuation of participations</a:t>
                      </a:r>
                      <a:endParaRPr lang="en-US" sz="11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</a:tr>
              <a:tr h="330787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Custodian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VARCHAR2(100)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Name of the </a:t>
                      </a:r>
                      <a:r>
                        <a:rPr lang="fr-FR" sz="1100" dirty="0" err="1" smtClean="0"/>
                        <a:t>financial</a:t>
                      </a:r>
                      <a:r>
                        <a:rPr lang="fr-FR" sz="1100" dirty="0" smtClean="0"/>
                        <a:t> institution </a:t>
                      </a:r>
                      <a:r>
                        <a:rPr lang="fr-FR" sz="1100" dirty="0" err="1" smtClean="0"/>
                        <a:t>that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is</a:t>
                      </a:r>
                      <a:r>
                        <a:rPr lang="fr-FR" sz="1100" dirty="0" smtClean="0"/>
                        <a:t> the </a:t>
                      </a:r>
                      <a:r>
                        <a:rPr lang="fr-FR" sz="1100" dirty="0" err="1" smtClean="0"/>
                        <a:t>custodian</a:t>
                      </a:r>
                      <a:r>
                        <a:rPr lang="fr-FR" sz="1100" dirty="0" smtClean="0"/>
                        <a:t>.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337683" y="5523446"/>
            <a:ext cx="8229600" cy="36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800" b="0" dirty="0" smtClean="0"/>
              <a:t>3) Source </a:t>
            </a:r>
            <a:r>
              <a:rPr lang="en-GB" sz="2800" b="0" dirty="0"/>
              <a:t>Credit Quality Code</a:t>
            </a:r>
            <a:endParaRPr lang="en-US" sz="2800" b="0" kern="0" dirty="0"/>
          </a:p>
        </p:txBody>
      </p:sp>
    </p:spTree>
    <p:extLst>
      <p:ext uri="{BB962C8B-B14F-4D97-AF65-F5344CB8AC3E}">
        <p14:creationId xmlns:p14="http://schemas.microsoft.com/office/powerpoint/2010/main" val="31422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 bwMode="gray">
          <a:xfrm>
            <a:off x="1763688" y="2543418"/>
            <a:ext cx="5472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fr-FR" sz="2800" b="0" dirty="0" smtClean="0"/>
              <a:t>Questions </a:t>
            </a:r>
            <a:r>
              <a:rPr lang="fr-FR" sz="2800" b="0" dirty="0"/>
              <a:t>&amp; </a:t>
            </a:r>
            <a:r>
              <a:rPr lang="fr-FR" sz="2800" b="0" dirty="0" smtClean="0"/>
              <a:t>Answers</a:t>
            </a:r>
            <a:endParaRPr lang="fr-FR" sz="2800" b="0" dirty="0"/>
          </a:p>
        </p:txBody>
      </p:sp>
    </p:spTree>
    <p:extLst>
      <p:ext uri="{BB962C8B-B14F-4D97-AF65-F5344CB8AC3E}">
        <p14:creationId xmlns:p14="http://schemas.microsoft.com/office/powerpoint/2010/main" val="25291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_PowerPoint_Template_v2a">
  <a:themeElements>
    <a:clrScheme name="Moody's">
      <a:dk1>
        <a:srgbClr val="0028A0"/>
      </a:dk1>
      <a:lt1>
        <a:srgbClr val="FFFFFF"/>
      </a:lt1>
      <a:dk2>
        <a:srgbClr val="009BE1"/>
      </a:dk2>
      <a:lt2>
        <a:srgbClr val="000000"/>
      </a:lt2>
      <a:accent1>
        <a:srgbClr val="2DAA5F"/>
      </a:accent1>
      <a:accent2>
        <a:srgbClr val="F58C50"/>
      </a:accent2>
      <a:accent3>
        <a:srgbClr val="1E50AA"/>
      </a:accent3>
      <a:accent4>
        <a:srgbClr val="FFC83C"/>
      </a:accent4>
      <a:accent5>
        <a:srgbClr val="76A305"/>
      </a:accent5>
      <a:accent6>
        <a:srgbClr val="A050A0"/>
      </a:accent6>
      <a:hlink>
        <a:srgbClr val="009BE1"/>
      </a:hlink>
      <a:folHlink>
        <a:srgbClr val="0086EA"/>
      </a:folHlink>
    </a:clrScheme>
    <a:fontScheme name="Moody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rgbClr val="009BE1"/>
        </a:solidFill>
        <a:ln w="9525">
          <a:solidFill>
            <a:srgbClr val="009BE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009BE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2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chemeClr val="accent2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 algn="l">
          <a:defRPr b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MA_PowerPoint_Template_v2a</Template>
  <TotalTime>0</TotalTime>
  <Words>152</Words>
  <Application>Microsoft Office PowerPoint</Application>
  <PresentationFormat>On-screen Show (4:3)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MA_PowerPoint_Template_v2a</vt:lpstr>
      <vt:lpstr>Montre &amp; Parle</vt:lpstr>
      <vt:lpstr>Business context</vt:lpstr>
      <vt:lpstr>1) Indicate and identify matching portfolios</vt:lpstr>
      <vt:lpstr>2) New fields for ASSET Reporting : creation of SII_ASSET_ATTRIBUTES table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creator>Julie Bounin</dc:creator>
  <cp:lastModifiedBy>Lo, Mouhamadou</cp:lastModifiedBy>
  <cp:revision>1069</cp:revision>
  <cp:lastPrinted>2014-07-22T17:06:15Z</cp:lastPrinted>
  <dcterms:created xsi:type="dcterms:W3CDTF">2010-06-16T13:16:51Z</dcterms:created>
  <dcterms:modified xsi:type="dcterms:W3CDTF">2016-10-26T09:35:37Z</dcterms:modified>
</cp:coreProperties>
</file>