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2" r:id="rId5"/>
    <p:sldId id="396" r:id="rId6"/>
    <p:sldId id="446" r:id="rId7"/>
    <p:sldId id="400" r:id="rId8"/>
    <p:sldId id="447" r:id="rId9"/>
    <p:sldId id="401" r:id="rId10"/>
    <p:sldId id="397" r:id="rId11"/>
    <p:sldId id="28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46" d="100"/>
          <a:sy n="46" d="100"/>
        </p:scale>
        <p:origin x="58" y="105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EDCCB-939B-4FD2-B8EE-7054C7B028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0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EDCCB-939B-4FD2-B8EE-7054C7B028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46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EDCCB-939B-4FD2-B8EE-7054C7B028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5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C060-5D66-4E28-B08A-91AD88D733E3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8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7" y="233965"/>
            <a:ext cx="10853547" cy="12187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7" y="5230717"/>
            <a:ext cx="10853547" cy="1002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77337" y="1637733"/>
            <a:ext cx="10853547" cy="342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1B8D28-B110-E345-A511-39B3D08E73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6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892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9" r:id="rId17"/>
    <p:sldLayoutId id="2147483671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52824664@N07/3021241104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c.ai/building-a-convolutional-neural-network-cnn-model-for-image-classification-2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c.ai/building-a-convolutional-neural-network-cnn-model-for-image-classification-2/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3754405" cy="1230340"/>
          </a:xfrm>
        </p:spPr>
        <p:txBody>
          <a:bodyPr/>
          <a:lstStyle/>
          <a:p>
            <a:r>
              <a:rPr lang="en-US" dirty="0"/>
              <a:t>Edgar Lobaton, Ph.D.</a:t>
            </a:r>
          </a:p>
          <a:p>
            <a:r>
              <a:rPr lang="en-US" dirty="0"/>
              <a:t>Electrical &amp; Computer Engr. Dept.</a:t>
            </a:r>
          </a:p>
          <a:p>
            <a:r>
              <a:rPr lang="en-US" dirty="0"/>
              <a:t>North Carolina State University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218" r="15218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38" y="1986926"/>
            <a:ext cx="6562678" cy="2057441"/>
          </a:xfrm>
        </p:spPr>
        <p:txBody>
          <a:bodyPr/>
          <a:lstStyle/>
          <a:p>
            <a:r>
              <a:rPr lang="en-US" sz="4000" dirty="0"/>
              <a:t>Deep Learning with Python</a:t>
            </a:r>
            <a:br>
              <a:rPr lang="en-US" sz="4000" dirty="0"/>
            </a:br>
            <a:r>
              <a:rPr lang="en-US" sz="2800" dirty="0"/>
              <a:t>Convolutional Neural Network (CNN)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(CNN)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Main Components: </a:t>
            </a:r>
            <a:r>
              <a:rPr lang="en-US" dirty="0"/>
              <a:t>Convolutional Layer (convolution plus activation function), Pooling (subsampling), and Fully Connected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A6E004-F5CD-4655-AC75-1ED5106712B4}"/>
              </a:ext>
            </a:extLst>
          </p:cNvPr>
          <p:cNvSpPr/>
          <p:nvPr/>
        </p:nvSpPr>
        <p:spPr>
          <a:xfrm>
            <a:off x="2684315" y="5947386"/>
            <a:ext cx="5282005" cy="215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https://mc.ai/building-a-convolutional-neural-network-cnn-model-for-image-classification-2/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04B8712-876E-46FB-BED8-88DABBF45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14" y="2753730"/>
            <a:ext cx="7508837" cy="311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2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786808"/>
            <a:ext cx="6089839" cy="43757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Often, we will use a matrix to represent a kernel with a fixed support.</a:t>
            </a:r>
          </a:p>
          <a:p>
            <a:pPr>
              <a:lnSpc>
                <a:spcPct val="100000"/>
              </a:lnSpc>
            </a:pPr>
            <a:r>
              <a:rPr lang="en-US" dirty="0"/>
              <a:t>Hyper-Parameters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Kernel Size </a:t>
            </a:r>
            <a:r>
              <a:rPr lang="en-US" dirty="0"/>
              <a:t>– The dimensions of the Kernel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Stride</a:t>
            </a:r>
            <a:r>
              <a:rPr lang="en-US" dirty="0"/>
              <a:t> – Length of step when sliding the window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Zero Padding </a:t>
            </a:r>
            <a:r>
              <a:rPr lang="en-US" dirty="0"/>
              <a:t>– Whether zeros are added around the boundary</a:t>
            </a:r>
          </a:p>
          <a:p>
            <a:pPr>
              <a:lnSpc>
                <a:spcPct val="100000"/>
              </a:lnSpc>
            </a:pPr>
            <a:r>
              <a:rPr lang="en-US" dirty="0"/>
              <a:t>Assuming Stride=1, the feature map is always smaller than the input. With Zero-Padding, it is possible to have the same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09625" y="1465280"/>
          <a:ext cx="260195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195">
                  <a:extLst>
                    <a:ext uri="{9D8B030D-6E8A-4147-A177-3AD203B41FA5}">
                      <a16:colId xmlns:a16="http://schemas.microsoft.com/office/drawing/2014/main" val="4027272526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267309433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1558487714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322220691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545666944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60241775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852011049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811252012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673548022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506912003"/>
                    </a:ext>
                  </a:extLst>
                </a:gridCol>
              </a:tblGrid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022892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149036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465715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55604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763913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386699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58717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17002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549441" y="2042762"/>
          <a:ext cx="823332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4">
                  <a:extLst>
                    <a:ext uri="{9D8B030D-6E8A-4147-A177-3AD203B41FA5}">
                      <a16:colId xmlns:a16="http://schemas.microsoft.com/office/drawing/2014/main" val="1534534400"/>
                    </a:ext>
                  </a:extLst>
                </a:gridCol>
                <a:gridCol w="274444">
                  <a:extLst>
                    <a:ext uri="{9D8B030D-6E8A-4147-A177-3AD203B41FA5}">
                      <a16:colId xmlns:a16="http://schemas.microsoft.com/office/drawing/2014/main" val="1843519729"/>
                    </a:ext>
                  </a:extLst>
                </a:gridCol>
                <a:gridCol w="274444">
                  <a:extLst>
                    <a:ext uri="{9D8B030D-6E8A-4147-A177-3AD203B41FA5}">
                      <a16:colId xmlns:a16="http://schemas.microsoft.com/office/drawing/2014/main" val="1424771361"/>
                    </a:ext>
                  </a:extLst>
                </a:gridCol>
              </a:tblGrid>
              <a:tr h="22896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413183"/>
                  </a:ext>
                </a:extLst>
              </a:tr>
              <a:tr h="22896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313972"/>
                  </a:ext>
                </a:extLst>
              </a:tr>
              <a:tr h="22896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04603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18035" y="2013626"/>
            <a:ext cx="769434" cy="8363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894393" y="4050921"/>
          <a:ext cx="260195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195">
                  <a:extLst>
                    <a:ext uri="{9D8B030D-6E8A-4147-A177-3AD203B41FA5}">
                      <a16:colId xmlns:a16="http://schemas.microsoft.com/office/drawing/2014/main" val="4027272526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267309433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1558487714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322220691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545666944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60241775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852011049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811252012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673548022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506912003"/>
                    </a:ext>
                  </a:extLst>
                </a:gridCol>
              </a:tblGrid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022892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149036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465715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55604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763913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386699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58717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17002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455067" y="4882246"/>
            <a:ext cx="266557" cy="25929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89933" y="2302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70205" y="48933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195368" y="1835509"/>
                <a:ext cx="406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368" y="1835509"/>
                <a:ext cx="40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28038" y="1299064"/>
                <a:ext cx="406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038" y="1299064"/>
                <a:ext cx="40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506723" y="3881359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723" y="3881359"/>
                <a:ext cx="3876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F4491709-9090-4AF7-817E-354723A36EAE}"/>
              </a:ext>
            </a:extLst>
          </p:cNvPr>
          <p:cNvSpPr/>
          <p:nvPr/>
        </p:nvSpPr>
        <p:spPr>
          <a:xfrm>
            <a:off x="8896136" y="4056297"/>
            <a:ext cx="266557" cy="25929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C15842-1082-4B24-9079-6EAE37F6BD8F}"/>
              </a:ext>
            </a:extLst>
          </p:cNvPr>
          <p:cNvSpPr/>
          <p:nvPr/>
        </p:nvSpPr>
        <p:spPr>
          <a:xfrm>
            <a:off x="7052002" y="1169790"/>
            <a:ext cx="769434" cy="8363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9E3EE-7370-D846-F800-A2A55A52C408}"/>
              </a:ext>
            </a:extLst>
          </p:cNvPr>
          <p:cNvSpPr/>
          <p:nvPr/>
        </p:nvSpPr>
        <p:spPr>
          <a:xfrm>
            <a:off x="8896136" y="4066025"/>
            <a:ext cx="266557" cy="25929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954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8" grpId="0" animBg="1"/>
      <p:bldP spid="18" grpId="1" animBg="1"/>
      <p:bldP spid="20" grpId="0" animBg="1"/>
      <p:bldP spid="20" grpId="1" animBg="1"/>
      <p:bldP spid="16" grpId="0" animBg="1"/>
      <p:bldP spid="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BA6E-579A-4F5E-9AD5-26FDDC61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4713" y="1373883"/>
            <a:ext cx="1421599" cy="995226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/>
              <a:t>Example.</a:t>
            </a:r>
          </a:p>
        </p:txBody>
      </p:sp>
      <p:pic>
        <p:nvPicPr>
          <p:cNvPr id="15" name="CNN - Convolutional Layer">
            <a:hlinkClick r:id="" action="ppaction://media"/>
            <a:extLst>
              <a:ext uri="{FF2B5EF4-FFF2-40B4-BE49-F238E27FC236}">
                <a16:creationId xmlns:a16="http://schemas.microsoft.com/office/drawing/2014/main" id="{DAE4B985-B030-4B0E-A93B-8D0C22A523C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5688" y="1149839"/>
            <a:ext cx="7702550" cy="51450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38890-68E5-432E-BC51-6DAEDDFE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0" y="6186037"/>
            <a:ext cx="8171026" cy="98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65948" y="4498300"/>
            <a:ext cx="1558174" cy="37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514CC6-F737-4BAD-A572-005F0534875F}"/>
              </a:ext>
            </a:extLst>
          </p:cNvPr>
          <p:cNvSpPr/>
          <p:nvPr/>
        </p:nvSpPr>
        <p:spPr>
          <a:xfrm>
            <a:off x="7665504" y="6171817"/>
            <a:ext cx="40590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http://cs231n.github.io/convolutional-networks/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D31EDED-9C58-E4E1-E582-0A6E0F5E7D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2451" y="4583605"/>
                <a:ext cx="6496297" cy="14375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dirty="0"/>
                  <a:t>For multi-channel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use:</a:t>
                </a:r>
              </a:p>
              <a:p>
                <a:pPr marL="0" indent="0">
                  <a:lnSpc>
                    <a:spcPct val="100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D31EDED-9C58-E4E1-E582-0A6E0F5E7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451" y="4583605"/>
                <a:ext cx="6496297" cy="1437519"/>
              </a:xfrm>
              <a:prstGeom prst="rect">
                <a:avLst/>
              </a:prstGeom>
              <a:blipFill>
                <a:blip r:embed="rId5"/>
                <a:stretch>
                  <a:fillRect l="-1315" t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75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6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305-D4AA-4533-8FE9-3BEDECE4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04EAC-C19F-4307-8B23-31078170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28431F-3892-4650-A9B9-51F5A5465D9A}"/>
              </a:ext>
            </a:extLst>
          </p:cNvPr>
          <p:cNvSpPr/>
          <p:nvPr/>
        </p:nvSpPr>
        <p:spPr>
          <a:xfrm>
            <a:off x="4240741" y="6233664"/>
            <a:ext cx="5282005" cy="215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https://mc.ai/building-a-convolutional-neural-network-cnn-model-for-image-classification-2/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48674495-A504-4870-AEB1-92E5A0617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40" y="3040008"/>
            <a:ext cx="7508837" cy="31164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01A0C-92C5-4180-ABEE-ADED5F91F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Exploits </a:t>
            </a:r>
            <a:r>
              <a:rPr lang="en-US" b="1" dirty="0"/>
              <a:t>sparse local interactions </a:t>
            </a:r>
            <a:r>
              <a:rPr lang="en-US" dirty="0"/>
              <a:t>and </a:t>
            </a:r>
            <a:r>
              <a:rPr lang="en-US" b="1" dirty="0"/>
              <a:t>parameter sharing</a:t>
            </a:r>
          </a:p>
          <a:p>
            <a:r>
              <a:rPr lang="en-US" b="1" dirty="0"/>
              <a:t>Equivariance to translation</a:t>
            </a:r>
          </a:p>
          <a:p>
            <a:r>
              <a:rPr lang="en-US" dirty="0"/>
              <a:t>Multiple </a:t>
            </a:r>
            <a:r>
              <a:rPr lang="en-US" b="1" dirty="0"/>
              <a:t>feature maps </a:t>
            </a:r>
            <a:r>
              <a:rPr lang="en-US" dirty="0"/>
              <a:t>are generated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E33B13-F376-4D30-A24A-660027B59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963" y="1756857"/>
            <a:ext cx="4518233" cy="211271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F9BA6E-579A-4F5E-9AD5-26FDDC61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38890-68E5-432E-BC51-6DAEDDFE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E4D157-C364-4CD7-AD14-87A99859A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409" y="3636989"/>
            <a:ext cx="2490829" cy="19674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8514CC6-F737-4BAD-A572-005F0534875F}"/>
              </a:ext>
            </a:extLst>
          </p:cNvPr>
          <p:cNvSpPr/>
          <p:nvPr/>
        </p:nvSpPr>
        <p:spPr>
          <a:xfrm>
            <a:off x="1291557" y="5815877"/>
            <a:ext cx="40590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http://cs231n.github.io/convolutional-networks/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5D207B5-19FF-491C-A43A-4160E0B252A6}"/>
              </a:ext>
            </a:extLst>
          </p:cNvPr>
          <p:cNvSpPr txBox="1">
            <a:spLocks/>
          </p:cNvSpPr>
          <p:nvPr/>
        </p:nvSpPr>
        <p:spPr bwMode="auto">
          <a:xfrm>
            <a:off x="7090897" y="1826468"/>
            <a:ext cx="4436380" cy="393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00" kern="120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It provides a summary statistic of nearby outputs</a:t>
            </a:r>
          </a:p>
          <a:p>
            <a:r>
              <a:rPr lang="en-US" sz="2400" dirty="0"/>
              <a:t>Max pooling is a common choice. It provides a level of invariance to local translation.</a:t>
            </a:r>
          </a:p>
          <a:p>
            <a:r>
              <a:rPr lang="en-US" sz="2400" dirty="0"/>
              <a:t>We often just care if a feature (e.g., an eye) is present instead of focusing on the location.</a:t>
            </a:r>
          </a:p>
        </p:txBody>
      </p:sp>
    </p:spTree>
    <p:extLst>
      <p:ext uri="{BB962C8B-B14F-4D97-AF65-F5344CB8AC3E}">
        <p14:creationId xmlns:p14="http://schemas.microsoft.com/office/powerpoint/2010/main" val="108976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 1D</a:t>
            </a:r>
          </a:p>
          <a:p>
            <a:pPr lvl="1"/>
            <a:r>
              <a:rPr lang="en-US" dirty="0"/>
              <a:t>Single channel include audio processing, economics, physiological signals</a:t>
            </a:r>
          </a:p>
          <a:p>
            <a:pPr lvl="1"/>
            <a:r>
              <a:rPr lang="en-US" dirty="0"/>
              <a:t>Multi-channel include motion capture, multi-modal physical signals</a:t>
            </a:r>
          </a:p>
          <a:p>
            <a:r>
              <a:rPr lang="en-US" b="1" dirty="0"/>
              <a:t>In 2D</a:t>
            </a:r>
          </a:p>
          <a:p>
            <a:pPr lvl="1"/>
            <a:r>
              <a:rPr lang="en-US" dirty="0"/>
              <a:t>Single channel include grayscale images, spectral analysis of an audio segment</a:t>
            </a:r>
          </a:p>
          <a:p>
            <a:pPr lvl="1"/>
            <a:r>
              <a:rPr lang="en-US" dirty="0"/>
              <a:t>Multi-channel include color image processing, multi-spectral imaging</a:t>
            </a:r>
          </a:p>
          <a:p>
            <a:r>
              <a:rPr lang="en-US" dirty="0"/>
              <a:t> </a:t>
            </a:r>
            <a:r>
              <a:rPr lang="en-US" b="1" dirty="0"/>
              <a:t>In 3D</a:t>
            </a:r>
          </a:p>
          <a:p>
            <a:pPr lvl="1"/>
            <a:r>
              <a:rPr lang="en-US" dirty="0"/>
              <a:t>Single channel include medical imaging volumetric</a:t>
            </a:r>
          </a:p>
          <a:p>
            <a:pPr lvl="1"/>
            <a:r>
              <a:rPr lang="en-US" dirty="0"/>
              <a:t>Multi-channel include multi-channel video streams, echocardiograms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8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0"/>
            <a:ext cx="4247072" cy="1879791"/>
          </a:xfrm>
        </p:spPr>
        <p:txBody>
          <a:bodyPr/>
          <a:lstStyle/>
          <a:p>
            <a:r>
              <a:rPr lang="en-US" dirty="0"/>
              <a:t>Edgar Lobaton</a:t>
            </a:r>
          </a:p>
          <a:p>
            <a:pPr lvl="0"/>
            <a:r>
              <a:rPr lang="en-US" dirty="0"/>
              <a:t>edgar.lobaton@ncsu.edu</a:t>
            </a:r>
          </a:p>
          <a:p>
            <a:pPr lvl="0"/>
            <a:r>
              <a:rPr lang="en-US" dirty="0"/>
              <a:t>https://research.ece.ncsu.edu/aros/</a:t>
            </a:r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3249</TotalTime>
  <Words>510</Words>
  <Application>Microsoft Office PowerPoint</Application>
  <PresentationFormat>Widescreen</PresentationFormat>
  <Paragraphs>226</Paragraphs>
  <Slides>8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等线</vt:lpstr>
      <vt:lpstr>Abadi</vt:lpstr>
      <vt:lpstr>Arial</vt:lpstr>
      <vt:lpstr>Calibri</vt:lpstr>
      <vt:lpstr>Cambria Math</vt:lpstr>
      <vt:lpstr>Posterama Text Black</vt:lpstr>
      <vt:lpstr>Posterama Text SemiBold</vt:lpstr>
      <vt:lpstr>Wingdings</vt:lpstr>
      <vt:lpstr>Office 主题​​</vt:lpstr>
      <vt:lpstr>Deep Learning with Python Convolutional Neural Network (CNN)</vt:lpstr>
      <vt:lpstr>Convolutional Neural Network (CNN)</vt:lpstr>
      <vt:lpstr>Convolution</vt:lpstr>
      <vt:lpstr>Example.</vt:lpstr>
      <vt:lpstr>Convolution Layer</vt:lpstr>
      <vt:lpstr>Pooling</vt:lpstr>
      <vt:lpstr>Applications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Edgar Lobaton</dc:creator>
  <cp:lastModifiedBy>Edgar J Lobaton</cp:lastModifiedBy>
  <cp:revision>7</cp:revision>
  <dcterms:created xsi:type="dcterms:W3CDTF">2023-07-29T11:29:10Z</dcterms:created>
  <dcterms:modified xsi:type="dcterms:W3CDTF">2024-07-17T14:44:23Z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