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454" r:id="rId6"/>
    <p:sldId id="452" r:id="rId7"/>
    <p:sldId id="466" r:id="rId8"/>
    <p:sldId id="467" r:id="rId9"/>
    <p:sldId id="468" r:id="rId10"/>
    <p:sldId id="469" r:id="rId11"/>
    <p:sldId id="453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34" d="100"/>
          <a:sy n="34" d="100"/>
        </p:scale>
        <p:origin x="826" y="43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C060-5D66-4E28-B08A-91AD88D733E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8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7" y="233965"/>
            <a:ext cx="10853547" cy="121876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7" y="5230717"/>
            <a:ext cx="10853547" cy="1002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77337" y="1637733"/>
            <a:ext cx="10853547" cy="3425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1B8D28-B110-E345-A511-39B3D08E73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892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9" r:id="rId17"/>
    <p:sldLayoutId id="2147483671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2824664@N07/3021241104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754405" cy="1230340"/>
          </a:xfrm>
        </p:spPr>
        <p:txBody>
          <a:bodyPr/>
          <a:lstStyle/>
          <a:p>
            <a:r>
              <a:rPr lang="en-US" dirty="0"/>
              <a:t>Edgar Lobaton, Ph.D.</a:t>
            </a:r>
          </a:p>
          <a:p>
            <a:r>
              <a:rPr lang="en-US" dirty="0"/>
              <a:t>Electrical &amp; Computer Engr. Dept.</a:t>
            </a:r>
          </a:p>
          <a:p>
            <a:r>
              <a:rPr lang="en-US" dirty="0"/>
              <a:t>North Carolina State University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218" r="15218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538" y="1986926"/>
            <a:ext cx="6562678" cy="2057441"/>
          </a:xfrm>
        </p:spPr>
        <p:txBody>
          <a:bodyPr/>
          <a:lstStyle/>
          <a:p>
            <a:r>
              <a:rPr lang="en-US" sz="4000" dirty="0"/>
              <a:t>Deep Learning with Python</a:t>
            </a:r>
            <a:br>
              <a:rPr lang="en-US" sz="4000" dirty="0"/>
            </a:br>
            <a:r>
              <a:rPr lang="en-US" sz="2800" dirty="0"/>
              <a:t>Transfer Learning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09659CD-0394-92C3-9761-9A6C823D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able Placeholder 9">
                <a:extLst>
                  <a:ext uri="{FF2B5EF4-FFF2-40B4-BE49-F238E27FC236}">
                    <a16:creationId xmlns:a16="http://schemas.microsoft.com/office/drawing/2014/main" id="{E41636C8-718B-BA69-8BE5-9C4A83E9C76C}"/>
                  </a:ext>
                </a:extLst>
              </p:cNvPr>
              <p:cNvSpPr>
                <a:spLocks noGrp="1"/>
              </p:cNvSpPr>
              <p:nvPr>
                <p:ph type="tbl" sz="quarter" idx="27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Challenges when dealing with neural networks involve: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The need for large datasets for training models</a:t>
                </a:r>
              </a:p>
              <a:p>
                <a:pPr lvl="1"/>
                <a:r>
                  <a:rPr lang="en-US" dirty="0"/>
                  <a:t>The need of input / response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specific predictive models</a:t>
                </a:r>
              </a:p>
              <a:p>
                <a:pPr lvl="1"/>
                <a:r>
                  <a:rPr lang="en-US" dirty="0"/>
                  <a:t>Large compute requirement for complex models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able Placeholder 9">
                <a:extLst>
                  <a:ext uri="{FF2B5EF4-FFF2-40B4-BE49-F238E27FC236}">
                    <a16:creationId xmlns:a16="http://schemas.microsoft.com/office/drawing/2014/main" id="{E41636C8-718B-BA69-8BE5-9C4A83E9C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27"/>
              </p:nvPr>
            </p:nvSpPr>
            <p:spPr>
              <a:blipFill>
                <a:blip r:embed="rId2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1911A-4FA4-EFCE-5101-5C567B6D222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322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0D12-F234-47B5-8D33-EAF77B3B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12F7E-5CF1-492D-B3D1-F1033DF9C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many way to artificially increment the amount of data that we have for training. For example, via by adding </a:t>
            </a:r>
            <a:r>
              <a:rPr lang="en-US" sz="2400" b="1" dirty="0"/>
              <a:t>noise to real data</a:t>
            </a:r>
            <a:r>
              <a:rPr lang="en-US" sz="2400" dirty="0"/>
              <a:t>, </a:t>
            </a:r>
            <a:r>
              <a:rPr lang="en-US" sz="2400" b="1" dirty="0"/>
              <a:t>transforming the real data</a:t>
            </a:r>
            <a:r>
              <a:rPr lang="en-US" sz="2400" dirty="0"/>
              <a:t>, </a:t>
            </a:r>
            <a:r>
              <a:rPr lang="en-US" sz="2400" b="1" dirty="0"/>
              <a:t>adding synthetic context to real data, </a:t>
            </a:r>
            <a:r>
              <a:rPr lang="en-US" sz="2400" dirty="0"/>
              <a:t>or </a:t>
            </a:r>
            <a:r>
              <a:rPr lang="en-US" sz="2400" b="1" dirty="0"/>
              <a:t>creating synthetic data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009CE-0E1A-4E02-BD30-7759619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471D0-353E-49D3-9126-1BB73EDBD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68" y="3000761"/>
            <a:ext cx="736385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7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111F-F8CB-4B5A-BDCF-9D41042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Learning: Across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CE5D-E30E-4301-8890-D7F8569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338" cy="4351338"/>
          </a:xfrm>
        </p:spPr>
        <p:txBody>
          <a:bodyPr>
            <a:normAutofit/>
          </a:bodyPr>
          <a:lstStyle/>
          <a:p>
            <a:r>
              <a:rPr lang="en-US" dirty="0"/>
              <a:t>Parameter Transfer across datasets of the same format often uses a </a:t>
            </a:r>
            <a:r>
              <a:rPr lang="en-US" b="1" dirty="0">
                <a:solidFill>
                  <a:schemeClr val="accent2"/>
                </a:solidFill>
              </a:rPr>
              <a:t>pre-trained</a:t>
            </a:r>
            <a:r>
              <a:rPr lang="en-US" dirty="0"/>
              <a:t> model by removing its head and replacing it with a new head appropriate to the new dataset.</a:t>
            </a:r>
          </a:p>
          <a:p>
            <a:r>
              <a:rPr lang="en-US" dirty="0"/>
              <a:t>The new head is trained by </a:t>
            </a:r>
            <a:r>
              <a:rPr lang="en-US" b="1" dirty="0">
                <a:solidFill>
                  <a:schemeClr val="accent2"/>
                </a:solidFill>
              </a:rPr>
              <a:t>freezing </a:t>
            </a:r>
            <a:r>
              <a:rPr lang="en-US" dirty="0"/>
              <a:t>the rest of the network.</a:t>
            </a:r>
          </a:p>
          <a:p>
            <a:r>
              <a:rPr lang="en-US" dirty="0"/>
              <a:t>This is often followed by </a:t>
            </a:r>
            <a:r>
              <a:rPr lang="en-US" b="1" dirty="0">
                <a:solidFill>
                  <a:schemeClr val="accent2"/>
                </a:solidFill>
              </a:rPr>
              <a:t>fine-tuning</a:t>
            </a:r>
            <a:r>
              <a:rPr lang="en-US" dirty="0"/>
              <a:t> of the entire network. The number of steps is a hyper-parameter.</a:t>
            </a:r>
          </a:p>
          <a:p>
            <a:r>
              <a:rPr lang="en-US" b="1" dirty="0">
                <a:solidFill>
                  <a:schemeClr val="accent2"/>
                </a:solidFill>
              </a:rPr>
              <a:t>Backbone</a:t>
            </a:r>
            <a:r>
              <a:rPr lang="en-US" dirty="0"/>
              <a:t> can be split in other 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2252-B6C9-4AE0-865B-731FF1AE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3800E3-00AB-0167-0E51-924A00136F24}"/>
              </a:ext>
            </a:extLst>
          </p:cNvPr>
          <p:cNvGrpSpPr/>
          <p:nvPr/>
        </p:nvGrpSpPr>
        <p:grpSpPr>
          <a:xfrm>
            <a:off x="6096000" y="1986094"/>
            <a:ext cx="2860742" cy="2379553"/>
            <a:chOff x="4034789" y="3563434"/>
            <a:chExt cx="2860742" cy="23795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8C814B-EA2C-ABA1-EFBD-2FB9DEB88A53}"/>
                </a:ext>
              </a:extLst>
            </p:cNvPr>
            <p:cNvSpPr/>
            <p:nvPr/>
          </p:nvSpPr>
          <p:spPr>
            <a:xfrm rot="5400000">
              <a:off x="3756490" y="4460117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Low-Level Features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A413CD-36DA-85E4-5C9F-B617F8F69D67}"/>
                </a:ext>
              </a:extLst>
            </p:cNvPr>
            <p:cNvSpPr/>
            <p:nvPr/>
          </p:nvSpPr>
          <p:spPr>
            <a:xfrm rot="5400000">
              <a:off x="4588015" y="4460117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Mid-Level Features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CB3CE7-ADE5-8A5D-E3E2-E1A769E5EB07}"/>
                </a:ext>
              </a:extLst>
            </p:cNvPr>
            <p:cNvSpPr/>
            <p:nvPr/>
          </p:nvSpPr>
          <p:spPr>
            <a:xfrm rot="5400000">
              <a:off x="5412663" y="4460118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High-Level Features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EF019E-9A6B-C343-A81E-75D0380B0252}"/>
                </a:ext>
              </a:extLst>
            </p:cNvPr>
            <p:cNvSpPr/>
            <p:nvPr/>
          </p:nvSpPr>
          <p:spPr>
            <a:xfrm rot="5400000">
              <a:off x="3031535" y="4566689"/>
              <a:ext cx="2379552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61E8D0-3B34-CAE2-9980-91A3E51B4886}"/>
                </a:ext>
              </a:extLst>
            </p:cNvPr>
            <p:cNvSpPr/>
            <p:nvPr/>
          </p:nvSpPr>
          <p:spPr>
            <a:xfrm rot="5400000">
              <a:off x="4334356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07610B-8598-4301-46AF-E541CF4B2777}"/>
                </a:ext>
              </a:extLst>
            </p:cNvPr>
            <p:cNvSpPr/>
            <p:nvPr/>
          </p:nvSpPr>
          <p:spPr>
            <a:xfrm rot="5400000">
              <a:off x="5163714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7B2D19-BC4B-8090-A3E1-3E726CAD73FE}"/>
                </a:ext>
              </a:extLst>
            </p:cNvPr>
            <p:cNvSpPr/>
            <p:nvPr/>
          </p:nvSpPr>
          <p:spPr>
            <a:xfrm rot="5400000">
              <a:off x="5995240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0213C4-F4F8-2B7B-E589-A4C000F94B97}"/>
              </a:ext>
            </a:extLst>
          </p:cNvPr>
          <p:cNvGrpSpPr/>
          <p:nvPr/>
        </p:nvGrpSpPr>
        <p:grpSpPr>
          <a:xfrm>
            <a:off x="9011550" y="1986093"/>
            <a:ext cx="2275223" cy="917127"/>
            <a:chOff x="6870329" y="3654873"/>
            <a:chExt cx="2275223" cy="91712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CF6DF0-D9AF-E64F-C7A7-4138CBF73413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4148B7-6A70-2FBD-19C6-B01BA17664EE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F06833-7309-0E30-D4D3-042E21756ED3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A71EDF6-B963-E345-D5D8-2310DA10EBB4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98276D-5276-4C6E-8A23-06A11C009918}"/>
              </a:ext>
            </a:extLst>
          </p:cNvPr>
          <p:cNvGrpSpPr/>
          <p:nvPr/>
        </p:nvGrpSpPr>
        <p:grpSpPr>
          <a:xfrm>
            <a:off x="9011550" y="3414229"/>
            <a:ext cx="2275223" cy="917127"/>
            <a:chOff x="6870329" y="3654873"/>
            <a:chExt cx="2275223" cy="9171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6DC09-DC2E-423E-BC55-A249E1BF7C5D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Inference Head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CFD7A5-6510-6CB8-EEA2-02734CC60467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DCFB97-1AE9-8334-2898-EBC5EDBE04D4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01C049-63D4-7056-4821-D3C485E9ABDF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0CAC7A-1BC6-9E4E-FDBC-B753002C9B74}"/>
              </a:ext>
            </a:extLst>
          </p:cNvPr>
          <p:cNvGrpSpPr/>
          <p:nvPr/>
        </p:nvGrpSpPr>
        <p:grpSpPr>
          <a:xfrm>
            <a:off x="6062874" y="4541818"/>
            <a:ext cx="5223899" cy="502106"/>
            <a:chOff x="6062874" y="4541818"/>
            <a:chExt cx="5223899" cy="502106"/>
          </a:xfrm>
        </p:grpSpPr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634C73FB-0586-7771-83D8-D9017E119E3E}"/>
                </a:ext>
              </a:extLst>
            </p:cNvPr>
            <p:cNvSpPr/>
            <p:nvPr/>
          </p:nvSpPr>
          <p:spPr>
            <a:xfrm rot="5400000">
              <a:off x="7429625" y="3175067"/>
              <a:ext cx="215173" cy="2948676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0B5BAF-B452-2DF5-336D-12C9403239A1}"/>
                </a:ext>
              </a:extLst>
            </p:cNvPr>
            <p:cNvSpPr txBox="1"/>
            <p:nvPr/>
          </p:nvSpPr>
          <p:spPr>
            <a:xfrm>
              <a:off x="7133955" y="4674592"/>
              <a:ext cx="797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Freeze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0BB9FD1-9197-1F95-0EE8-81EF39D76F27}"/>
                </a:ext>
              </a:extLst>
            </p:cNvPr>
            <p:cNvCxnSpPr/>
            <p:nvPr/>
          </p:nvCxnSpPr>
          <p:spPr>
            <a:xfrm>
              <a:off x="9208154" y="4644687"/>
              <a:ext cx="207861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B8B574-CA8A-EBB0-17DB-4BCA3E014A16}"/>
                </a:ext>
              </a:extLst>
            </p:cNvPr>
            <p:cNvSpPr txBox="1"/>
            <p:nvPr/>
          </p:nvSpPr>
          <p:spPr>
            <a:xfrm>
              <a:off x="9494596" y="4651348"/>
              <a:ext cx="1505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 Training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611B9A-5646-4FBD-8CB9-78F7833E0DD5}"/>
              </a:ext>
            </a:extLst>
          </p:cNvPr>
          <p:cNvGrpSpPr/>
          <p:nvPr/>
        </p:nvGrpSpPr>
        <p:grpSpPr>
          <a:xfrm>
            <a:off x="6062873" y="5208567"/>
            <a:ext cx="5223900" cy="399506"/>
            <a:chOff x="6062873" y="5208567"/>
            <a:chExt cx="5223900" cy="39950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C491E26-8071-6B89-F19B-FD64BD829CF5}"/>
                </a:ext>
              </a:extLst>
            </p:cNvPr>
            <p:cNvCxnSpPr>
              <a:cxnSpLocks/>
            </p:cNvCxnSpPr>
            <p:nvPr/>
          </p:nvCxnSpPr>
          <p:spPr>
            <a:xfrm>
              <a:off x="6062873" y="5208567"/>
              <a:ext cx="52239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A862C8-70A5-8AFB-DDCA-FE6DFF78C44A}"/>
                </a:ext>
              </a:extLst>
            </p:cNvPr>
            <p:cNvSpPr txBox="1"/>
            <p:nvPr/>
          </p:nvSpPr>
          <p:spPr>
            <a:xfrm>
              <a:off x="7874603" y="5238741"/>
              <a:ext cx="127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Fine-Tuning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76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111F-F8CB-4B5A-BDCF-9D41042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Learning: Semi 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CE5D-E30E-4301-8890-D7F8569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338" cy="4351338"/>
          </a:xfrm>
        </p:spPr>
        <p:txBody>
          <a:bodyPr>
            <a:normAutofit/>
          </a:bodyPr>
          <a:lstStyle/>
          <a:p>
            <a:r>
              <a:rPr lang="en-US" dirty="0"/>
              <a:t>Autoencoder are an option when there is no labeled data available in the same format from other datasets, but there is enough unlabeled data.</a:t>
            </a:r>
          </a:p>
          <a:p>
            <a:r>
              <a:rPr lang="en-US" dirty="0"/>
              <a:t>We use the encoder portion of the network and attach an inference head.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2252-B6C9-4AE0-865B-731FF1AE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3800E3-00AB-0167-0E51-924A00136F24}"/>
              </a:ext>
            </a:extLst>
          </p:cNvPr>
          <p:cNvGrpSpPr/>
          <p:nvPr/>
        </p:nvGrpSpPr>
        <p:grpSpPr>
          <a:xfrm>
            <a:off x="6108500" y="2258762"/>
            <a:ext cx="2860742" cy="2379553"/>
            <a:chOff x="4034789" y="3563434"/>
            <a:chExt cx="2860742" cy="23795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8C814B-EA2C-ABA1-EFBD-2FB9DEB88A53}"/>
                </a:ext>
              </a:extLst>
            </p:cNvPr>
            <p:cNvSpPr/>
            <p:nvPr/>
          </p:nvSpPr>
          <p:spPr>
            <a:xfrm rot="5400000">
              <a:off x="3756490" y="4460117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9A413CD-36DA-85E4-5C9F-B617F8F69D67}"/>
                </a:ext>
              </a:extLst>
            </p:cNvPr>
            <p:cNvSpPr/>
            <p:nvPr/>
          </p:nvSpPr>
          <p:spPr>
            <a:xfrm rot="5400000">
              <a:off x="4902048" y="4476174"/>
              <a:ext cx="1751485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CB3CE7-ADE5-8A5D-E3E2-E1A769E5EB07}"/>
                </a:ext>
              </a:extLst>
            </p:cNvPr>
            <p:cNvSpPr/>
            <p:nvPr/>
          </p:nvSpPr>
          <p:spPr>
            <a:xfrm rot="5400000">
              <a:off x="6070561" y="4430288"/>
              <a:ext cx="1063756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EF019E-9A6B-C343-A81E-75D0380B0252}"/>
                </a:ext>
              </a:extLst>
            </p:cNvPr>
            <p:cNvSpPr/>
            <p:nvPr/>
          </p:nvSpPr>
          <p:spPr>
            <a:xfrm rot="5400000">
              <a:off x="3031535" y="4566689"/>
              <a:ext cx="2379552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61E8D0-3B34-CAE2-9980-91A3E51B4886}"/>
                </a:ext>
              </a:extLst>
            </p:cNvPr>
            <p:cNvSpPr/>
            <p:nvPr/>
          </p:nvSpPr>
          <p:spPr>
            <a:xfrm rot="5400000">
              <a:off x="4334356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07610B-8598-4301-46AF-E541CF4B2777}"/>
                </a:ext>
              </a:extLst>
            </p:cNvPr>
            <p:cNvSpPr/>
            <p:nvPr/>
          </p:nvSpPr>
          <p:spPr>
            <a:xfrm rot="5400000">
              <a:off x="5163714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7B2D19-BC4B-8090-A3E1-3E726CAD73FE}"/>
                </a:ext>
              </a:extLst>
            </p:cNvPr>
            <p:cNvSpPr/>
            <p:nvPr/>
          </p:nvSpPr>
          <p:spPr>
            <a:xfrm rot="5400000">
              <a:off x="5995240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98276D-5276-4C6E-8A23-06A11C009918}"/>
              </a:ext>
            </a:extLst>
          </p:cNvPr>
          <p:cNvGrpSpPr/>
          <p:nvPr/>
        </p:nvGrpSpPr>
        <p:grpSpPr>
          <a:xfrm>
            <a:off x="9037008" y="2982947"/>
            <a:ext cx="2275223" cy="917127"/>
            <a:chOff x="6870329" y="3654873"/>
            <a:chExt cx="2275223" cy="9171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396DC09-DC2E-423E-BC55-A249E1BF7C5D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Classification Head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CFD7A5-6510-6CB8-EEA2-02734CC60467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DCFB97-1AE9-8334-2898-EBC5EDBE04D4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F01C049-63D4-7056-4821-D3C485E9ABDF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0CAC7A-1BC6-9E4E-FDBC-B753002C9B74}"/>
              </a:ext>
            </a:extLst>
          </p:cNvPr>
          <p:cNvGrpSpPr/>
          <p:nvPr/>
        </p:nvGrpSpPr>
        <p:grpSpPr>
          <a:xfrm>
            <a:off x="6075374" y="4814486"/>
            <a:ext cx="5223899" cy="502106"/>
            <a:chOff x="6062874" y="4541818"/>
            <a:chExt cx="5223899" cy="502106"/>
          </a:xfrm>
        </p:grpSpPr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634C73FB-0586-7771-83D8-D9017E119E3E}"/>
                </a:ext>
              </a:extLst>
            </p:cNvPr>
            <p:cNvSpPr/>
            <p:nvPr/>
          </p:nvSpPr>
          <p:spPr>
            <a:xfrm rot="5400000">
              <a:off x="7429625" y="3175067"/>
              <a:ext cx="215173" cy="2948676"/>
            </a:xfrm>
            <a:prstGeom prst="righ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0B5BAF-B452-2DF5-336D-12C9403239A1}"/>
                </a:ext>
              </a:extLst>
            </p:cNvPr>
            <p:cNvSpPr txBox="1"/>
            <p:nvPr/>
          </p:nvSpPr>
          <p:spPr>
            <a:xfrm>
              <a:off x="7133955" y="4674592"/>
              <a:ext cx="797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Freeze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0BB9FD1-9197-1F95-0EE8-81EF39D76F27}"/>
                </a:ext>
              </a:extLst>
            </p:cNvPr>
            <p:cNvCxnSpPr/>
            <p:nvPr/>
          </p:nvCxnSpPr>
          <p:spPr>
            <a:xfrm>
              <a:off x="9208154" y="4644687"/>
              <a:ext cx="2078619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7B8B574-CA8A-EBB0-17DB-4BCA3E014A16}"/>
                </a:ext>
              </a:extLst>
            </p:cNvPr>
            <p:cNvSpPr txBox="1"/>
            <p:nvPr/>
          </p:nvSpPr>
          <p:spPr>
            <a:xfrm>
              <a:off x="9494596" y="4651348"/>
              <a:ext cx="1505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 Training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611B9A-5646-4FBD-8CB9-78F7833E0DD5}"/>
              </a:ext>
            </a:extLst>
          </p:cNvPr>
          <p:cNvGrpSpPr/>
          <p:nvPr/>
        </p:nvGrpSpPr>
        <p:grpSpPr>
          <a:xfrm>
            <a:off x="6075373" y="5481235"/>
            <a:ext cx="5223900" cy="399506"/>
            <a:chOff x="6062873" y="5208567"/>
            <a:chExt cx="5223900" cy="39950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C491E26-8071-6B89-F19B-FD64BD829CF5}"/>
                </a:ext>
              </a:extLst>
            </p:cNvPr>
            <p:cNvCxnSpPr>
              <a:cxnSpLocks/>
            </p:cNvCxnSpPr>
            <p:nvPr/>
          </p:nvCxnSpPr>
          <p:spPr>
            <a:xfrm>
              <a:off x="6062873" y="5208567"/>
              <a:ext cx="5223900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6A862C8-70A5-8AFB-DDCA-FE6DFF78C44A}"/>
                </a:ext>
              </a:extLst>
            </p:cNvPr>
            <p:cNvSpPr txBox="1"/>
            <p:nvPr/>
          </p:nvSpPr>
          <p:spPr>
            <a:xfrm>
              <a:off x="7874603" y="5238741"/>
              <a:ext cx="1276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Fine-Tuning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1E421E-702D-B8A9-07A3-80955AE523FB}"/>
              </a:ext>
            </a:extLst>
          </p:cNvPr>
          <p:cNvGrpSpPr/>
          <p:nvPr/>
        </p:nvGrpSpPr>
        <p:grpSpPr>
          <a:xfrm>
            <a:off x="9037008" y="2258762"/>
            <a:ext cx="2316792" cy="2384178"/>
            <a:chOff x="9024508" y="1986094"/>
            <a:chExt cx="2316792" cy="23841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AB2281-B68F-234A-FEF8-ADB57D126E36}"/>
                </a:ext>
              </a:extLst>
            </p:cNvPr>
            <p:cNvSpPr/>
            <p:nvPr/>
          </p:nvSpPr>
          <p:spPr>
            <a:xfrm rot="5400000">
              <a:off x="9198005" y="2882777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773C82-A7D4-0921-5DCE-DFEC4670BA3D}"/>
                </a:ext>
              </a:extLst>
            </p:cNvPr>
            <p:cNvSpPr/>
            <p:nvPr/>
          </p:nvSpPr>
          <p:spPr>
            <a:xfrm rot="5400000">
              <a:off x="8638471" y="2903875"/>
              <a:ext cx="1751485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96B61F-BEFB-01DA-07D0-EDED5EB63586}"/>
                </a:ext>
              </a:extLst>
            </p:cNvPr>
            <p:cNvSpPr/>
            <p:nvPr/>
          </p:nvSpPr>
          <p:spPr>
            <a:xfrm rot="5400000">
              <a:off x="9965002" y="2993974"/>
              <a:ext cx="2379552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A047C1-FC31-F7C1-9EBC-E3BCFEDE991F}"/>
                </a:ext>
              </a:extLst>
            </p:cNvPr>
            <p:cNvSpPr/>
            <p:nvPr/>
          </p:nvSpPr>
          <p:spPr>
            <a:xfrm rot="5400000">
              <a:off x="10630192" y="3106634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AD60C3-F2B8-08ED-5ED9-FD3A8A255D69}"/>
                </a:ext>
              </a:extLst>
            </p:cNvPr>
            <p:cNvSpPr/>
            <p:nvPr/>
          </p:nvSpPr>
          <p:spPr>
            <a:xfrm rot="5400000">
              <a:off x="9749797" y="3103263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32DAA5-90FE-E219-2E33-DCD61A844FF8}"/>
                </a:ext>
              </a:extLst>
            </p:cNvPr>
            <p:cNvSpPr/>
            <p:nvPr/>
          </p:nvSpPr>
          <p:spPr>
            <a:xfrm rot="5400000">
              <a:off x="8894057" y="3103263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19CB190-54C0-5218-70B3-ED4077B0D3DA}"/>
              </a:ext>
            </a:extLst>
          </p:cNvPr>
          <p:cNvSpPr txBox="1"/>
          <p:nvPr/>
        </p:nvSpPr>
        <p:spPr>
          <a:xfrm>
            <a:off x="6062486" y="1750177"/>
            <a:ext cx="25352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Encoder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D0C72F-0519-7698-C8B1-00A3906563EC}"/>
              </a:ext>
            </a:extLst>
          </p:cNvPr>
          <p:cNvSpPr txBox="1"/>
          <p:nvPr/>
        </p:nvSpPr>
        <p:spPr>
          <a:xfrm>
            <a:off x="8839575" y="1743809"/>
            <a:ext cx="253522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5919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4ABBC-3F66-EE82-4F4C-C2B6A08B9A25}"/>
              </a:ext>
            </a:extLst>
          </p:cNvPr>
          <p:cNvGrpSpPr/>
          <p:nvPr/>
        </p:nvGrpSpPr>
        <p:grpSpPr>
          <a:xfrm>
            <a:off x="6019176" y="2234904"/>
            <a:ext cx="2863139" cy="2388192"/>
            <a:chOff x="1489029" y="3228519"/>
            <a:chExt cx="2863139" cy="238819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D616F2-4E43-9094-3AE5-F24DA3639C46}"/>
                </a:ext>
              </a:extLst>
            </p:cNvPr>
            <p:cNvSpPr/>
            <p:nvPr/>
          </p:nvSpPr>
          <p:spPr>
            <a:xfrm rot="5400000">
              <a:off x="1213127" y="4125203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Low-Level Features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FEA4275-C294-C3AE-2B99-970BC4C99F3A}"/>
                </a:ext>
              </a:extLst>
            </p:cNvPr>
            <p:cNvSpPr/>
            <p:nvPr/>
          </p:nvSpPr>
          <p:spPr>
            <a:xfrm rot="5400000">
              <a:off x="2044652" y="4125203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Mid-Level Features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D044EA-22A3-A275-ECD2-ED24AF30E34C}"/>
                </a:ext>
              </a:extLst>
            </p:cNvPr>
            <p:cNvSpPr/>
            <p:nvPr/>
          </p:nvSpPr>
          <p:spPr>
            <a:xfrm rot="5400000">
              <a:off x="2869300" y="4125204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High-Level Features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F87FAB8-175D-4BCC-CD74-6C68778FAA88}"/>
                </a:ext>
              </a:extLst>
            </p:cNvPr>
            <p:cNvSpPr/>
            <p:nvPr/>
          </p:nvSpPr>
          <p:spPr>
            <a:xfrm rot="5400000">
              <a:off x="1791559" y="5142058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CD5377-09A9-834F-9D5A-0F490D29BB92}"/>
                </a:ext>
              </a:extLst>
            </p:cNvPr>
            <p:cNvSpPr/>
            <p:nvPr/>
          </p:nvSpPr>
          <p:spPr>
            <a:xfrm rot="5400000">
              <a:off x="2620351" y="4353871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5086FE-672A-AA22-07E0-EF3350C146F8}"/>
                </a:ext>
              </a:extLst>
            </p:cNvPr>
            <p:cNvSpPr/>
            <p:nvPr/>
          </p:nvSpPr>
          <p:spPr>
            <a:xfrm rot="5400000">
              <a:off x="3451877" y="4353871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E8ED40-3F35-869C-B58B-D4B0880BFDCB}"/>
                </a:ext>
              </a:extLst>
            </p:cNvPr>
            <p:cNvSpPr/>
            <p:nvPr/>
          </p:nvSpPr>
          <p:spPr>
            <a:xfrm rot="5400000">
              <a:off x="1220828" y="3498982"/>
              <a:ext cx="913970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4F578A-FC68-5C08-B5C7-C9689853B001}"/>
                </a:ext>
              </a:extLst>
            </p:cNvPr>
            <p:cNvSpPr/>
            <p:nvPr/>
          </p:nvSpPr>
          <p:spPr>
            <a:xfrm rot="5400000">
              <a:off x="1218566" y="4973204"/>
              <a:ext cx="913970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F335501-554C-9602-3058-ECF7950DC458}"/>
                </a:ext>
              </a:extLst>
            </p:cNvPr>
            <p:cNvSpPr/>
            <p:nvPr/>
          </p:nvSpPr>
          <p:spPr>
            <a:xfrm rot="5400000">
              <a:off x="1785082" y="3634776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55111F-F8CB-4B5A-BDCF-9D41042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CE5D-E30E-4301-8890-D7F8569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338" cy="4351338"/>
          </a:xfrm>
        </p:spPr>
        <p:txBody>
          <a:bodyPr>
            <a:normAutofit/>
          </a:bodyPr>
          <a:lstStyle/>
          <a:p>
            <a:r>
              <a:rPr lang="en-US" dirty="0"/>
              <a:t>It can be used to train multiple inference tasks jointly so they can help each other to learn some common features.</a:t>
            </a:r>
          </a:p>
          <a:p>
            <a:r>
              <a:rPr lang="en-US" dirty="0"/>
              <a:t>It is useful when one or all of the datasets is relatively small.</a:t>
            </a:r>
          </a:p>
          <a:p>
            <a:r>
              <a:rPr lang="en-US" dirty="0"/>
              <a:t>The cost is the sum of the cost for each inference task separately applied to their corresponding dataset. During training we use a mixed batch.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2252-B6C9-4AE0-865B-731FF1AE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CCD0F-D787-7FB0-9F51-0FC671D9CD15}"/>
              </a:ext>
            </a:extLst>
          </p:cNvPr>
          <p:cNvGrpSpPr/>
          <p:nvPr/>
        </p:nvGrpSpPr>
        <p:grpSpPr>
          <a:xfrm>
            <a:off x="6021572" y="2232015"/>
            <a:ext cx="2860742" cy="2379553"/>
            <a:chOff x="4034789" y="3563434"/>
            <a:chExt cx="2860742" cy="237955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C447D0-0988-D629-0501-19A8ABB4067C}"/>
                </a:ext>
              </a:extLst>
            </p:cNvPr>
            <p:cNvSpPr/>
            <p:nvPr/>
          </p:nvSpPr>
          <p:spPr>
            <a:xfrm rot="5400000">
              <a:off x="3756490" y="4460117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Low-Level Features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F72996-BB6B-11A1-5EF3-7D398D67A23D}"/>
                </a:ext>
              </a:extLst>
            </p:cNvPr>
            <p:cNvSpPr/>
            <p:nvPr/>
          </p:nvSpPr>
          <p:spPr>
            <a:xfrm rot="5400000">
              <a:off x="4588015" y="4460117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Mid-Level Features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4E5ECB-CF77-603F-09C0-DD2E15AA1386}"/>
                </a:ext>
              </a:extLst>
            </p:cNvPr>
            <p:cNvSpPr/>
            <p:nvPr/>
          </p:nvSpPr>
          <p:spPr>
            <a:xfrm rot="5400000">
              <a:off x="5412663" y="4460118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High-Level Features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396F5A1-2657-8933-220E-D601FD066213}"/>
                </a:ext>
              </a:extLst>
            </p:cNvPr>
            <p:cNvSpPr/>
            <p:nvPr/>
          </p:nvSpPr>
          <p:spPr>
            <a:xfrm rot="5400000">
              <a:off x="3031535" y="4566689"/>
              <a:ext cx="2379552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4B9B80-4973-4BB4-DF5E-3B503A6448F7}"/>
                </a:ext>
              </a:extLst>
            </p:cNvPr>
            <p:cNvSpPr/>
            <p:nvPr/>
          </p:nvSpPr>
          <p:spPr>
            <a:xfrm rot="5400000">
              <a:off x="4334356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7A2D635-4B7D-E8C6-B2B8-CCAB98336284}"/>
                </a:ext>
              </a:extLst>
            </p:cNvPr>
            <p:cNvSpPr/>
            <p:nvPr/>
          </p:nvSpPr>
          <p:spPr>
            <a:xfrm rot="5400000">
              <a:off x="5163714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FE5880-276D-70BF-F968-E222629636A1}"/>
                </a:ext>
              </a:extLst>
            </p:cNvPr>
            <p:cNvSpPr/>
            <p:nvPr/>
          </p:nvSpPr>
          <p:spPr>
            <a:xfrm rot="5400000">
              <a:off x="5995240" y="468878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A66C49-4062-E4F1-F96D-1B31D052DD08}"/>
              </a:ext>
            </a:extLst>
          </p:cNvPr>
          <p:cNvGrpSpPr/>
          <p:nvPr/>
        </p:nvGrpSpPr>
        <p:grpSpPr>
          <a:xfrm>
            <a:off x="8937122" y="2232014"/>
            <a:ext cx="2275223" cy="917127"/>
            <a:chOff x="6870329" y="3654873"/>
            <a:chExt cx="2275223" cy="9171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CC6C7A-B0E1-899B-3292-3B84A77CF2B6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1304C7-6681-4317-5E3E-24D056213FCF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808B03-49E7-A89E-D2BC-E177187B87D1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686277-4AAC-DEF9-2DDC-7C9E88024472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69B86D-4A29-D620-5572-34E3FC99C1BC}"/>
              </a:ext>
            </a:extLst>
          </p:cNvPr>
          <p:cNvGrpSpPr/>
          <p:nvPr/>
        </p:nvGrpSpPr>
        <p:grpSpPr>
          <a:xfrm>
            <a:off x="8937122" y="3660150"/>
            <a:ext cx="2275223" cy="917127"/>
            <a:chOff x="6870329" y="3654873"/>
            <a:chExt cx="2275223" cy="91712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BA36A5-BF96-D20F-D50E-F47D34A4EC93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 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33E43B-68C8-DB9C-11E3-BDAC319D0BBC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D3D631-F045-0835-794A-7EF04F476BE3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8FCAF6-7BD4-ABB5-BBA3-CB63570E2D24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83746C-255C-CD00-6F9D-2B627CBAAF10}"/>
              </a:ext>
            </a:extLst>
          </p:cNvPr>
          <p:cNvGrpSpPr/>
          <p:nvPr/>
        </p:nvGrpSpPr>
        <p:grpSpPr>
          <a:xfrm>
            <a:off x="8937122" y="2235759"/>
            <a:ext cx="2275223" cy="917127"/>
            <a:chOff x="6870329" y="3654873"/>
            <a:chExt cx="2275223" cy="9171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7B4313E-2E65-0F84-FB47-6953AE665D68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 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69847-E282-6D8D-0EEF-F6E34F13392E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23BC616-E830-D5D2-D5A5-EB396C7B66E7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79E017-6B81-C173-9FA1-EAE24F3E09A4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55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111F-F8CB-4B5A-BDCF-9D41042B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CE5D-E30E-4301-8890-D7F8569C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338" cy="4351338"/>
          </a:xfrm>
        </p:spPr>
        <p:txBody>
          <a:bodyPr>
            <a:normAutofit/>
          </a:bodyPr>
          <a:lstStyle/>
          <a:p>
            <a:r>
              <a:rPr lang="en-US" dirty="0"/>
              <a:t>Some variants may incorporate separate learning of low-level features.</a:t>
            </a:r>
          </a:p>
          <a:p>
            <a:r>
              <a:rPr lang="en-US" dirty="0"/>
              <a:t>Useful when considering images of different modalities applied to similar tasks, e.g., using infrared images for detection of people, and color images for general object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2252-B6C9-4AE0-865B-731FF1AE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A66C49-4062-E4F1-F96D-1B31D052DD08}"/>
              </a:ext>
            </a:extLst>
          </p:cNvPr>
          <p:cNvGrpSpPr/>
          <p:nvPr/>
        </p:nvGrpSpPr>
        <p:grpSpPr>
          <a:xfrm>
            <a:off x="8937122" y="2232014"/>
            <a:ext cx="2275223" cy="917127"/>
            <a:chOff x="6870329" y="3654873"/>
            <a:chExt cx="2275223" cy="9171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CC6C7A-B0E1-899B-3292-3B84A77CF2B6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1304C7-6681-4317-5E3E-24D056213FCF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808B03-49E7-A89E-D2BC-E177187B87D1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E686277-4AAC-DEF9-2DDC-7C9E88024472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69B86D-4A29-D620-5572-34E3FC99C1BC}"/>
              </a:ext>
            </a:extLst>
          </p:cNvPr>
          <p:cNvGrpSpPr/>
          <p:nvPr/>
        </p:nvGrpSpPr>
        <p:grpSpPr>
          <a:xfrm>
            <a:off x="8937122" y="3660150"/>
            <a:ext cx="2275223" cy="917127"/>
            <a:chOff x="6870329" y="3654873"/>
            <a:chExt cx="2275223" cy="91712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DBA36A5-BF96-D20F-D50E-F47D34A4EC93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 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33E43B-68C8-DB9C-11E3-BDAC319D0BBC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D3D631-F045-0835-794A-7EF04F476BE3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8FCAF6-7BD4-ABB5-BBA3-CB63570E2D24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783746C-255C-CD00-6F9D-2B627CBAAF10}"/>
              </a:ext>
            </a:extLst>
          </p:cNvPr>
          <p:cNvGrpSpPr/>
          <p:nvPr/>
        </p:nvGrpSpPr>
        <p:grpSpPr>
          <a:xfrm>
            <a:off x="8937122" y="2235759"/>
            <a:ext cx="2275223" cy="917127"/>
            <a:chOff x="6870329" y="3654873"/>
            <a:chExt cx="2275223" cy="91712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7B4313E-2E65-0F84-FB47-6953AE665D68}"/>
                </a:ext>
              </a:extLst>
            </p:cNvPr>
            <p:cNvSpPr/>
            <p:nvPr/>
          </p:nvSpPr>
          <p:spPr>
            <a:xfrm>
              <a:off x="7066933" y="3654873"/>
              <a:ext cx="1442496" cy="91712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Head 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69847-E282-6D8D-0EEF-F6E34F13392E}"/>
                </a:ext>
              </a:extLst>
            </p:cNvPr>
            <p:cNvSpPr/>
            <p:nvPr/>
          </p:nvSpPr>
          <p:spPr>
            <a:xfrm rot="5400000">
              <a:off x="8496211" y="3922659"/>
              <a:ext cx="913970" cy="38471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23BC616-E830-D5D2-D5A5-EB396C7B66E7}"/>
                </a:ext>
              </a:extLst>
            </p:cNvPr>
            <p:cNvSpPr/>
            <p:nvPr/>
          </p:nvSpPr>
          <p:spPr>
            <a:xfrm rot="5400000">
              <a:off x="6739878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79E017-6B81-C173-9FA1-EAE24F3E09A4}"/>
                </a:ext>
              </a:extLst>
            </p:cNvPr>
            <p:cNvSpPr/>
            <p:nvPr/>
          </p:nvSpPr>
          <p:spPr>
            <a:xfrm rot="5400000">
              <a:off x="8431311" y="4049012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36CE1F-91DB-3B64-533A-58ADD815390E}"/>
              </a:ext>
            </a:extLst>
          </p:cNvPr>
          <p:cNvGrpSpPr/>
          <p:nvPr/>
        </p:nvGrpSpPr>
        <p:grpSpPr>
          <a:xfrm>
            <a:off x="6019176" y="2234904"/>
            <a:ext cx="2863139" cy="2388192"/>
            <a:chOff x="6019176" y="2234904"/>
            <a:chExt cx="2863139" cy="238819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D616F2-4E43-9094-3AE5-F24DA3639C46}"/>
                </a:ext>
              </a:extLst>
            </p:cNvPr>
            <p:cNvSpPr/>
            <p:nvPr/>
          </p:nvSpPr>
          <p:spPr>
            <a:xfrm rot="5400000">
              <a:off x="6476064" y="2398798"/>
              <a:ext cx="913971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FEA4275-C294-C3AE-2B99-970BC4C99F3A}"/>
                </a:ext>
              </a:extLst>
            </p:cNvPr>
            <p:cNvSpPr/>
            <p:nvPr/>
          </p:nvSpPr>
          <p:spPr>
            <a:xfrm rot="5400000">
              <a:off x="6574799" y="3131588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Mid-Level Features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8D044EA-22A3-A275-ECD2-ED24AF30E34C}"/>
                </a:ext>
              </a:extLst>
            </p:cNvPr>
            <p:cNvSpPr/>
            <p:nvPr/>
          </p:nvSpPr>
          <p:spPr>
            <a:xfrm rot="5400000">
              <a:off x="7399447" y="3131589"/>
              <a:ext cx="2379552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High-Level Features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F87FAB8-175D-4BCC-CD74-6C68778FAA88}"/>
                </a:ext>
              </a:extLst>
            </p:cNvPr>
            <p:cNvSpPr/>
            <p:nvPr/>
          </p:nvSpPr>
          <p:spPr>
            <a:xfrm rot="5400000">
              <a:off x="6321706" y="4148443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BCD5377-09A9-834F-9D5A-0F490D29BB92}"/>
                </a:ext>
              </a:extLst>
            </p:cNvPr>
            <p:cNvSpPr/>
            <p:nvPr/>
          </p:nvSpPr>
          <p:spPr>
            <a:xfrm rot="5400000">
              <a:off x="7161120" y="2642157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45086FE-672A-AA22-07E0-EF3350C146F8}"/>
                </a:ext>
              </a:extLst>
            </p:cNvPr>
            <p:cNvSpPr/>
            <p:nvPr/>
          </p:nvSpPr>
          <p:spPr>
            <a:xfrm rot="5400000">
              <a:off x="7982024" y="3360256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9E8ED40-3F35-869C-B58B-D4B0880BFDCB}"/>
                </a:ext>
              </a:extLst>
            </p:cNvPr>
            <p:cNvSpPr/>
            <p:nvPr/>
          </p:nvSpPr>
          <p:spPr>
            <a:xfrm rot="5400000">
              <a:off x="5750975" y="2505367"/>
              <a:ext cx="913970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B4F578A-FC68-5C08-B5C7-C9689853B001}"/>
                </a:ext>
              </a:extLst>
            </p:cNvPr>
            <p:cNvSpPr/>
            <p:nvPr/>
          </p:nvSpPr>
          <p:spPr>
            <a:xfrm rot="5400000">
              <a:off x="5748713" y="3979589"/>
              <a:ext cx="913970" cy="3730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F335501-554C-9602-3058-ECF7950DC458}"/>
                </a:ext>
              </a:extLst>
            </p:cNvPr>
            <p:cNvSpPr/>
            <p:nvPr/>
          </p:nvSpPr>
          <p:spPr>
            <a:xfrm rot="5400000">
              <a:off x="6315229" y="2641161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ED4432-2720-3811-A204-58B85FF2A6C8}"/>
                </a:ext>
              </a:extLst>
            </p:cNvPr>
            <p:cNvSpPr/>
            <p:nvPr/>
          </p:nvSpPr>
          <p:spPr>
            <a:xfrm rot="5400000">
              <a:off x="6479737" y="3873018"/>
              <a:ext cx="913971" cy="5861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Low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B6628F-EB4D-9A1F-DD53-16A2A2417CB4}"/>
                </a:ext>
              </a:extLst>
            </p:cNvPr>
            <p:cNvSpPr/>
            <p:nvPr/>
          </p:nvSpPr>
          <p:spPr>
            <a:xfrm rot="5400000">
              <a:off x="7157376" y="4131745"/>
              <a:ext cx="389750" cy="12884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571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706A33-DAE4-2930-B95E-5E4D37C9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EAD84D1B-FF01-CB36-6C00-11312DB25B6D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n-US" dirty="0"/>
              <a:t>Looks for ways to transfer “knowledge” from large models to smaller models that are easier to deploy</a:t>
            </a:r>
          </a:p>
          <a:p>
            <a:endParaRPr lang="en-US" dirty="0"/>
          </a:p>
          <a:p>
            <a:r>
              <a:rPr lang="en-US" dirty="0"/>
              <a:t>Often the knowledge is transferred by:</a:t>
            </a:r>
          </a:p>
          <a:p>
            <a:pPr lvl="1"/>
            <a:r>
              <a:rPr lang="en-US" dirty="0"/>
              <a:t>Comparing responses</a:t>
            </a:r>
          </a:p>
          <a:p>
            <a:pPr lvl="1"/>
            <a:r>
              <a:rPr lang="en-US" dirty="0"/>
              <a:t>Comparing feature values</a:t>
            </a:r>
          </a:p>
          <a:p>
            <a:pPr lvl="1"/>
            <a:r>
              <a:rPr lang="en-US" dirty="0"/>
              <a:t>Comparing feature relationships</a:t>
            </a:r>
          </a:p>
          <a:p>
            <a:endParaRPr lang="en-US" dirty="0"/>
          </a:p>
          <a:p>
            <a:r>
              <a:rPr lang="en-US" dirty="0"/>
              <a:t>This is very useful for deployment on embedded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16727-E53B-A8CF-F9D6-AC2EEF2C79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7214B29-2612-49B7-BCD5-5B417A3C39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3093990"/>
            <a:ext cx="4247072" cy="1879791"/>
          </a:xfrm>
        </p:spPr>
        <p:txBody>
          <a:bodyPr/>
          <a:lstStyle/>
          <a:p>
            <a:r>
              <a:rPr lang="en-US" dirty="0"/>
              <a:t>Edgar Lobaton</a:t>
            </a:r>
          </a:p>
          <a:p>
            <a:pPr lvl="0"/>
            <a:r>
              <a:rPr lang="en-US" dirty="0"/>
              <a:t>edgar.lobaton@ncsu.edu</a:t>
            </a:r>
          </a:p>
          <a:p>
            <a:pPr lvl="0"/>
            <a:r>
              <a:rPr lang="en-US" dirty="0"/>
              <a:t>https://research.ece.ncsu.edu/aros/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3263</TotalTime>
  <Words>495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等线</vt:lpstr>
      <vt:lpstr>Abadi</vt:lpstr>
      <vt:lpstr>Arial</vt:lpstr>
      <vt:lpstr>Calibri</vt:lpstr>
      <vt:lpstr>Cambria Math</vt:lpstr>
      <vt:lpstr>Posterama Text Black</vt:lpstr>
      <vt:lpstr>Posterama Text SemiBold</vt:lpstr>
      <vt:lpstr>Wingdings</vt:lpstr>
      <vt:lpstr>Office 主题​​</vt:lpstr>
      <vt:lpstr>Deep Learning with Python Transfer Learning</vt:lpstr>
      <vt:lpstr>Challenges</vt:lpstr>
      <vt:lpstr>Data Augmentation</vt:lpstr>
      <vt:lpstr>Transfer Learning: Across Datasets</vt:lpstr>
      <vt:lpstr>Transfer Learning: Semi Supervised</vt:lpstr>
      <vt:lpstr>Multi-Task Learning</vt:lpstr>
      <vt:lpstr>Multi-Task Learning</vt:lpstr>
      <vt:lpstr>Knowledge Distillation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Edgar Lobaton</dc:creator>
  <cp:lastModifiedBy>Edgar J Lobaton</cp:lastModifiedBy>
  <cp:revision>9</cp:revision>
  <dcterms:created xsi:type="dcterms:W3CDTF">2023-07-29T11:29:10Z</dcterms:created>
  <dcterms:modified xsi:type="dcterms:W3CDTF">2024-07-17T14:57:14Z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