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396" r:id="rId6"/>
    <p:sldId id="466" r:id="rId7"/>
    <p:sldId id="467" r:id="rId8"/>
    <p:sldId id="468" r:id="rId9"/>
    <p:sldId id="453" r:id="rId10"/>
    <p:sldId id="464" r:id="rId11"/>
    <p:sldId id="462" r:id="rId12"/>
    <p:sldId id="469" r:id="rId13"/>
    <p:sldId id="465" r:id="rId14"/>
    <p:sldId id="456" r:id="rId15"/>
    <p:sldId id="457" r:id="rId16"/>
    <p:sldId id="45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46" d="100"/>
          <a:sy n="46" d="100"/>
        </p:scale>
        <p:origin x="58" y="10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7" y="233965"/>
            <a:ext cx="10853547" cy="1218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7" y="5230717"/>
            <a:ext cx="10853547" cy="100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7337" y="1637733"/>
            <a:ext cx="10853547" cy="342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B8D28-B110-E345-A511-39B3D08E7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9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71" r:id="rId17"/>
    <p:sldLayoutId id="2147483672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2124110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oundations-of-nlp-explained-bleu-score-and-wer-metrics-1a5ba06d812b" TargetMode="Externa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754405" cy="1230340"/>
          </a:xfrm>
        </p:spPr>
        <p:txBody>
          <a:bodyPr/>
          <a:lstStyle/>
          <a:p>
            <a:r>
              <a:rPr lang="en-US" dirty="0"/>
              <a:t>Edgar Lobaton, Ph.D.</a:t>
            </a:r>
          </a:p>
          <a:p>
            <a:r>
              <a:rPr lang="en-US" dirty="0"/>
              <a:t>Electrical &amp; Computer Engr. Dept.</a:t>
            </a:r>
          </a:p>
          <a:p>
            <a:r>
              <a:rPr lang="en-US" dirty="0"/>
              <a:t>North Carolina State University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8" r="1521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8" y="1986926"/>
            <a:ext cx="6562678" cy="2057441"/>
          </a:xfrm>
        </p:spPr>
        <p:txBody>
          <a:bodyPr/>
          <a:lstStyle/>
          <a:p>
            <a:r>
              <a:rPr lang="en-US" sz="4000" dirty="0"/>
              <a:t>Deep Learning with Python</a:t>
            </a:r>
            <a:br>
              <a:rPr lang="en-US" sz="4000" dirty="0"/>
            </a:br>
            <a:r>
              <a:rPr lang="en-US" sz="2800" dirty="0"/>
              <a:t>Transformers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A8A6-5672-0E14-5176-CF4CE54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</p:spPr>
        <p:txBody>
          <a:bodyPr>
            <a:normAutofit/>
          </a:bodyPr>
          <a:lstStyle/>
          <a:p>
            <a:r>
              <a:rPr lang="en-US" dirty="0"/>
              <a:t>Bleu (Bilingual Evaluation Understudy)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D611-7761-484D-98B9-9715085B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precisions are obtained for each N-gram: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F488-44D5-FF5B-8EDB-F2ABFF45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10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7ED0C2F-7AA7-B756-2907-AE0C6980C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3758406"/>
            <a:ext cx="55245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540993D-7E83-E327-A41C-49657797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2659062"/>
            <a:ext cx="5610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35AE7FF8-D5BF-F87B-2F11-D96138DD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4973234"/>
            <a:ext cx="55149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D167A-DC60-3CBE-F7F0-905BF841FB56}"/>
              </a:ext>
            </a:extLst>
          </p:cNvPr>
          <p:cNvSpPr txBox="1"/>
          <p:nvPr/>
        </p:nvSpPr>
        <p:spPr>
          <a:xfrm>
            <a:off x="1405523" y="2812533"/>
            <a:ext cx="18153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1-Gram 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EF5D9-DD69-721A-6F8A-5916B8D76CEC}"/>
              </a:ext>
            </a:extLst>
          </p:cNvPr>
          <p:cNvSpPr txBox="1"/>
          <p:nvPr/>
        </p:nvSpPr>
        <p:spPr>
          <a:xfrm>
            <a:off x="1405522" y="4125416"/>
            <a:ext cx="18153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2-Gram 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F7F10-9209-AC82-5498-2CB6567856A1}"/>
              </a:ext>
            </a:extLst>
          </p:cNvPr>
          <p:cNvSpPr txBox="1"/>
          <p:nvPr/>
        </p:nvSpPr>
        <p:spPr>
          <a:xfrm>
            <a:off x="1405521" y="5438299"/>
            <a:ext cx="18153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3-Gram Precision</a:t>
            </a:r>
          </a:p>
        </p:txBody>
      </p:sp>
    </p:spTree>
    <p:extLst>
      <p:ext uri="{BB962C8B-B14F-4D97-AF65-F5344CB8AC3E}">
        <p14:creationId xmlns:p14="http://schemas.microsoft.com/office/powerpoint/2010/main" val="273395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NLP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en-US" dirty="0"/>
              <a:t>“The Transformer achieves better BLEU scores than previous state-of-the-art models on the English-to-German and English-to-French newstest2014 tests at a fraction of the training cost”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032" y="2702410"/>
            <a:ext cx="833553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2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Computer Vision*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72059" cy="4351338"/>
          </a:xfrm>
        </p:spPr>
        <p:txBody>
          <a:bodyPr/>
          <a:lstStyle/>
          <a:p>
            <a:r>
              <a:rPr lang="en-US" dirty="0"/>
              <a:t>16 x 16 patches are used instead of words</a:t>
            </a:r>
          </a:p>
          <a:p>
            <a:r>
              <a:rPr lang="en-US" dirty="0"/>
              <a:t>A position embedding is also performed</a:t>
            </a:r>
          </a:p>
          <a:p>
            <a:r>
              <a:rPr lang="en-US" dirty="0"/>
              <a:t>Only an encoder architecture is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91" y="1825625"/>
            <a:ext cx="7365394" cy="3987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208D9-C467-FFD9-3726-24486E7DED22}"/>
              </a:ext>
            </a:extLst>
          </p:cNvPr>
          <p:cNvSpPr txBox="1"/>
          <p:nvPr/>
        </p:nvSpPr>
        <p:spPr>
          <a:xfrm>
            <a:off x="379384" y="6550223"/>
            <a:ext cx="80282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 A. </a:t>
            </a:r>
            <a:r>
              <a:rPr lang="en-US" sz="1400" dirty="0" err="1"/>
              <a:t>Dosovitskiy</a:t>
            </a:r>
            <a:r>
              <a:rPr lang="en-US" sz="1400" dirty="0"/>
              <a:t> et al, “An Image is Worth 16x16 Words: Transformers for Image Recognition at Scale”, 2021</a:t>
            </a:r>
          </a:p>
        </p:txBody>
      </p:sp>
    </p:spTree>
    <p:extLst>
      <p:ext uri="{BB962C8B-B14F-4D97-AF65-F5344CB8AC3E}">
        <p14:creationId xmlns:p14="http://schemas.microsoft.com/office/powerpoint/2010/main" val="237793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95268" cy="4351338"/>
          </a:xfrm>
        </p:spPr>
        <p:txBody>
          <a:bodyPr/>
          <a:lstStyle/>
          <a:p>
            <a:r>
              <a:rPr lang="en-US" dirty="0"/>
              <a:t>Compared models against ResNet152 (60 million parameters):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of network on ImageNet is 88.55% compared to ResNet152 at 87.54%.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25" y="1690688"/>
            <a:ext cx="2676899" cy="4448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95" y="2409926"/>
            <a:ext cx="7020905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9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47072" cy="1879791"/>
          </a:xfrm>
        </p:spPr>
        <p:txBody>
          <a:bodyPr/>
          <a:lstStyle/>
          <a:p>
            <a:r>
              <a:rPr lang="en-US" dirty="0"/>
              <a:t>Edgar Lobaton</a:t>
            </a:r>
          </a:p>
          <a:p>
            <a:pPr lvl="0"/>
            <a:r>
              <a:rPr lang="en-US" dirty="0"/>
              <a:t>edgar.lobaton@ncsu.edu</a:t>
            </a:r>
          </a:p>
          <a:p>
            <a:pPr lvl="0"/>
            <a:r>
              <a:rPr lang="en-US" dirty="0"/>
              <a:t>https://research.ece.ncsu.edu/aros/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- 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53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CNNs and RNNs allow for the integration of information on a neighborhood but they are limited on the support of their context. Even LSTMs are not good at finding relationships that are far away.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Training in RNNs is sequential and prone to vanishing gradients.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Attention</a:t>
            </a:r>
            <a:r>
              <a:rPr lang="en-US" sz="2400" dirty="0"/>
              <a:t> is a mechanisms that has been used to improve performance in RNNs.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Transformers </a:t>
            </a:r>
            <a:r>
              <a:rPr lang="en-US" sz="2400" dirty="0"/>
              <a:t>make use of </a:t>
            </a:r>
            <a:r>
              <a:rPr lang="en-US" sz="2400" b="1" dirty="0"/>
              <a:t>self-attention </a:t>
            </a:r>
            <a:r>
              <a:rPr lang="en-US" sz="2400" dirty="0"/>
              <a:t>to encode the represent of their input while capturing the long-range relations.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This framework was original applied to NLP.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6EF3-58CC-4A53-B793-C9F77107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Global Attention*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EE493-2925-4569-B4CD-B6B84050BD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13594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goal is to translate a sentence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define the </a:t>
                </a:r>
                <a:r>
                  <a:rPr lang="en-US" b="1" dirty="0"/>
                  <a:t>conditional probability of generating a word in the translation </a:t>
                </a:r>
                <a:r>
                  <a:rPr lang="en-US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230188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alignment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context</a:t>
                </a:r>
                <a:r>
                  <a:rPr lang="en-US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EE493-2925-4569-B4CD-B6B84050B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13594" cy="4351338"/>
              </a:xfrm>
              <a:blipFill>
                <a:blip r:embed="rId2"/>
                <a:stretch>
                  <a:fillRect l="-1217" t="-1961" r="-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2C3-B2ED-4974-BD56-BA54FB3C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D0A32-2DA2-4E51-8956-180C05DE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464" y="1604793"/>
            <a:ext cx="3313472" cy="4472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28427-3452-E3C0-AADF-28A78D621C7D}"/>
              </a:ext>
            </a:extLst>
          </p:cNvPr>
          <p:cNvSpPr txBox="1"/>
          <p:nvPr/>
        </p:nvSpPr>
        <p:spPr>
          <a:xfrm>
            <a:off x="265575" y="6550223"/>
            <a:ext cx="8158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*D. </a:t>
            </a:r>
            <a:r>
              <a:rPr lang="en-US" sz="1400" dirty="0" err="1"/>
              <a:t>Bahdanau</a:t>
            </a:r>
            <a:r>
              <a:rPr lang="en-US" sz="1400" dirty="0"/>
              <a:t> et al, "Neural Machine Translation by Jointly Learning to Align and Translate," ICLR 2015.</a:t>
            </a:r>
          </a:p>
        </p:txBody>
      </p:sp>
    </p:spTree>
    <p:extLst>
      <p:ext uri="{BB962C8B-B14F-4D97-AF65-F5344CB8AC3E}">
        <p14:creationId xmlns:p14="http://schemas.microsoft.com/office/powerpoint/2010/main" val="408933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6EF3-58CC-4A53-B793-C9F77107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Global Attention: EN-FR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E493-2925-4569-B4CD-B6B84050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8311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Examples of Normalized alignments between input (x-axis) and generated sentences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2C3-B2ED-4974-BD56-BA54FB3C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AEBBA-9DDC-4D0B-8D78-EF5D0DA5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02514"/>
            <a:ext cx="8382913" cy="40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5A11CE8-1514-5E2D-3358-83AC6E08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7" y="1849695"/>
            <a:ext cx="4231817" cy="496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F19E5-DCB3-4318-AEEA-AD41A70C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Model*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AD1C-77FE-4FF3-A363-4402AFC53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59829" cy="4758127"/>
          </a:xfrm>
        </p:spPr>
        <p:txBody>
          <a:bodyPr>
            <a:normAutofit/>
          </a:bodyPr>
          <a:lstStyle/>
          <a:p>
            <a:r>
              <a:rPr lang="en-US" dirty="0"/>
              <a:t>Consists of an encoding / decoding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9CF12-AB08-407C-B037-D420F44A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90" y="821596"/>
            <a:ext cx="4088936" cy="6036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C16DA6-1031-AF72-C876-A691286FBAD5}"/>
              </a:ext>
            </a:extLst>
          </p:cNvPr>
          <p:cNvSpPr txBox="1"/>
          <p:nvPr/>
        </p:nvSpPr>
        <p:spPr>
          <a:xfrm>
            <a:off x="232010" y="6506164"/>
            <a:ext cx="6106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*A. Vaswani et al, “Attention is All You Need”, 2017</a:t>
            </a:r>
          </a:p>
        </p:txBody>
      </p:sp>
    </p:spTree>
    <p:extLst>
      <p:ext uri="{BB962C8B-B14F-4D97-AF65-F5344CB8AC3E}">
        <p14:creationId xmlns:p14="http://schemas.microsoft.com/office/powerpoint/2010/main" val="44239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874F-6CD3-463C-9EC6-818F1DA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F7512-FF46-4746-BDE8-B8E0F82D2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For transformers, the context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due to attention is computed from a set of key-value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 and a query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 Specifically,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Compare to previous approach in which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F7512-FF46-4746-BDE8-B8E0F82D2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2940D-EFD3-49FA-B692-7F139193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6A0823-1FBE-425F-9861-CC27253C0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2"/>
          <a:stretch/>
        </p:blipFill>
        <p:spPr>
          <a:xfrm>
            <a:off x="9456031" y="2398247"/>
            <a:ext cx="2332611" cy="396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9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A8A6-5672-0E14-5176-CF4CE54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86691" cy="1325563"/>
          </a:xfrm>
        </p:spPr>
        <p:txBody>
          <a:bodyPr>
            <a:normAutofit/>
          </a:bodyPr>
          <a:lstStyle/>
          <a:p>
            <a:r>
              <a:rPr lang="en-US" dirty="0"/>
              <a:t>Bleu (Bilingual Evaluation Understudy)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D611-7761-484D-98B9-9715085B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weighted version of the geometric average of n-grams: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/>
              <a:t>where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F488-44D5-FF5B-8EDB-F2ABFF45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ABAE5611-3C8C-C57E-BCC6-8150E90A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67" y="3082248"/>
            <a:ext cx="65817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0594B2EB-9B6F-1C6C-732C-03E559965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81" y="2264229"/>
            <a:ext cx="7109732" cy="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1BB66-3E32-AF48-1909-FE8B31270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81" y="4001294"/>
            <a:ext cx="5728461" cy="2277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646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07CAF-1D77-345C-48FE-CE2AC57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949DCD-9D89-AE00-EA22-12AC8E4FE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20" y="1372393"/>
            <a:ext cx="7500451" cy="43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90A38-F633-809C-A43D-0B41AB2D0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1599" y="4778804"/>
                <a:ext cx="6858001" cy="15893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Position is encoded using</a:t>
                </a:r>
              </a:p>
              <a:p>
                <a:endParaRPr lang="en-US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/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/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/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/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𝑚𝑜𝑑𝑒𝑙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90A38-F633-809C-A43D-0B41AB2D0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599" y="4778804"/>
                <a:ext cx="6858001" cy="1589315"/>
              </a:xfrm>
              <a:blipFill>
                <a:blip r:embed="rId3"/>
                <a:stretch>
                  <a:fillRect l="-1156" t="-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991D04-A51E-3896-4C74-BB15C490DB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651" y="1690688"/>
                <a:ext cx="3341720" cy="2413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learned embedding is used to convert input words to vectors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991D04-A51E-3896-4C74-BB15C490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651" y="1690688"/>
                <a:ext cx="3341720" cy="2413226"/>
              </a:xfrm>
              <a:prstGeom prst="rect">
                <a:avLst/>
              </a:prstGeom>
              <a:blipFill>
                <a:blip r:embed="rId4"/>
                <a:stretch>
                  <a:fillRect l="-2555" t="-3535" r="-4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0CC7BC4-11D8-1007-34A5-DF6305A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– Encoding</a:t>
            </a:r>
          </a:p>
        </p:txBody>
      </p:sp>
    </p:spTree>
    <p:extLst>
      <p:ext uri="{BB962C8B-B14F-4D97-AF65-F5344CB8AC3E}">
        <p14:creationId xmlns:p14="http://schemas.microsoft.com/office/powerpoint/2010/main" val="236776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A8A6-5672-0E14-5176-CF4CE54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8753" cy="1325563"/>
          </a:xfrm>
        </p:spPr>
        <p:txBody>
          <a:bodyPr>
            <a:normAutofit/>
          </a:bodyPr>
          <a:lstStyle/>
          <a:p>
            <a:r>
              <a:rPr lang="en-US" dirty="0"/>
              <a:t>BLEU (</a:t>
            </a:r>
            <a:r>
              <a:rPr lang="en-US" dirty="0" err="1"/>
              <a:t>BiLingual</a:t>
            </a:r>
            <a:r>
              <a:rPr lang="en-US" dirty="0"/>
              <a:t> Evaluation Understudy) Score*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D611-7761-484D-98B9-9715085BB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It is a weighted version of the geometric average of n-grams: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𝐵𝐿𝑈𝐸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𝐵𝑟𝑒𝑣𝑖𝑡𝑦𝑃𝑒𝑛𝑎𝑙𝑡𝑦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𝐺𝑒𝑜𝐴𝑣𝑔𝑃𝑟𝑒𝑐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𝐺𝑒𝑜𝐴𝑣𝑔𝑃𝑟𝑒𝑐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𝐵𝑟𝑒𝑣𝑖𝑡𝑦𝑃𝑒𝑛𝑎𝑙𝑡𝑦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|&gt;|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𝑡𝑎𝑟𝑔𝑒𝑡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𝑝𝑟𝑒𝑑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|≤|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2D611-7761-484D-98B9-9715085BB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F488-44D5-FF5B-8EDB-F2ABFF45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9E363-1FD6-4323-72B5-E3ADE30C4591}"/>
              </a:ext>
            </a:extLst>
          </p:cNvPr>
          <p:cNvSpPr txBox="1"/>
          <p:nvPr/>
        </p:nvSpPr>
        <p:spPr>
          <a:xfrm>
            <a:off x="275545" y="6550299"/>
            <a:ext cx="884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* https://towardsdatascience.com/foundations-of-nlp-explained-bleu-score-and-wer-metrics-1a5ba06d812b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98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3295</TotalTime>
  <Words>565</Words>
  <Application>Microsoft Office PowerPoint</Application>
  <PresentationFormat>Widescreen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等线</vt:lpstr>
      <vt:lpstr>Abadi</vt:lpstr>
      <vt:lpstr>Arial</vt:lpstr>
      <vt:lpstr>Calibri</vt:lpstr>
      <vt:lpstr>Cambria Math</vt:lpstr>
      <vt:lpstr>Posterama Text Black</vt:lpstr>
      <vt:lpstr>Posterama Text SemiBold</vt:lpstr>
      <vt:lpstr>Wingdings</vt:lpstr>
      <vt:lpstr>Office 主题​​</vt:lpstr>
      <vt:lpstr>Deep Learning with Python Transformers</vt:lpstr>
      <vt:lpstr>Transformers - Motivation</vt:lpstr>
      <vt:lpstr>An Example of Global Attention*</vt:lpstr>
      <vt:lpstr>An Example of Global Attention: EN-FR</vt:lpstr>
      <vt:lpstr>Transformers – Model*</vt:lpstr>
      <vt:lpstr>Transformers – Attention</vt:lpstr>
      <vt:lpstr>Bleu (Bilingual Evaluation Understudy) Score</vt:lpstr>
      <vt:lpstr>Transformers – Encoding</vt:lpstr>
      <vt:lpstr>BLEU (BiLingual Evaluation Understudy) Score*</vt:lpstr>
      <vt:lpstr>Bleu (Bilingual Evaluation Understudy) Score</vt:lpstr>
      <vt:lpstr>Transformers – NLP Results</vt:lpstr>
      <vt:lpstr>Transformers – Computer Vision*</vt:lpstr>
      <vt:lpstr>Transformers – Computer Vision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Edgar Lobaton</dc:creator>
  <cp:lastModifiedBy>Edgar J Lobaton</cp:lastModifiedBy>
  <cp:revision>13</cp:revision>
  <dcterms:created xsi:type="dcterms:W3CDTF">2023-07-29T11:29:10Z</dcterms:created>
  <dcterms:modified xsi:type="dcterms:W3CDTF">2024-07-17T15:08:18Z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