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92" r:id="rId5"/>
    <p:sldId id="396" r:id="rId6"/>
    <p:sldId id="451" r:id="rId7"/>
    <p:sldId id="452" r:id="rId8"/>
    <p:sldId id="461" r:id="rId9"/>
    <p:sldId id="464" r:id="rId10"/>
    <p:sldId id="465" r:id="rId11"/>
    <p:sldId id="456" r:id="rId12"/>
    <p:sldId id="457" r:id="rId13"/>
    <p:sldId id="458" r:id="rId14"/>
    <p:sldId id="28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74" d="100"/>
          <a:sy n="74" d="100"/>
        </p:scale>
        <p:origin x="376" y="56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EDCCB-939B-4FD2-B8EE-7054C7B028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0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7" y="233965"/>
            <a:ext cx="10853547" cy="121876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7" y="5230717"/>
            <a:ext cx="10853547" cy="1002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77337" y="1637733"/>
            <a:ext cx="10853547" cy="3425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1B8D28-B110-E345-A511-39B3D08E73D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64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C060-5D66-4E28-B08A-91AD88D733E3}" type="datetime1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8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8926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 dirty="0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71" r:id="rId17"/>
    <p:sldLayoutId id="2147483672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52824664@N07/30212411048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4"/>
            <a:ext cx="3754405" cy="1230340"/>
          </a:xfrm>
        </p:spPr>
        <p:txBody>
          <a:bodyPr/>
          <a:lstStyle/>
          <a:p>
            <a:r>
              <a:rPr lang="en-US" dirty="0"/>
              <a:t>Edgar Lobaton, Ph.D.</a:t>
            </a:r>
          </a:p>
          <a:p>
            <a:r>
              <a:rPr lang="en-US" dirty="0"/>
              <a:t>Electrical &amp; Computer Engr. Dept.</a:t>
            </a:r>
          </a:p>
          <a:p>
            <a:r>
              <a:rPr lang="en-US" dirty="0"/>
              <a:t>North Carolina State University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218" r="15218"/>
          <a:stretch/>
        </p:blipFill>
        <p:spPr>
          <a:xfrm>
            <a:off x="6742557" y="821836"/>
            <a:ext cx="4405503" cy="5066346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538" y="1986926"/>
            <a:ext cx="6562678" cy="2057441"/>
          </a:xfrm>
        </p:spPr>
        <p:txBody>
          <a:bodyPr/>
          <a:lstStyle/>
          <a:p>
            <a:r>
              <a:rPr lang="en-US" sz="4000" dirty="0"/>
              <a:t>Deep Learning with Python</a:t>
            </a:r>
            <a:br>
              <a:rPr lang="en-US" sz="4000" dirty="0"/>
            </a:br>
            <a:r>
              <a:rPr lang="en-US" sz="2800" dirty="0"/>
              <a:t>Transformers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 – Results [5]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195268" cy="4351338"/>
          </a:xfrm>
        </p:spPr>
        <p:txBody>
          <a:bodyPr/>
          <a:lstStyle/>
          <a:p>
            <a:r>
              <a:rPr lang="en-US" dirty="0"/>
              <a:t>Compared models against ResNet152 (60 million parameters):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Accuracy of network on ImageNet is 88.55% compared to ResNet152 at 87.54%.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825" y="1690688"/>
            <a:ext cx="2676899" cy="44487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695" y="2409926"/>
            <a:ext cx="7020905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92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图片占位符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图片占位符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图片占位符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96000" y="3093990"/>
            <a:ext cx="4247072" cy="1879791"/>
          </a:xfrm>
        </p:spPr>
        <p:txBody>
          <a:bodyPr/>
          <a:lstStyle/>
          <a:p>
            <a:r>
              <a:rPr lang="en-US" dirty="0"/>
              <a:t>Edgar Lobaton</a:t>
            </a:r>
          </a:p>
          <a:p>
            <a:pPr lvl="0"/>
            <a:r>
              <a:rPr lang="en-US" dirty="0"/>
              <a:t>edgar.lobaton@ncsu.edu</a:t>
            </a:r>
          </a:p>
          <a:p>
            <a:pPr lvl="0"/>
            <a:r>
              <a:rPr lang="en-US" dirty="0"/>
              <a:t>https://research.ece.ncsu.edu/aros/</a:t>
            </a:r>
          </a:p>
        </p:txBody>
      </p:sp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 - Motivation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534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CNNs and RNNs allow for the integration of information on a neighborhood but they are limited on the support of their context. Even LSTMs are not good at finding relationships that are far away.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Training in RNNs is sequential and prone to vanishing gradients.</a:t>
            </a:r>
          </a:p>
          <a:p>
            <a:pPr>
              <a:lnSpc>
                <a:spcPct val="110000"/>
              </a:lnSpc>
            </a:pPr>
            <a:r>
              <a:rPr lang="en-US" sz="2400" b="1" dirty="0"/>
              <a:t>Attention</a:t>
            </a:r>
            <a:r>
              <a:rPr lang="en-US" sz="2400" dirty="0"/>
              <a:t> is a mechanisms that has been used to improve performance in RNNs.</a:t>
            </a:r>
          </a:p>
          <a:p>
            <a:pPr>
              <a:lnSpc>
                <a:spcPct val="110000"/>
              </a:lnSpc>
            </a:pPr>
            <a:r>
              <a:rPr lang="en-US" sz="2400" b="1" dirty="0"/>
              <a:t>Transformers </a:t>
            </a:r>
            <a:r>
              <a:rPr lang="en-US" sz="2400" dirty="0"/>
              <a:t>make use of </a:t>
            </a:r>
            <a:r>
              <a:rPr lang="en-US" sz="2400" b="1" dirty="0"/>
              <a:t>self-attention </a:t>
            </a:r>
            <a:r>
              <a:rPr lang="en-US" sz="2400" dirty="0"/>
              <a:t>to encode the represent of their input while capturing the long-range relations.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This framework was original applied to NLP.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2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6EF3-58CC-4A53-B793-C9F77107E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Global Attention [2]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AEE493-2925-4569-B4CD-B6B84050BD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013594" cy="4351338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/>
                  <a:t>The goal is to translate a sentence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/>
                  <a:t>We define the </a:t>
                </a:r>
                <a:r>
                  <a:rPr lang="en-US" sz="2400" b="1" dirty="0"/>
                  <a:t>conditional probability of generating a word in the translation </a:t>
                </a:r>
                <a:r>
                  <a:rPr lang="en-US" sz="2400" dirty="0"/>
                  <a:t>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230188" indent="0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with </a:t>
                </a:r>
                <a:r>
                  <a:rPr lang="en-US" sz="2400" b="1" dirty="0"/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</a:t>
                </a:r>
                <a:r>
                  <a:rPr lang="en-US" sz="2400" b="1" dirty="0"/>
                  <a:t>alignment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and </a:t>
                </a:r>
                <a:r>
                  <a:rPr lang="en-US" sz="2400" b="1" dirty="0"/>
                  <a:t>context</a:t>
                </a:r>
                <a:r>
                  <a:rPr lang="en-US" sz="2400" dirty="0"/>
                  <a:t>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AEE493-2925-4569-B4CD-B6B84050BD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013594" cy="4351338"/>
              </a:xfrm>
              <a:blipFill>
                <a:blip r:embed="rId2"/>
                <a:stretch>
                  <a:fillRect l="-1217" t="-1961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802C3-B2ED-4974-BD56-BA54FB3C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3D0A32-2DA2-4E51-8956-180C05DE7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464" y="1604793"/>
            <a:ext cx="3313472" cy="447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2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6EF3-58CC-4A53-B793-C9F77107E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Global Attention 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E493-2925-4569-B4CD-B6B84050B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78634"/>
            <a:ext cx="10868311" cy="459832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Examples of Normalized alignments between input (x-axis) and generated sentences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802C3-B2ED-4974-BD56-BA54FB3C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7AEBBA-9DDC-4D0B-8D78-EF5D0DA55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302514"/>
            <a:ext cx="8382913" cy="405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2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5A11CE8-1514-5E2D-3358-83AC6E085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857" y="1849695"/>
            <a:ext cx="4231817" cy="496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4F19E5-DCB3-4318-AEEA-AD41A70CF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 – Model [3,4]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FAD1C-77FE-4FF3-A363-4402AFC53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159829" cy="4758127"/>
          </a:xfrm>
        </p:spPr>
        <p:txBody>
          <a:bodyPr>
            <a:normAutofit/>
          </a:bodyPr>
          <a:lstStyle/>
          <a:p>
            <a:r>
              <a:rPr lang="en-US" dirty="0"/>
              <a:t>Consists of an encoding / decoding architecture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9CF12-AB08-407C-B037-D420F44A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281" y="821596"/>
            <a:ext cx="4088936" cy="60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A8A6-5672-0E14-5176-CF4CE54C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86691" cy="1325563"/>
          </a:xfrm>
        </p:spPr>
        <p:txBody>
          <a:bodyPr>
            <a:normAutofit/>
          </a:bodyPr>
          <a:lstStyle/>
          <a:p>
            <a:r>
              <a:rPr lang="en-US" dirty="0"/>
              <a:t>Bleu (Bilingual Evaluation Understudy)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2D611-7761-484D-98B9-9715085BB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weighted version of the geometric average of n-grams:</a:t>
            </a:r>
          </a:p>
          <a:p>
            <a:endParaRPr lang="en-US" dirty="0"/>
          </a:p>
          <a:p>
            <a:pPr indent="0">
              <a:buNone/>
            </a:pPr>
            <a:r>
              <a:rPr lang="en-US" dirty="0"/>
              <a:t>where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AF488-44D5-FF5B-8EDB-F2ABFF45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6</a:t>
            </a:fld>
            <a:endParaRPr lang="en-US"/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ABAE5611-3C8C-C57E-BCC6-8150E90A8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867" y="3082248"/>
            <a:ext cx="65817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0594B2EB-9B6F-1C6C-732C-03E559965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881" y="2264229"/>
            <a:ext cx="7109732" cy="39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51BB66-3E32-AF48-1909-FE8B31270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681" y="4001294"/>
            <a:ext cx="5728461" cy="22771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6467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A8A6-5672-0E14-5176-CF4CE54C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60811" cy="1325563"/>
          </a:xfrm>
        </p:spPr>
        <p:txBody>
          <a:bodyPr>
            <a:normAutofit/>
          </a:bodyPr>
          <a:lstStyle/>
          <a:p>
            <a:r>
              <a:rPr lang="en-US" dirty="0"/>
              <a:t>Bleu (Bilingual Evaluation Understudy)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2D611-7761-484D-98B9-9715085BB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precisions are obtained for each N-gram: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AF488-44D5-FF5B-8EDB-F2ABFF45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7</a:t>
            </a:fld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7ED0C2F-7AA7-B756-2907-AE0C6980C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87" y="3758406"/>
            <a:ext cx="55245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E540993D-7E83-E327-A41C-496577979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87" y="2659062"/>
            <a:ext cx="5610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35AE7FF8-D5BF-F87B-2F11-D96138DD3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87" y="4973234"/>
            <a:ext cx="551497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6D167A-DC60-3CBE-F7F0-905BF841FB56}"/>
              </a:ext>
            </a:extLst>
          </p:cNvPr>
          <p:cNvSpPr txBox="1"/>
          <p:nvPr/>
        </p:nvSpPr>
        <p:spPr>
          <a:xfrm>
            <a:off x="1405523" y="2812533"/>
            <a:ext cx="181530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1-Gram Precision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5EF5D9-DD69-721A-6F8A-5916B8D76CEC}"/>
              </a:ext>
            </a:extLst>
          </p:cNvPr>
          <p:cNvSpPr txBox="1"/>
          <p:nvPr/>
        </p:nvSpPr>
        <p:spPr>
          <a:xfrm>
            <a:off x="1405522" y="4125416"/>
            <a:ext cx="181530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2-Gram Precision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FF7F10-9209-AC82-5498-2CB6567856A1}"/>
              </a:ext>
            </a:extLst>
          </p:cNvPr>
          <p:cNvSpPr txBox="1"/>
          <p:nvPr/>
        </p:nvSpPr>
        <p:spPr>
          <a:xfrm>
            <a:off x="1405521" y="5438299"/>
            <a:ext cx="181530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3-Gram Precision</a:t>
            </a:r>
          </a:p>
        </p:txBody>
      </p:sp>
    </p:spTree>
    <p:extLst>
      <p:ext uri="{BB962C8B-B14F-4D97-AF65-F5344CB8AC3E}">
        <p14:creationId xmlns:p14="http://schemas.microsoft.com/office/powerpoint/2010/main" val="273395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 – Results [3]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8371" cy="4351338"/>
          </a:xfrm>
        </p:spPr>
        <p:txBody>
          <a:bodyPr/>
          <a:lstStyle/>
          <a:p>
            <a:r>
              <a:rPr lang="en-US" dirty="0"/>
              <a:t>“The Transformer achieves better BLEU scores than previous state-of-the-art models on the English-to-German and English-to-French newstest2014 tests at a fraction of the training cost”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032" y="2702410"/>
            <a:ext cx="8335538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2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 for Image Classification [5]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72059" cy="4351338"/>
          </a:xfrm>
        </p:spPr>
        <p:txBody>
          <a:bodyPr/>
          <a:lstStyle/>
          <a:p>
            <a:r>
              <a:rPr lang="en-US" dirty="0"/>
              <a:t>16 x 16 patches are used instead of words</a:t>
            </a:r>
          </a:p>
          <a:p>
            <a:r>
              <a:rPr lang="en-US" dirty="0"/>
              <a:t>A position embedding is also performed</a:t>
            </a:r>
          </a:p>
          <a:p>
            <a:r>
              <a:rPr lang="en-US" dirty="0"/>
              <a:t>Only an encoder architecture is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491" y="1825625"/>
            <a:ext cx="7365394" cy="398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37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C81503-9DEF-42F3-A99B-D5E0223E19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3290</TotalTime>
  <Words>371</Words>
  <Application>Microsoft Office PowerPoint</Application>
  <PresentationFormat>Widescreen</PresentationFormat>
  <Paragraphs>61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等线</vt:lpstr>
      <vt:lpstr>Abadi</vt:lpstr>
      <vt:lpstr>Arial</vt:lpstr>
      <vt:lpstr>Calibri</vt:lpstr>
      <vt:lpstr>Cambria Math</vt:lpstr>
      <vt:lpstr>Posterama Text Black</vt:lpstr>
      <vt:lpstr>Posterama Text SemiBold</vt:lpstr>
      <vt:lpstr>Wingdings</vt:lpstr>
      <vt:lpstr>Office 主题​​</vt:lpstr>
      <vt:lpstr>Deep Learning with Python Transformers</vt:lpstr>
      <vt:lpstr>Transformers - Motivation</vt:lpstr>
      <vt:lpstr>An Example of Global Attention [2]</vt:lpstr>
      <vt:lpstr>An Example of Global Attention [2]</vt:lpstr>
      <vt:lpstr>Transformers – Model [3,4]</vt:lpstr>
      <vt:lpstr>Bleu (Bilingual Evaluation Understudy) Score</vt:lpstr>
      <vt:lpstr>Bleu (Bilingual Evaluation Understudy) Score</vt:lpstr>
      <vt:lpstr>Transformers – Results [3]</vt:lpstr>
      <vt:lpstr>Transformers for Image Classification [5]</vt:lpstr>
      <vt:lpstr>Transformers – Results [5]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Edgar Lobaton</dc:creator>
  <cp:lastModifiedBy>Edgar Lobaton</cp:lastModifiedBy>
  <cp:revision>12</cp:revision>
  <dcterms:created xsi:type="dcterms:W3CDTF">2023-07-29T11:29:10Z</dcterms:created>
  <dcterms:modified xsi:type="dcterms:W3CDTF">2023-07-31T20:07:47Z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