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396" r:id="rId6"/>
    <p:sldId id="451" r:id="rId7"/>
    <p:sldId id="452" r:id="rId8"/>
    <p:sldId id="453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92" d="100"/>
          <a:sy n="92" d="100"/>
        </p:scale>
        <p:origin x="259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EDCCB-939B-4FD2-B8EE-7054C7B02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71" r:id="rId17"/>
    <p:sldLayoutId id="2147483672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Diffusion Models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2670"/>
                <a:ext cx="10515600" cy="50382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/>
                  <a:t>Stable Diffusion (Prompt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Image)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2670"/>
                <a:ext cx="10515600" cy="5038296"/>
              </a:xfrm>
              <a:blipFill>
                <a:blip r:embed="rId3"/>
                <a:stretch>
                  <a:fillRect l="-812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333EB8-8DE2-1FFE-472B-029CF478336D}"/>
              </a:ext>
            </a:extLst>
          </p:cNvPr>
          <p:cNvGrpSpPr/>
          <p:nvPr/>
        </p:nvGrpSpPr>
        <p:grpSpPr>
          <a:xfrm>
            <a:off x="996614" y="2303666"/>
            <a:ext cx="3734321" cy="3734321"/>
            <a:chOff x="7768959" y="1511009"/>
            <a:chExt cx="3734321" cy="37343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E65F6D-CC57-2E97-0AEA-6D8C96D4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8959" y="1511009"/>
              <a:ext cx="3734321" cy="37343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AB215A-97CA-E44D-59B0-7A91E9BC86A6}"/>
                </a:ext>
              </a:extLst>
            </p:cNvPr>
            <p:cNvSpPr txBox="1"/>
            <p:nvPr/>
          </p:nvSpPr>
          <p:spPr>
            <a:xfrm>
              <a:off x="7922349" y="4829696"/>
              <a:ext cx="3427540" cy="3385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600" dirty="0">
                  <a:solidFill>
                    <a:prstClr val="white"/>
                  </a:solidFill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Beautiful Cyborg with Brown Hair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2A2F77-A1E1-EC3F-B4FE-2A5D969289AC}"/>
              </a:ext>
            </a:extLst>
          </p:cNvPr>
          <p:cNvGrpSpPr/>
          <p:nvPr/>
        </p:nvGrpSpPr>
        <p:grpSpPr>
          <a:xfrm>
            <a:off x="7908756" y="813061"/>
            <a:ext cx="3781953" cy="5439534"/>
            <a:chOff x="7908756" y="813061"/>
            <a:chExt cx="3781953" cy="543953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AA0E37-FB73-759C-A746-4E48146FF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8756" y="813061"/>
              <a:ext cx="3781953" cy="54395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BDB344-02A6-CA39-F37B-712D177F89BB}"/>
                </a:ext>
              </a:extLst>
            </p:cNvPr>
            <p:cNvSpPr txBox="1"/>
            <p:nvPr/>
          </p:nvSpPr>
          <p:spPr>
            <a:xfrm>
              <a:off x="8094164" y="5791630"/>
              <a:ext cx="1383713" cy="3385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600" dirty="0">
                  <a:solidFill>
                    <a:prstClr val="white"/>
                  </a:solidFill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Eco-Friendly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7A1FD5-B20C-F799-634F-3D0EF0674E4A}"/>
              </a:ext>
            </a:extLst>
          </p:cNvPr>
          <p:cNvGrpSpPr/>
          <p:nvPr/>
        </p:nvGrpSpPr>
        <p:grpSpPr>
          <a:xfrm>
            <a:off x="4698969" y="2154724"/>
            <a:ext cx="3241754" cy="4056306"/>
            <a:chOff x="4698969" y="2154724"/>
            <a:chExt cx="3241754" cy="40563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584B97-5675-A448-640B-AE77F1D9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8969" y="2154724"/>
              <a:ext cx="3241754" cy="405630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52E545-5D15-4263-B5F6-E532F4F0FDBF}"/>
                </a:ext>
              </a:extLst>
            </p:cNvPr>
            <p:cNvSpPr txBox="1"/>
            <p:nvPr/>
          </p:nvSpPr>
          <p:spPr>
            <a:xfrm>
              <a:off x="4852360" y="5723982"/>
              <a:ext cx="1745992" cy="338554"/>
            </a:xfrm>
            <a:prstGeom prst="rect">
              <a:avLst/>
            </a:prstGeom>
            <a:solidFill>
              <a:srgbClr val="000000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1600" dirty="0">
                  <a:solidFill>
                    <a:prstClr val="white"/>
                  </a:solidFill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Japanese Ramen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62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6EF3-58CC-4A53-B793-C9F77107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hart Placeholder 7">
                <a:extLst>
                  <a:ext uri="{FF2B5EF4-FFF2-40B4-BE49-F238E27FC236}">
                    <a16:creationId xmlns:a16="http://schemas.microsoft.com/office/drawing/2014/main" id="{D3B27195-7CD6-7A6B-38B7-E6DC2E0B857F}"/>
                  </a:ext>
                </a:extLst>
              </p:cNvPr>
              <p:cNvSpPr>
                <a:spLocks noGrp="1"/>
              </p:cNvSpPr>
              <p:nvPr>
                <p:ph type="chart" sz="quarter" idx="27"/>
              </p:nvPr>
            </p:nvSpPr>
            <p:spPr/>
            <p:txBody>
              <a:bodyPr/>
              <a:lstStyle/>
              <a:p>
                <a:r>
                  <a:rPr lang="en-US" dirty="0"/>
                  <a:t>The basic diffusion models aims to generate photorealistic models from noise.</a:t>
                </a:r>
              </a:p>
              <a:p>
                <a:r>
                  <a:rPr lang="en-US" dirty="0"/>
                  <a:t>This is done by learning a stochastic process in which noise is added gradually.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4000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forward</a:t>
                </a:r>
                <a:r>
                  <a:rPr lang="en-US" dirty="0"/>
                  <a:t> process follows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reverse</a:t>
                </a:r>
                <a:r>
                  <a:rPr lang="en-US" dirty="0"/>
                  <a:t> process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hart Placeholder 7">
                <a:extLst>
                  <a:ext uri="{FF2B5EF4-FFF2-40B4-BE49-F238E27FC236}">
                    <a16:creationId xmlns:a16="http://schemas.microsoft.com/office/drawing/2014/main" id="{D3B27195-7CD6-7A6B-38B7-E6DC2E0B8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27"/>
              </p:nvPr>
            </p:nvSpPr>
            <p:spPr>
              <a:blipFill>
                <a:blip r:embed="rId2"/>
                <a:stretch>
                  <a:fillRect l="-727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2C3-B2ED-4974-BD56-BA54FB3CC27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6C91C-09DC-B1D1-DCC0-F877AFFF485F}"/>
              </a:ext>
            </a:extLst>
          </p:cNvPr>
          <p:cNvSpPr txBox="1"/>
          <p:nvPr/>
        </p:nvSpPr>
        <p:spPr>
          <a:xfrm>
            <a:off x="838200" y="6176963"/>
            <a:ext cx="103559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*Ho, Jonathan, Ajay Jain, and Pieter </a:t>
            </a:r>
            <a:r>
              <a:rPr lang="en-US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Abbeel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"Denoising diffusion probabilistic models." </a:t>
            </a:r>
            <a:r>
              <a:rPr lang="en-US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6840-6851.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ABD91-A896-47B8-1A3E-8F63CF18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777" y="2737944"/>
            <a:ext cx="9870652" cy="170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2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979E-A0B2-525F-6921-EAE854E7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65C33301-185D-662B-849D-C9520F00E7F8}"/>
                  </a:ext>
                </a:extLst>
              </p:cNvPr>
              <p:cNvSpPr>
                <a:spLocks noGrp="1"/>
              </p:cNvSpPr>
              <p:nvPr>
                <p:ph type="chart" sz="quarter" idx="27"/>
              </p:nvPr>
            </p:nvSpPr>
            <p:spPr>
              <a:xfrm>
                <a:off x="587829" y="2086494"/>
                <a:ext cx="5540333" cy="4264429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’s can be hyper-parameters or they can be learned. Often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DNN. It takes an image as the input and output. An architecture such as a variant of a U-Net is an alternative</a:t>
                </a:r>
              </a:p>
            </p:txBody>
          </p:sp>
        </mc:Choice>
        <mc:Fallback>
          <p:sp>
            <p:nvSpPr>
              <p:cNvPr id="3" name="Chart Placeholder 2">
                <a:extLst>
                  <a:ext uri="{FF2B5EF4-FFF2-40B4-BE49-F238E27FC236}">
                    <a16:creationId xmlns:a16="http://schemas.microsoft.com/office/drawing/2014/main" id="{65C33301-185D-662B-849D-C9520F00E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27"/>
              </p:nvPr>
            </p:nvSpPr>
            <p:spPr>
              <a:xfrm>
                <a:off x="587829" y="2086494"/>
                <a:ext cx="5540333" cy="4264429"/>
              </a:xfrm>
              <a:blipFill>
                <a:blip r:embed="rId2"/>
                <a:stretch>
                  <a:fillRect l="-1430" t="-2000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8867-C002-E3E5-E726-76A48AFC0C3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ECD8F-4AE9-802D-4407-1FEC03300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31" y="879888"/>
            <a:ext cx="5465330" cy="36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hart Placeholder 2">
                <a:extLst>
                  <a:ext uri="{FF2B5EF4-FFF2-40B4-BE49-F238E27FC236}">
                    <a16:creationId xmlns:a16="http://schemas.microsoft.com/office/drawing/2014/main" id="{9CEB8040-DD5A-9DD9-F132-1FA0588257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829" y="4829694"/>
                <a:ext cx="10808920" cy="16736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training aims to maximize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. Effectively, this is done by mathematical identities and approximations. This final loss function aims to match moments between the forward and backward process.</a:t>
                </a:r>
              </a:p>
            </p:txBody>
          </p:sp>
        </mc:Choice>
        <mc:Fallback>
          <p:sp>
            <p:nvSpPr>
              <p:cNvPr id="5" name="Chart Placeholder 2">
                <a:extLst>
                  <a:ext uri="{FF2B5EF4-FFF2-40B4-BE49-F238E27FC236}">
                    <a16:creationId xmlns:a16="http://schemas.microsoft.com/office/drawing/2014/main" id="{9CEB8040-DD5A-9DD9-F132-1FA058825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4829694"/>
                <a:ext cx="10808920" cy="1673629"/>
              </a:xfrm>
              <a:prstGeom prst="rect">
                <a:avLst/>
              </a:prstGeom>
              <a:blipFill>
                <a:blip r:embed="rId4"/>
                <a:stretch>
                  <a:fillRect l="-733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34E8EE-ADD3-9D0F-BA8C-BA1A9BB0D69A}"/>
              </a:ext>
            </a:extLst>
          </p:cNvPr>
          <p:cNvSpPr txBox="1"/>
          <p:nvPr/>
        </p:nvSpPr>
        <p:spPr>
          <a:xfrm>
            <a:off x="6924005" y="572111"/>
            <a:ext cx="5038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*https://lmb.informatik.uni-freiburg.de/people/ronneber/u-net/</a:t>
            </a:r>
          </a:p>
        </p:txBody>
      </p:sp>
    </p:spTree>
    <p:extLst>
      <p:ext uri="{BB962C8B-B14F-4D97-AF65-F5344CB8AC3E}">
        <p14:creationId xmlns:p14="http://schemas.microsoft.com/office/powerpoint/2010/main" val="267907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9E10-1414-6C8C-782B-C53F981E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CIFAR10 Progressive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3F8E-88FA-B382-98A0-75C780F7011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DC13B-22C7-AFFC-A494-B0E4F1A68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984"/>
          <a:stretch/>
        </p:blipFill>
        <p:spPr>
          <a:xfrm>
            <a:off x="1213614" y="1622510"/>
            <a:ext cx="10209851" cy="459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3371</TotalTime>
  <Words>254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等线</vt:lpstr>
      <vt:lpstr>Abadi</vt:lpstr>
      <vt:lpstr>Arial</vt:lpstr>
      <vt:lpstr>Calibri</vt:lpstr>
      <vt:lpstr>Cambria Math</vt:lpstr>
      <vt:lpstr>Posterama</vt:lpstr>
      <vt:lpstr>Posterama Text Black</vt:lpstr>
      <vt:lpstr>Posterama Text SemiBold</vt:lpstr>
      <vt:lpstr>Wingdings</vt:lpstr>
      <vt:lpstr>Office 主题​​</vt:lpstr>
      <vt:lpstr>Deep Learning with Python Diffusion Models</vt:lpstr>
      <vt:lpstr>Image Generation</vt:lpstr>
      <vt:lpstr>Diffusion Model*</vt:lpstr>
      <vt:lpstr>Diffusion Model</vt:lpstr>
      <vt:lpstr>CIFAR10 Progressive Generation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J Lobaton</cp:lastModifiedBy>
  <cp:revision>13</cp:revision>
  <dcterms:created xsi:type="dcterms:W3CDTF">2023-07-29T11:29:10Z</dcterms:created>
  <dcterms:modified xsi:type="dcterms:W3CDTF">2024-07-22T14:35:37Z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