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454" r:id="rId6"/>
    <p:sldId id="452" r:id="rId7"/>
    <p:sldId id="275" r:id="rId8"/>
    <p:sldId id="453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Transfer Learning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9659CD-0394-92C3-9761-9A6C823D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able Placeholder 9">
                <a:extLst>
                  <a:ext uri="{FF2B5EF4-FFF2-40B4-BE49-F238E27FC236}">
                    <a16:creationId xmlns:a16="http://schemas.microsoft.com/office/drawing/2014/main" id="{E41636C8-718B-BA69-8BE5-9C4A83E9C76C}"/>
                  </a:ext>
                </a:extLst>
              </p:cNvPr>
              <p:cNvSpPr>
                <a:spLocks noGrp="1"/>
              </p:cNvSpPr>
              <p:nvPr>
                <p:ph type="tbl" sz="quarter" idx="27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Challenges when dealing with neural networks involve: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The need for large datasets for training models</a:t>
                </a:r>
              </a:p>
              <a:p>
                <a:pPr lvl="1"/>
                <a:r>
                  <a:rPr lang="en-US" dirty="0"/>
                  <a:t>The need of input / response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specific predictive models</a:t>
                </a:r>
              </a:p>
              <a:p>
                <a:pPr lvl="1"/>
                <a:r>
                  <a:rPr lang="en-US" dirty="0"/>
                  <a:t>Large compute requirement for complex models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able Placeholder 9">
                <a:extLst>
                  <a:ext uri="{FF2B5EF4-FFF2-40B4-BE49-F238E27FC236}">
                    <a16:creationId xmlns:a16="http://schemas.microsoft.com/office/drawing/2014/main" id="{E41636C8-718B-BA69-8BE5-9C4A83E9C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27"/>
              </p:nvPr>
            </p:nvSpPr>
            <p:spPr>
              <a:blipFill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1911A-4FA4-EFCE-5101-5C567B6D222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22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0D12-F234-47B5-8D33-EAF77B3B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2F7E-5CF1-492D-B3D1-F1033DF9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many way to artificially increment the amount of data that we have for training. For example, via by adding </a:t>
            </a:r>
            <a:r>
              <a:rPr lang="en-US" sz="2400" b="1" dirty="0"/>
              <a:t>noise to real data</a:t>
            </a:r>
            <a:r>
              <a:rPr lang="en-US" sz="2400" dirty="0"/>
              <a:t>, </a:t>
            </a:r>
            <a:r>
              <a:rPr lang="en-US" sz="2400" b="1" dirty="0"/>
              <a:t>transforming the real data</a:t>
            </a:r>
            <a:r>
              <a:rPr lang="en-US" sz="2400" dirty="0"/>
              <a:t>, </a:t>
            </a:r>
            <a:r>
              <a:rPr lang="en-US" sz="2400" b="1" dirty="0"/>
              <a:t>adding synthetic context to real data, </a:t>
            </a:r>
            <a:r>
              <a:rPr lang="en-US" sz="2400" dirty="0"/>
              <a:t>or </a:t>
            </a:r>
            <a:r>
              <a:rPr lang="en-US" sz="2400" b="1" dirty="0"/>
              <a:t>creating synthetic data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09CE-0E1A-4E02-BD30-7759619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471D0-353E-49D3-9126-1BB73EDB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68" y="3000761"/>
            <a:ext cx="736385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11F-F8CB-4B5A-BDCF-9D41042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&amp; 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CE5D-E30E-4301-8890-D7F8569C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Parameter Transfer across Datasets</a:t>
            </a:r>
          </a:p>
          <a:p>
            <a:r>
              <a:rPr lang="en-US" sz="2400" dirty="0"/>
              <a:t>Multi-Task Learning</a:t>
            </a:r>
          </a:p>
          <a:p>
            <a:r>
              <a:rPr lang="en-US" sz="2400" dirty="0"/>
              <a:t>Semi-Supervised Learning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2252-B6C9-4AE0-865B-731FF1A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124D19-1A3E-4109-8FA6-6BE43084EF55}"/>
              </a:ext>
            </a:extLst>
          </p:cNvPr>
          <p:cNvGrpSpPr/>
          <p:nvPr/>
        </p:nvGrpSpPr>
        <p:grpSpPr>
          <a:xfrm>
            <a:off x="9495938" y="3969098"/>
            <a:ext cx="2299651" cy="1250992"/>
            <a:chOff x="5072748" y="3882283"/>
            <a:chExt cx="2299651" cy="125099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C8F2ED-9786-4C2C-B879-2DD86CF2413F}"/>
                </a:ext>
              </a:extLst>
            </p:cNvPr>
            <p:cNvGrpSpPr/>
            <p:nvPr/>
          </p:nvGrpSpPr>
          <p:grpSpPr>
            <a:xfrm>
              <a:off x="5660209" y="4138217"/>
              <a:ext cx="1712190" cy="995058"/>
              <a:chOff x="5049785" y="3243792"/>
              <a:chExt cx="1712190" cy="995058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7848D0D-CB92-4A50-AA4C-7A98E3F132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58" r="2583" b="16435"/>
              <a:stretch/>
            </p:blipFill>
            <p:spPr>
              <a:xfrm>
                <a:off x="5049785" y="3310891"/>
                <a:ext cx="1331705" cy="927959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AA443F-B472-4F65-B22B-C848147CD905}"/>
                  </a:ext>
                </a:extLst>
              </p:cNvPr>
              <p:cNvSpPr txBox="1"/>
              <p:nvPr/>
            </p:nvSpPr>
            <p:spPr>
              <a:xfrm>
                <a:off x="6037368" y="3243792"/>
                <a:ext cx="724607" cy="261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Task 2</a:t>
                </a: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AC2F8E-9186-41AD-A526-D60FF170A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48" y="4479408"/>
              <a:ext cx="445709" cy="4244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E6217D-9D41-402B-8AF9-D4F7759C946F}"/>
                </a:ext>
              </a:extLst>
            </p:cNvPr>
            <p:cNvCxnSpPr>
              <a:cxnSpLocks/>
            </p:cNvCxnSpPr>
            <p:nvPr/>
          </p:nvCxnSpPr>
          <p:spPr>
            <a:xfrm>
              <a:off x="5102290" y="3882283"/>
              <a:ext cx="445709" cy="4244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A663C0-ABAC-4864-B3AD-CE43EE64B69D}"/>
              </a:ext>
            </a:extLst>
          </p:cNvPr>
          <p:cNvGrpSpPr/>
          <p:nvPr/>
        </p:nvGrpSpPr>
        <p:grpSpPr>
          <a:xfrm>
            <a:off x="9501980" y="2947530"/>
            <a:ext cx="2293608" cy="1489743"/>
            <a:chOff x="5078791" y="2860714"/>
            <a:chExt cx="2293608" cy="14897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761019E-B4AC-462E-B5F5-D4112BE07348}"/>
                </a:ext>
              </a:extLst>
            </p:cNvPr>
            <p:cNvGrpSpPr/>
            <p:nvPr/>
          </p:nvGrpSpPr>
          <p:grpSpPr>
            <a:xfrm>
              <a:off x="5660209" y="2860714"/>
              <a:ext cx="1712190" cy="995058"/>
              <a:chOff x="5049785" y="3243792"/>
              <a:chExt cx="1712190" cy="99505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5BD518D-FE88-4756-A5F5-5C24761B1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58" r="2583" b="16435"/>
              <a:stretch/>
            </p:blipFill>
            <p:spPr>
              <a:xfrm>
                <a:off x="5049785" y="3310891"/>
                <a:ext cx="1331705" cy="927959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0DD8CF-5119-4CA0-827D-3288C14AEE6C}"/>
                  </a:ext>
                </a:extLst>
              </p:cNvPr>
              <p:cNvSpPr txBox="1"/>
              <p:nvPr/>
            </p:nvSpPr>
            <p:spPr>
              <a:xfrm>
                <a:off x="6037368" y="3243792"/>
                <a:ext cx="724607" cy="2616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Task 1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D149BE-4481-4B8C-AF79-FD8E7A6AC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791" y="3309257"/>
              <a:ext cx="445709" cy="4244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7E1FDC-D317-4E75-B97F-B1B7854C1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321" y="3925976"/>
              <a:ext cx="445709" cy="4244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3706DE-46EC-4747-BBE9-C8EFAFACD7BE}"/>
              </a:ext>
            </a:extLst>
          </p:cNvPr>
          <p:cNvGrpSpPr/>
          <p:nvPr/>
        </p:nvGrpSpPr>
        <p:grpSpPr>
          <a:xfrm>
            <a:off x="5651471" y="2869107"/>
            <a:ext cx="3709511" cy="1697118"/>
            <a:chOff x="1228281" y="2782292"/>
            <a:chExt cx="3709511" cy="169711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E7B6F7DA-D776-483E-A740-DC790C0A9FDD}"/>
                </a:ext>
              </a:extLst>
            </p:cNvPr>
            <p:cNvSpPr/>
            <p:nvPr/>
          </p:nvSpPr>
          <p:spPr>
            <a:xfrm flipH="1">
              <a:off x="1656127" y="2782292"/>
              <a:ext cx="769168" cy="1697117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D2E18184-9A09-4B3B-9D9F-16190A5FDB1F}"/>
                </a:ext>
              </a:extLst>
            </p:cNvPr>
            <p:cNvSpPr/>
            <p:nvPr/>
          </p:nvSpPr>
          <p:spPr>
            <a:xfrm flipH="1">
              <a:off x="2914520" y="3149611"/>
              <a:ext cx="769167" cy="1329798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19F0524F-577A-4924-8D8E-72B0F4328F2F}"/>
                </a:ext>
              </a:extLst>
            </p:cNvPr>
            <p:cNvSpPr/>
            <p:nvPr/>
          </p:nvSpPr>
          <p:spPr>
            <a:xfrm flipH="1">
              <a:off x="4168625" y="3541475"/>
              <a:ext cx="769167" cy="937935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111028-432E-42C3-BD40-EBBF59409A4D}"/>
                </a:ext>
              </a:extLst>
            </p:cNvPr>
            <p:cNvCxnSpPr>
              <a:cxnSpLocks/>
            </p:cNvCxnSpPr>
            <p:nvPr/>
          </p:nvCxnSpPr>
          <p:spPr>
            <a:xfrm>
              <a:off x="2362122" y="2846044"/>
              <a:ext cx="484492" cy="25523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4A8DAD-8C69-44E2-988C-50C6AE68C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386" y="4333959"/>
              <a:ext cx="355250" cy="1454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A7F086-B711-45EC-9153-D7B6E27F1C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91" y="3205843"/>
              <a:ext cx="519442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4B0B8F-501B-4937-B14A-ABB1D5FAE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5571" y="4350457"/>
              <a:ext cx="355962" cy="1289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AAF366CA-BDB9-407F-92AD-29AFACDC5603}"/>
                </a:ext>
              </a:extLst>
            </p:cNvPr>
            <p:cNvSpPr/>
            <p:nvPr/>
          </p:nvSpPr>
          <p:spPr>
            <a:xfrm>
              <a:off x="1228281" y="3104538"/>
              <a:ext cx="282621" cy="929475"/>
            </a:xfrm>
            <a:prstGeom prst="rightArrow">
              <a:avLst>
                <a:gd name="adj1" fmla="val 49227"/>
                <a:gd name="adj2" fmla="val 68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4ADDC8-C536-4CFF-9F9D-483046D53482}"/>
              </a:ext>
            </a:extLst>
          </p:cNvPr>
          <p:cNvGrpSpPr/>
          <p:nvPr/>
        </p:nvGrpSpPr>
        <p:grpSpPr>
          <a:xfrm>
            <a:off x="6657315" y="4548066"/>
            <a:ext cx="1636802" cy="1614472"/>
            <a:chOff x="2234126" y="4461251"/>
            <a:chExt cx="1636802" cy="1614472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B3D94DB0-7165-4C1B-9264-78ADD184B36E}"/>
                </a:ext>
              </a:extLst>
            </p:cNvPr>
            <p:cNvSpPr/>
            <p:nvPr/>
          </p:nvSpPr>
          <p:spPr>
            <a:xfrm flipH="1">
              <a:off x="2234126" y="4949405"/>
              <a:ext cx="1636802" cy="739405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0FD751-5EF8-4CAD-83F7-10DE7B652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5870" y="4461251"/>
              <a:ext cx="662377" cy="4546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319A4C-A0D2-44D4-A931-8DED90CEE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8188" y="4555075"/>
              <a:ext cx="183134" cy="4840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46B644A4-C3C7-44CB-BF9A-4FE847AB1888}"/>
                </a:ext>
              </a:extLst>
            </p:cNvPr>
            <p:cNvSpPr/>
            <p:nvPr/>
          </p:nvSpPr>
          <p:spPr>
            <a:xfrm rot="16200000">
              <a:off x="2988438" y="5469675"/>
              <a:ext cx="282621" cy="929475"/>
            </a:xfrm>
            <a:prstGeom prst="rightArrow">
              <a:avLst>
                <a:gd name="adj1" fmla="val 49227"/>
                <a:gd name="adj2" fmla="val 688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706A33-DAE4-2930-B95E-5E4D37C9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AD84D1B-FF01-CB36-6C00-11312DB25B6D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US" dirty="0"/>
              <a:t>Looks for ways to transfer “knowledge” from large models to smaller models that are easier to deploy</a:t>
            </a:r>
          </a:p>
          <a:p>
            <a:endParaRPr lang="en-US" dirty="0"/>
          </a:p>
          <a:p>
            <a:r>
              <a:rPr lang="en-US" dirty="0"/>
              <a:t>Often the knowledge is transferred by:</a:t>
            </a:r>
          </a:p>
          <a:p>
            <a:pPr lvl="1"/>
            <a:r>
              <a:rPr lang="en-US" dirty="0"/>
              <a:t>Comparing responses</a:t>
            </a:r>
          </a:p>
          <a:p>
            <a:pPr lvl="1"/>
            <a:r>
              <a:rPr lang="en-US" dirty="0"/>
              <a:t>Comparing feature values</a:t>
            </a:r>
          </a:p>
          <a:p>
            <a:pPr lvl="1"/>
            <a:r>
              <a:rPr lang="en-US" dirty="0"/>
              <a:t>Comparing feature relationships</a:t>
            </a:r>
          </a:p>
          <a:p>
            <a:endParaRPr lang="en-US" dirty="0"/>
          </a:p>
          <a:p>
            <a:r>
              <a:rPr lang="en-US" dirty="0"/>
              <a:t>This is very useful for deployment on embedded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6727-E53B-A8CF-F9D6-AC2EEF2C79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3260</TotalTime>
  <Words>203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Transfer Learning</vt:lpstr>
      <vt:lpstr>Challenges</vt:lpstr>
      <vt:lpstr>Data Augmentation</vt:lpstr>
      <vt:lpstr>Transfer Learning &amp; Multi-Task Learning</vt:lpstr>
      <vt:lpstr>Knowledge Distillation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Lobaton</cp:lastModifiedBy>
  <cp:revision>8</cp:revision>
  <dcterms:created xsi:type="dcterms:W3CDTF">2023-07-29T11:29:10Z</dcterms:created>
  <dcterms:modified xsi:type="dcterms:W3CDTF">2023-07-31T19:34:36Z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