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92" r:id="rId5"/>
    <p:sldId id="275" r:id="rId6"/>
    <p:sldId id="495" r:id="rId7"/>
    <p:sldId id="440" r:id="rId8"/>
    <p:sldId id="414" r:id="rId9"/>
    <p:sldId id="416" r:id="rId10"/>
    <p:sldId id="417" r:id="rId11"/>
    <p:sldId id="502" r:id="rId12"/>
    <p:sldId id="497" r:id="rId13"/>
    <p:sldId id="498" r:id="rId14"/>
    <p:sldId id="499" r:id="rId15"/>
    <p:sldId id="501" r:id="rId16"/>
    <p:sldId id="500" r:id="rId17"/>
    <p:sldId id="490" r:id="rId18"/>
    <p:sldId id="271" r:id="rId19"/>
    <p:sldId id="273" r:id="rId20"/>
    <p:sldId id="272" r:id="rId21"/>
    <p:sldId id="494" r:id="rId22"/>
    <p:sldId id="496" r:id="rId23"/>
    <p:sldId id="503" r:id="rId24"/>
    <p:sldId id="505" r:id="rId25"/>
    <p:sldId id="506" r:id="rId26"/>
    <p:sldId id="504" r:id="rId27"/>
    <p:sldId id="266"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7/31/2023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15</a:t>
            </a:fld>
            <a:endParaRPr lang="en-US"/>
          </a:p>
        </p:txBody>
      </p:sp>
    </p:spTree>
    <p:extLst>
      <p:ext uri="{BB962C8B-B14F-4D97-AF65-F5344CB8AC3E}">
        <p14:creationId xmlns:p14="http://schemas.microsoft.com/office/powerpoint/2010/main" val="3682997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EDCCB-939B-4FD2-B8EE-7054C7B02875}" type="slidenum">
              <a:rPr lang="en-US" smtClean="0"/>
              <a:t>16</a:t>
            </a:fld>
            <a:endParaRPr lang="en-US"/>
          </a:p>
        </p:txBody>
      </p:sp>
    </p:spTree>
    <p:extLst>
      <p:ext uri="{BB962C8B-B14F-4D97-AF65-F5344CB8AC3E}">
        <p14:creationId xmlns:p14="http://schemas.microsoft.com/office/powerpoint/2010/main" val="88759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17</a:t>
            </a:fld>
            <a:endParaRPr lang="en-US"/>
          </a:p>
        </p:txBody>
      </p:sp>
    </p:spTree>
    <p:extLst>
      <p:ext uri="{BB962C8B-B14F-4D97-AF65-F5344CB8AC3E}">
        <p14:creationId xmlns:p14="http://schemas.microsoft.com/office/powerpoint/2010/main" val="418316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9EDCCB-939B-4FD2-B8EE-7054C7B02875}" type="slidenum">
              <a:rPr lang="en-US" smtClean="0"/>
              <a:t>20</a:t>
            </a:fld>
            <a:endParaRPr lang="en-US"/>
          </a:p>
        </p:txBody>
      </p:sp>
    </p:spTree>
    <p:extLst>
      <p:ext uri="{BB962C8B-B14F-4D97-AF65-F5344CB8AC3E}">
        <p14:creationId xmlns:p14="http://schemas.microsoft.com/office/powerpoint/2010/main" val="368299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issue of vanishing gradients is caused by the derivatives of the sigmoid been small and mostly zero. </a:t>
            </a:r>
            <a:r>
              <a:rPr lang="en-US" dirty="0" err="1"/>
              <a:t>ReLu</a:t>
            </a:r>
            <a:r>
              <a:rPr lang="en-US" dirty="0"/>
              <a:t> reduces that effect. However, if the weights end up being large then we can have an exploiting gradient.</a:t>
            </a:r>
          </a:p>
        </p:txBody>
      </p:sp>
      <p:sp>
        <p:nvSpPr>
          <p:cNvPr id="4" name="Slide Number Placeholder 3"/>
          <p:cNvSpPr>
            <a:spLocks noGrp="1"/>
          </p:cNvSpPr>
          <p:nvPr>
            <p:ph type="sldNum" sz="quarter" idx="5"/>
          </p:nvPr>
        </p:nvSpPr>
        <p:spPr/>
        <p:txBody>
          <a:bodyPr/>
          <a:lstStyle/>
          <a:p>
            <a:fld id="{0B41747A-3704-42CB-8C14-E436D8D4FE41}" type="slidenum">
              <a:rPr lang="en-US" smtClean="0"/>
              <a:t>24</a:t>
            </a:fld>
            <a:endParaRPr lang="en-US"/>
          </a:p>
        </p:txBody>
      </p:sp>
    </p:spTree>
    <p:extLst>
      <p:ext uri="{BB962C8B-B14F-4D97-AF65-F5344CB8AC3E}">
        <p14:creationId xmlns:p14="http://schemas.microsoft.com/office/powerpoint/2010/main" val="1792802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9E5C060-5D66-4E28-B08A-91AD88D733E3}" type="datetime1">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214B29-2612-49B7-BCD5-5B417A3C392C}" type="slidenum">
              <a:rPr lang="en-US" smtClean="0"/>
              <a:t>‹#›</a:t>
            </a:fld>
            <a:endParaRPr lang="en-US"/>
          </a:p>
        </p:txBody>
      </p:sp>
    </p:spTree>
    <p:extLst>
      <p:ext uri="{BB962C8B-B14F-4D97-AF65-F5344CB8AC3E}">
        <p14:creationId xmlns:p14="http://schemas.microsoft.com/office/powerpoint/2010/main" val="839928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7" y="233965"/>
            <a:ext cx="10853547" cy="1218767"/>
          </a:xfrm>
        </p:spPr>
        <p:txBody>
          <a:bodyPr>
            <a:normAutofit/>
          </a:bodyPr>
          <a:lstStyle>
            <a:lvl1pPr>
              <a:defRPr sz="4000"/>
            </a:lvl1pPr>
          </a:lstStyle>
          <a:p>
            <a:r>
              <a:rPr lang="en-US" dirty="0"/>
              <a:t>Click to edit Master title style  </a:t>
            </a:r>
          </a:p>
        </p:txBody>
      </p:sp>
      <p:sp>
        <p:nvSpPr>
          <p:cNvPr id="3" name="Content Placeholder 2"/>
          <p:cNvSpPr>
            <a:spLocks noGrp="1"/>
          </p:cNvSpPr>
          <p:nvPr>
            <p:ph idx="1"/>
          </p:nvPr>
        </p:nvSpPr>
        <p:spPr>
          <a:xfrm>
            <a:off x="677337" y="5230717"/>
            <a:ext cx="10853547" cy="1002695"/>
          </a:xfrm>
        </p:spPr>
        <p:txBody>
          <a:bodyPr/>
          <a:lstStyle/>
          <a:p>
            <a:pPr lvl="0"/>
            <a:r>
              <a:rPr lang="en-US"/>
              <a:t>Click to edit Master text styles</a:t>
            </a:r>
          </a:p>
        </p:txBody>
      </p:sp>
      <p:sp>
        <p:nvSpPr>
          <p:cNvPr id="6" name="Content Placeholder 2"/>
          <p:cNvSpPr>
            <a:spLocks noGrp="1"/>
          </p:cNvSpPr>
          <p:nvPr>
            <p:ph idx="13"/>
          </p:nvPr>
        </p:nvSpPr>
        <p:spPr>
          <a:xfrm>
            <a:off x="677337" y="1637733"/>
            <a:ext cx="10853547" cy="3425867"/>
          </a:xfrm>
        </p:spPr>
        <p:txBody>
          <a:bodyPr/>
          <a:lstStyle/>
          <a:p>
            <a:pPr lvl="0"/>
            <a:r>
              <a:rPr lang="en-US"/>
              <a:t>Click to edit Master text styles</a:t>
            </a:r>
          </a:p>
        </p:txBody>
      </p:sp>
      <p:sp>
        <p:nvSpPr>
          <p:cNvPr id="8" name="Slide Number Placeholder 7">
            <a:extLst>
              <a:ext uri="{FF2B5EF4-FFF2-40B4-BE49-F238E27FC236}">
                <a16:creationId xmlns:a16="http://schemas.microsoft.com/office/drawing/2014/main" id="{641B8D28-B110-E345-A511-39B3D08E73DB}"/>
              </a:ext>
            </a:extLst>
          </p:cNvPr>
          <p:cNvSpPr>
            <a:spLocks noGrp="1"/>
          </p:cNvSpPr>
          <p:nvPr>
            <p:ph type="sldNum" sz="quarter" idx="14"/>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396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sz="2400">
                <a:solidFill>
                  <a:schemeClr val="accent6"/>
                </a:solidFill>
              </a:defRPr>
            </a:lvl1pPr>
          </a:lstStyle>
          <a:p>
            <a:r>
              <a:rPr lang="en-US" altLang="zh-CN" dirty="0"/>
              <a:t>Click to edit master text style</a:t>
            </a:r>
            <a:endParaRPr lang="zh-CN" altLang="en-US"/>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892660"/>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sz="2400">
                <a:solidFill>
                  <a:schemeClr val="accent6"/>
                </a:solidFill>
              </a:defRPr>
            </a:lvl1pPr>
          </a:lstStyle>
          <a:p>
            <a:r>
              <a:rPr lang="en-US" altLang="zh-CN" dirty="0"/>
              <a:t>Click to edit master text style</a:t>
            </a:r>
            <a:endParaRPr lang="zh-CN" alt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 id="2147483671" r:id="rId18"/>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media/image17.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2.xml"/><Relationship Id="rId16" Type="http://schemas.openxmlformats.org/officeDocument/2006/relationships/image" Target="NULL"/><Relationship Id="rId1" Type="http://schemas.openxmlformats.org/officeDocument/2006/relationships/slideLayout" Target="../slideLayouts/slideLayout17.xml"/><Relationship Id="rId6" Type="http://schemas.openxmlformats.org/officeDocument/2006/relationships/image" Target="../media/image18.emf"/><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5.xml"/><Relationship Id="rId1" Type="http://schemas.openxmlformats.org/officeDocument/2006/relationships/video" Target="https://www.youtube.com/embed/Ilg3gGewQ5U?feature=oembe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38.emf"/><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37.emf"/><Relationship Id="rId5" Type="http://schemas.openxmlformats.org/officeDocument/2006/relationships/image" Target="NUL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16.xml"/><Relationship Id="rId5" Type="http://schemas.openxmlformats.org/officeDocument/2006/relationships/image" Target="../media/image42.jpeg"/><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190.png"/><Relationship Id="rId12"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220.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3754405" cy="1230340"/>
          </a:xfrm>
        </p:spPr>
        <p:txBody>
          <a:bodyPr/>
          <a:lstStyle/>
          <a:p>
            <a:r>
              <a:rPr lang="en-US" dirty="0"/>
              <a:t>Edgar Lobaton, Ph.D.</a:t>
            </a:r>
          </a:p>
          <a:p>
            <a:r>
              <a:rPr lang="en-US" dirty="0"/>
              <a:t>Electrical &amp; Computer Engr. Dept.</a:t>
            </a:r>
          </a:p>
          <a:p>
            <a:r>
              <a:rPr lang="en-US" dirty="0"/>
              <a:t>North Carolina State University</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extLst>
              <a:ext uri="{837473B0-CC2E-450A-ABE3-18F120FF3D39}">
                <a1611:picAttrSrcUrl xmlns:a1611="http://schemas.microsoft.com/office/drawing/2016/11/main" r:id="rId3"/>
              </a:ext>
            </a:extLst>
          </a:blip>
          <a:srcRect l="15218" r="15218"/>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696538" y="1986926"/>
            <a:ext cx="6562678" cy="2057441"/>
          </a:xfrm>
        </p:spPr>
        <p:txBody>
          <a:bodyPr/>
          <a:lstStyle/>
          <a:p>
            <a:r>
              <a:rPr lang="en-US" sz="4000" dirty="0"/>
              <a:t>Deep Learning with Python</a:t>
            </a:r>
            <a:br>
              <a:rPr lang="en-US" sz="4000" dirty="0"/>
            </a:br>
            <a:r>
              <a:rPr lang="en-US" sz="2800" dirty="0"/>
              <a:t>Training and Evaluation</a:t>
            </a:r>
            <a:r>
              <a:rPr lang="en-US" sz="4000" dirty="0"/>
              <a:t>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Regression Task</a:t>
            </a:r>
          </a:p>
        </p:txBody>
      </p:sp>
      <mc:AlternateContent xmlns:mc="http://schemas.openxmlformats.org/markup-compatibility/2006">
        <mc:Choice xmlns:a14="http://schemas.microsoft.com/office/drawing/2010/main"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Given a training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a:t>, we are interested in learning a model that predicts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𝜃</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r>
                  <a:rPr lang="en-US" dirty="0"/>
                  <a:t>.</a:t>
                </a:r>
              </a:p>
              <a:p>
                <a:endParaRPr lang="en-US" dirty="0"/>
              </a:p>
              <a:p>
                <a:r>
                  <a:rPr lang="en-US" dirty="0"/>
                  <a:t>A standard function used to measure the error on prediction is the squared error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e>
                          </m:d>
                        </m:e>
                        <m:sup>
                          <m:r>
                            <a:rPr lang="en-US" b="0" i="1" smtClean="0">
                              <a:latin typeface="Cambria Math" panose="02040503050406030204" pitchFamily="18" charset="0"/>
                            </a:rPr>
                            <m:t>2</m:t>
                          </m:r>
                        </m:sup>
                      </m:sSup>
                    </m:oMath>
                  </m:oMathPara>
                </a14:m>
                <a:endParaRPr lang="en-US" dirty="0"/>
              </a:p>
              <a:p>
                <a:pPr marL="0" indent="0">
                  <a:buNone/>
                </a:pPr>
                <a:endParaRPr lang="en-US" dirty="0"/>
              </a:p>
              <a:p>
                <a:r>
                  <a:rPr lang="en-US" dirty="0"/>
                  <a:t>Depending on the use case, other functions such as a weighted squared error or the sum of absolute values of the differences may be more appropriate.</a:t>
                </a:r>
              </a:p>
              <a:p>
                <a:r>
                  <a:rPr lang="en-US" dirty="0"/>
                  <a:t>We can always use different metrics for evaluation as well.</a:t>
                </a:r>
              </a:p>
            </p:txBody>
          </p:sp>
        </mc:Choice>
        <mc:Fallback>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8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3688466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Classification Task</a:t>
            </a:r>
          </a:p>
        </p:txBody>
      </p:sp>
      <mc:AlternateContent xmlns:mc="http://schemas.openxmlformats.org/markup-compatibility/2006">
        <mc:Choice xmlns:a14="http://schemas.microsoft.com/office/drawing/2010/main"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Given a training set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oMath>
                </a14:m>
                <a:r>
                  <a:rPr lang="en-US" dirty="0"/>
                  <a:t>, we often represent our labels using one-hot encoding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r>
                  <a:rPr lang="en-US" dirty="0"/>
                  <a:t> is the vector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=1</m:t>
                    </m:r>
                  </m:oMath>
                </a14:m>
                <a:r>
                  <a:rPr lang="en-US" dirty="0"/>
                  <a:t> only if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=0</m:t>
                    </m:r>
                  </m:oMath>
                </a14:m>
                <a:r>
                  <a:rPr lang="en-US" dirty="0"/>
                  <a:t> otherwise.</a:t>
                </a:r>
              </a:p>
              <a:p>
                <a:r>
                  <a:rPr lang="en-US" dirty="0"/>
                  <a:t>For example, given that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=3</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𝑘</m:t>
                        </m:r>
                      </m:sub>
                    </m:sSub>
                    <m:r>
                      <a:rPr lang="en-US" b="0" i="1" smtClean="0">
                        <a:latin typeface="Cambria Math" panose="02040503050406030204" pitchFamily="18" charset="0"/>
                      </a:rPr>
                      <m:t>=2</m:t>
                    </m:r>
                  </m:oMath>
                </a14:m>
                <a:r>
                  <a:rPr lang="en-US" dirty="0"/>
                  <a:t> is represented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a14:m>
                <a:r>
                  <a:rPr lang="en-US" dirty="0"/>
                  <a:t>.</a:t>
                </a:r>
              </a:p>
              <a:p>
                <a:endParaRPr lang="en-US" dirty="0"/>
              </a:p>
              <a:p>
                <a:r>
                  <a:rPr lang="en-US" dirty="0"/>
                  <a:t>Our goal is to find a model that predicts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a:t>
                </a:r>
              </a:p>
              <a:p>
                <a:r>
                  <a:rPr lang="en-US" dirty="0"/>
                  <a:t>Why not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𝑓</m:t>
                        </m:r>
                      </m:e>
                      <m:sub>
                        <m:r>
                          <a:rPr lang="en-US" b="0" i="1" dirty="0" smtClean="0">
                            <a:latin typeface="Cambria Math" panose="02040503050406030204" pitchFamily="18" charset="0"/>
                          </a:rPr>
                          <m:t>𝜃</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r>
                  <a:rPr lang="en-US" dirty="0"/>
                  <a:t>?</a:t>
                </a:r>
              </a:p>
            </p:txBody>
          </p:sp>
        </mc:Choice>
        <mc:Fallback>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r="-12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111604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EFC3A6-01C1-D172-F2FE-37FE92B43CD6}"/>
              </a:ext>
            </a:extLst>
          </p:cNvPr>
          <p:cNvSpPr>
            <a:spLocks noGrp="1"/>
          </p:cNvSpPr>
          <p:nvPr>
            <p:ph type="title"/>
          </p:nvPr>
        </p:nvSpPr>
        <p:spPr/>
        <p:txBody>
          <a:bodyPr/>
          <a:lstStyle/>
          <a:p>
            <a:r>
              <a:rPr lang="en-US" dirty="0"/>
              <a:t>Classification Task</a:t>
            </a:r>
          </a:p>
        </p:txBody>
      </p:sp>
      <mc:AlternateContent xmlns:mc="http://schemas.openxmlformats.org/markup-compatibility/2006">
        <mc:Choice xmlns:a14="http://schemas.microsoft.com/office/drawing/2010/main" Requires="a14">
          <p:sp>
            <p:nvSpPr>
              <p:cNvPr id="6" name="Table Placeholder 5">
                <a:extLst>
                  <a:ext uri="{FF2B5EF4-FFF2-40B4-BE49-F238E27FC236}">
                    <a16:creationId xmlns:a16="http://schemas.microsoft.com/office/drawing/2014/main" id="{319F2F9B-83B4-382B-86D4-493080914684}"/>
                  </a:ext>
                </a:extLst>
              </p:cNvPr>
              <p:cNvSpPr>
                <a:spLocks noGrp="1"/>
              </p:cNvSpPr>
              <p:nvPr>
                <p:ph type="tbl" sz="quarter" idx="27"/>
              </p:nvPr>
            </p:nvSpPr>
            <p:spPr/>
            <p:txBody>
              <a:bodyPr/>
              <a:lstStyle/>
              <a:p>
                <a:r>
                  <a:rPr lang="en-US" dirty="0"/>
                  <a:t>A standard function used to measure the error on prediction is the cross-entropy loss: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𝑐</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𝑐</m:t>
                              </m:r>
                            </m:sub>
                          </m:sSub>
                          <m:r>
                            <a:rPr lang="en-US" b="0" i="1" smtClean="0">
                              <a:latin typeface="Cambria Math" panose="02040503050406030204" pitchFamily="18" charset="0"/>
                            </a:rPr>
                            <m:t>)</m:t>
                          </m:r>
                        </m:e>
                      </m:nary>
                    </m:oMath>
                  </m:oMathPara>
                </a14:m>
                <a:endParaRPr lang="en-US" dirty="0"/>
              </a:p>
              <a:p>
                <a:r>
                  <a:rPr lang="en-US" dirty="0"/>
                  <a:t>Why not squared error?</a:t>
                </a:r>
              </a:p>
              <a:p>
                <a:pPr marL="0" indent="0">
                  <a:buNone/>
                </a:pPr>
                <a:endParaRPr lang="en-US" dirty="0"/>
              </a:p>
              <a:p>
                <a:r>
                  <a:rPr lang="en-US" dirty="0"/>
                  <a:t>Metrics such as recall, precision, accuracy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oMath>
                </a14:m>
                <a:r>
                  <a:rPr lang="en-US" dirty="0"/>
                  <a:t>-score are often used for evaluation.</a:t>
                </a:r>
              </a:p>
            </p:txBody>
          </p:sp>
        </mc:Choice>
        <mc:Fallback>
          <p:sp>
            <p:nvSpPr>
              <p:cNvPr id="6" name="Table Placeholder 5">
                <a:extLst>
                  <a:ext uri="{FF2B5EF4-FFF2-40B4-BE49-F238E27FC236}">
                    <a16:creationId xmlns:a16="http://schemas.microsoft.com/office/drawing/2014/main" id="{319F2F9B-83B4-382B-86D4-493080914684}"/>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871C1A-5033-3E0F-56F1-2FBBCA7125BD}"/>
              </a:ext>
            </a:extLst>
          </p:cNvPr>
          <p:cNvSpPr>
            <a:spLocks noGrp="1"/>
          </p:cNvSpPr>
          <p:nvPr>
            <p:ph type="sldNum" sz="quarter" idx="29"/>
          </p:nvPr>
        </p:nvSpPr>
        <p:spPr/>
        <p:txBody>
          <a:bodyPr/>
          <a:lstStyle/>
          <a:p>
            <a:fld id="{47FEACEE-25B4-4A2D-B147-27296E36371D}" type="slidenum">
              <a:rPr lang="en-US" altLang="zh-CN" noProof="0" smtClean="0"/>
              <a:pPr/>
              <a:t>12</a:t>
            </a:fld>
            <a:endParaRPr lang="en-US" altLang="zh-CN" noProof="0" dirty="0"/>
          </a:p>
        </p:txBody>
      </p:sp>
    </p:spTree>
    <p:extLst>
      <p:ext uri="{BB962C8B-B14F-4D97-AF65-F5344CB8AC3E}">
        <p14:creationId xmlns:p14="http://schemas.microsoft.com/office/powerpoint/2010/main" val="146904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D644-CEDE-1DF6-0198-E65EEBD0ECC4}"/>
              </a:ext>
            </a:extLst>
          </p:cNvPr>
          <p:cNvSpPr>
            <a:spLocks noGrp="1"/>
          </p:cNvSpPr>
          <p:nvPr>
            <p:ph type="title"/>
          </p:nvPr>
        </p:nvSpPr>
        <p:spPr/>
        <p:txBody>
          <a:bodyPr/>
          <a:lstStyle/>
          <a:p>
            <a:r>
              <a:rPr lang="en-US" dirty="0"/>
              <a:t>Regularization Terms</a:t>
            </a:r>
          </a:p>
        </p:txBody>
      </p:sp>
      <mc:AlternateContent xmlns:mc="http://schemas.openxmlformats.org/markup-compatibility/2006">
        <mc:Choice xmlns:a14="http://schemas.microsoft.com/office/drawing/2010/main" Requires="a14">
          <p:sp>
            <p:nvSpPr>
              <p:cNvPr id="3" name="Table Placeholder 2">
                <a:extLst>
                  <a:ext uri="{FF2B5EF4-FFF2-40B4-BE49-F238E27FC236}">
                    <a16:creationId xmlns:a16="http://schemas.microsoft.com/office/drawing/2014/main" id="{26B23FD9-83F5-06A9-88FE-DE45AD349A66}"/>
                  </a:ext>
                </a:extLst>
              </p:cNvPr>
              <p:cNvSpPr>
                <a:spLocks noGrp="1"/>
              </p:cNvSpPr>
              <p:nvPr>
                <p:ph type="tbl" sz="quarter" idx="27"/>
              </p:nvPr>
            </p:nvSpPr>
            <p:spPr/>
            <p:txBody>
              <a:bodyPr/>
              <a:lstStyle/>
              <a:p>
                <a:r>
                  <a:rPr lang="en-US" dirty="0"/>
                  <a:t>Often neural networks have many more parameters than the number of data points available for training. This leads to an underspecified system for which multiple minimizers can exist, leading to overfitting.</a:t>
                </a:r>
              </a:p>
              <a:p>
                <a:endParaRPr lang="en-US" dirty="0"/>
              </a:p>
              <a:p>
                <a:r>
                  <a:rPr lang="en-US" dirty="0"/>
                  <a:t>We often make use of regularization techniques in the architecture or in the loss to avoid overfitting. The general idea is to favor “simpler” models when possible.</a:t>
                </a:r>
              </a:p>
              <a:p>
                <a:endParaRPr lang="en-US" dirty="0"/>
              </a:p>
              <a:p>
                <a:r>
                  <a:rPr lang="en-US" dirty="0"/>
                  <a:t>For example, L2 regularization adds this term to any regularization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oMath>
                  </m:oMathPara>
                </a14:m>
                <a:endParaRPr lang="en-US" dirty="0"/>
              </a:p>
            </p:txBody>
          </p:sp>
        </mc:Choice>
        <mc:Fallback>
          <p:sp>
            <p:nvSpPr>
              <p:cNvPr id="3" name="Table Placeholder 2">
                <a:extLst>
                  <a:ext uri="{FF2B5EF4-FFF2-40B4-BE49-F238E27FC236}">
                    <a16:creationId xmlns:a16="http://schemas.microsoft.com/office/drawing/2014/main" id="{26B23FD9-83F5-06A9-88FE-DE45AD349A66}"/>
                  </a:ext>
                </a:extLst>
              </p:cNvPr>
              <p:cNvSpPr>
                <a:spLocks noGrp="1" noRot="1" noChangeAspect="1" noMove="1" noResize="1" noEditPoints="1" noAdjustHandles="1" noChangeArrowheads="1" noChangeShapeType="1" noTextEdit="1"/>
              </p:cNvSpPr>
              <p:nvPr>
                <p:ph type="tbl" sz="quarter" idx="27"/>
              </p:nvPr>
            </p:nvSpPr>
            <p:spPr>
              <a:blipFill>
                <a:blip r:embed="rId2"/>
                <a:stretch>
                  <a:fillRect l="-727" t="-1977" r="-1399" b="-4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C0896-B51A-3E65-908F-5BA6AEE183CD}"/>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8286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Gradient Descent</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3208155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8F509293-5913-40F7-92CC-EC679F914D32}"/>
              </a:ext>
            </a:extLst>
          </p:cNvPr>
          <p:cNvSpPr/>
          <p:nvPr/>
        </p:nvSpPr>
        <p:spPr>
          <a:xfrm>
            <a:off x="7692906" y="2532679"/>
            <a:ext cx="3795252" cy="2270893"/>
          </a:xfrm>
          <a:custGeom>
            <a:avLst/>
            <a:gdLst>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65671"/>
              <a:gd name="connsiteX1" fmla="*/ 405581 w 2846439"/>
              <a:gd name="connsiteY1" fmla="*/ 907026 h 1865671"/>
              <a:gd name="connsiteX2" fmla="*/ 825910 w 2846439"/>
              <a:gd name="connsiteY2" fmla="*/ 1076633 h 1865671"/>
              <a:gd name="connsiteX3" fmla="*/ 1327355 w 2846439"/>
              <a:gd name="connsiteY3" fmla="*/ 1563329 h 1865671"/>
              <a:gd name="connsiteX4" fmla="*/ 1755058 w 2846439"/>
              <a:gd name="connsiteY4" fmla="*/ 1865671 h 1865671"/>
              <a:gd name="connsiteX5" fmla="*/ 2381864 w 2846439"/>
              <a:gd name="connsiteY5" fmla="*/ 1349478 h 1865671"/>
              <a:gd name="connsiteX6" fmla="*/ 2846439 w 2846439"/>
              <a:gd name="connsiteY6" fmla="*/ 376084 h 1865671"/>
              <a:gd name="connsiteX0" fmla="*/ 0 w 2846439"/>
              <a:gd name="connsiteY0" fmla="*/ 0 h 1870322"/>
              <a:gd name="connsiteX1" fmla="*/ 405581 w 2846439"/>
              <a:gd name="connsiteY1" fmla="*/ 907026 h 1870322"/>
              <a:gd name="connsiteX2" fmla="*/ 825910 w 2846439"/>
              <a:gd name="connsiteY2" fmla="*/ 1076633 h 1870322"/>
              <a:gd name="connsiteX3" fmla="*/ 1327355 w 2846439"/>
              <a:gd name="connsiteY3" fmla="*/ 1563329 h 1870322"/>
              <a:gd name="connsiteX4" fmla="*/ 1755058 w 2846439"/>
              <a:gd name="connsiteY4" fmla="*/ 1865671 h 1870322"/>
              <a:gd name="connsiteX5" fmla="*/ 2381864 w 2846439"/>
              <a:gd name="connsiteY5" fmla="*/ 1349478 h 1870322"/>
              <a:gd name="connsiteX6" fmla="*/ 2846439 w 2846439"/>
              <a:gd name="connsiteY6" fmla="*/ 376084 h 1870322"/>
              <a:gd name="connsiteX0" fmla="*/ 0 w 2846439"/>
              <a:gd name="connsiteY0" fmla="*/ 0 h 1869352"/>
              <a:gd name="connsiteX1" fmla="*/ 405581 w 2846439"/>
              <a:gd name="connsiteY1" fmla="*/ 907026 h 1869352"/>
              <a:gd name="connsiteX2" fmla="*/ 929148 w 2846439"/>
              <a:gd name="connsiteY2" fmla="*/ 1231491 h 1869352"/>
              <a:gd name="connsiteX3" fmla="*/ 1327355 w 2846439"/>
              <a:gd name="connsiteY3" fmla="*/ 1563329 h 1869352"/>
              <a:gd name="connsiteX4" fmla="*/ 1755058 w 2846439"/>
              <a:gd name="connsiteY4" fmla="*/ 1865671 h 1869352"/>
              <a:gd name="connsiteX5" fmla="*/ 2381864 w 2846439"/>
              <a:gd name="connsiteY5" fmla="*/ 1349478 h 1869352"/>
              <a:gd name="connsiteX6" fmla="*/ 2846439 w 2846439"/>
              <a:gd name="connsiteY6" fmla="*/ 376084 h 1869352"/>
              <a:gd name="connsiteX0" fmla="*/ 0 w 2846439"/>
              <a:gd name="connsiteY0" fmla="*/ 0 h 1910732"/>
              <a:gd name="connsiteX1" fmla="*/ 405581 w 2846439"/>
              <a:gd name="connsiteY1" fmla="*/ 907026 h 1910732"/>
              <a:gd name="connsiteX2" fmla="*/ 929148 w 2846439"/>
              <a:gd name="connsiteY2" fmla="*/ 1231491 h 1910732"/>
              <a:gd name="connsiteX3" fmla="*/ 1327355 w 2846439"/>
              <a:gd name="connsiteY3" fmla="*/ 1563329 h 1910732"/>
              <a:gd name="connsiteX4" fmla="*/ 1755058 w 2846439"/>
              <a:gd name="connsiteY4" fmla="*/ 1865671 h 1910732"/>
              <a:gd name="connsiteX5" fmla="*/ 2381864 w 2846439"/>
              <a:gd name="connsiteY5" fmla="*/ 1349478 h 1910732"/>
              <a:gd name="connsiteX6" fmla="*/ 2846439 w 2846439"/>
              <a:gd name="connsiteY6" fmla="*/ 376084 h 1910732"/>
              <a:gd name="connsiteX0" fmla="*/ 0 w 2846439"/>
              <a:gd name="connsiteY0" fmla="*/ 0 h 1910732"/>
              <a:gd name="connsiteX1" fmla="*/ 405581 w 2846439"/>
              <a:gd name="connsiteY1" fmla="*/ 907026 h 1910732"/>
              <a:gd name="connsiteX2" fmla="*/ 929148 w 2846439"/>
              <a:gd name="connsiteY2" fmla="*/ 1231491 h 1910732"/>
              <a:gd name="connsiteX3" fmla="*/ 1327355 w 2846439"/>
              <a:gd name="connsiteY3" fmla="*/ 1563329 h 1910732"/>
              <a:gd name="connsiteX4" fmla="*/ 1755058 w 2846439"/>
              <a:gd name="connsiteY4" fmla="*/ 1865671 h 1910732"/>
              <a:gd name="connsiteX5" fmla="*/ 2381864 w 2846439"/>
              <a:gd name="connsiteY5" fmla="*/ 1349478 h 1910732"/>
              <a:gd name="connsiteX6" fmla="*/ 2846439 w 2846439"/>
              <a:gd name="connsiteY6" fmla="*/ 376084 h 1910732"/>
              <a:gd name="connsiteX0" fmla="*/ 0 w 2846439"/>
              <a:gd name="connsiteY0" fmla="*/ 0 h 1746403"/>
              <a:gd name="connsiteX1" fmla="*/ 405581 w 2846439"/>
              <a:gd name="connsiteY1" fmla="*/ 907026 h 1746403"/>
              <a:gd name="connsiteX2" fmla="*/ 929148 w 2846439"/>
              <a:gd name="connsiteY2" fmla="*/ 1231491 h 1746403"/>
              <a:gd name="connsiteX3" fmla="*/ 1327355 w 2846439"/>
              <a:gd name="connsiteY3" fmla="*/ 1563329 h 1746403"/>
              <a:gd name="connsiteX4" fmla="*/ 1821426 w 2846439"/>
              <a:gd name="connsiteY4" fmla="*/ 1681316 h 1746403"/>
              <a:gd name="connsiteX5" fmla="*/ 2381864 w 2846439"/>
              <a:gd name="connsiteY5" fmla="*/ 1349478 h 1746403"/>
              <a:gd name="connsiteX6" fmla="*/ 2846439 w 2846439"/>
              <a:gd name="connsiteY6" fmla="*/ 376084 h 1746403"/>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846439 w 2846439"/>
              <a:gd name="connsiteY6" fmla="*/ 376084 h 1713904"/>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846439 w 2846439"/>
              <a:gd name="connsiteY6" fmla="*/ 376084 h 1713904"/>
              <a:gd name="connsiteX0" fmla="*/ 0 w 2846439"/>
              <a:gd name="connsiteY0" fmla="*/ 0 h 1713904"/>
              <a:gd name="connsiteX1" fmla="*/ 405581 w 2846439"/>
              <a:gd name="connsiteY1" fmla="*/ 907026 h 1713904"/>
              <a:gd name="connsiteX2" fmla="*/ 929148 w 2846439"/>
              <a:gd name="connsiteY2" fmla="*/ 1231491 h 1713904"/>
              <a:gd name="connsiteX3" fmla="*/ 1327355 w 2846439"/>
              <a:gd name="connsiteY3" fmla="*/ 1563329 h 1713904"/>
              <a:gd name="connsiteX4" fmla="*/ 1821426 w 2846439"/>
              <a:gd name="connsiteY4" fmla="*/ 1681316 h 1713904"/>
              <a:gd name="connsiteX5" fmla="*/ 2381864 w 2846439"/>
              <a:gd name="connsiteY5" fmla="*/ 1349478 h 1713904"/>
              <a:gd name="connsiteX6" fmla="*/ 2576652 w 2846439"/>
              <a:gd name="connsiteY6" fmla="*/ 992927 h 1713904"/>
              <a:gd name="connsiteX7" fmla="*/ 2846439 w 2846439"/>
              <a:gd name="connsiteY7" fmla="*/ 376084 h 1713904"/>
              <a:gd name="connsiteX0" fmla="*/ 0 w 2846439"/>
              <a:gd name="connsiteY0" fmla="*/ 0 h 1703170"/>
              <a:gd name="connsiteX1" fmla="*/ 405581 w 2846439"/>
              <a:gd name="connsiteY1" fmla="*/ 907026 h 1703170"/>
              <a:gd name="connsiteX2" fmla="*/ 929148 w 2846439"/>
              <a:gd name="connsiteY2" fmla="*/ 1231491 h 1703170"/>
              <a:gd name="connsiteX3" fmla="*/ 1327355 w 2846439"/>
              <a:gd name="connsiteY3" fmla="*/ 1563329 h 1703170"/>
              <a:gd name="connsiteX4" fmla="*/ 1821426 w 2846439"/>
              <a:gd name="connsiteY4" fmla="*/ 1681316 h 1703170"/>
              <a:gd name="connsiteX5" fmla="*/ 2272429 w 2846439"/>
              <a:gd name="connsiteY5" fmla="*/ 1145198 h 1703170"/>
              <a:gd name="connsiteX6" fmla="*/ 2576652 w 2846439"/>
              <a:gd name="connsiteY6" fmla="*/ 992927 h 1703170"/>
              <a:gd name="connsiteX7" fmla="*/ 2846439 w 2846439"/>
              <a:gd name="connsiteY7" fmla="*/ 376084 h 1703170"/>
              <a:gd name="connsiteX0" fmla="*/ 0 w 2846439"/>
              <a:gd name="connsiteY0" fmla="*/ 0 h 1703170"/>
              <a:gd name="connsiteX1" fmla="*/ 405581 w 2846439"/>
              <a:gd name="connsiteY1" fmla="*/ 907026 h 1703170"/>
              <a:gd name="connsiteX2" fmla="*/ 929148 w 2846439"/>
              <a:gd name="connsiteY2" fmla="*/ 1231491 h 1703170"/>
              <a:gd name="connsiteX3" fmla="*/ 1327355 w 2846439"/>
              <a:gd name="connsiteY3" fmla="*/ 1563329 h 1703170"/>
              <a:gd name="connsiteX4" fmla="*/ 1821426 w 2846439"/>
              <a:gd name="connsiteY4" fmla="*/ 1681316 h 1703170"/>
              <a:gd name="connsiteX5" fmla="*/ 2272429 w 2846439"/>
              <a:gd name="connsiteY5" fmla="*/ 1145198 h 1703170"/>
              <a:gd name="connsiteX6" fmla="*/ 2627723 w 2846439"/>
              <a:gd name="connsiteY6" fmla="*/ 1211800 h 1703170"/>
              <a:gd name="connsiteX7" fmla="*/ 2846439 w 2846439"/>
              <a:gd name="connsiteY7" fmla="*/ 376084 h 170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439" h="1703170">
                <a:moveTo>
                  <a:pt x="0" y="0"/>
                </a:moveTo>
                <a:cubicBezTo>
                  <a:pt x="135194" y="302342"/>
                  <a:pt x="250723" y="701778"/>
                  <a:pt x="405581" y="907026"/>
                </a:cubicBezTo>
                <a:cubicBezTo>
                  <a:pt x="560439" y="1112275"/>
                  <a:pt x="762000" y="1069259"/>
                  <a:pt x="929148" y="1231491"/>
                </a:cubicBezTo>
                <a:cubicBezTo>
                  <a:pt x="1061884" y="1342104"/>
                  <a:pt x="1178642" y="1488358"/>
                  <a:pt x="1327355" y="1563329"/>
                </a:cubicBezTo>
                <a:cubicBezTo>
                  <a:pt x="1476068" y="1638300"/>
                  <a:pt x="1663914" y="1751004"/>
                  <a:pt x="1821426" y="1681316"/>
                </a:cubicBezTo>
                <a:cubicBezTo>
                  <a:pt x="1978938" y="1611628"/>
                  <a:pt x="2146558" y="1259929"/>
                  <a:pt x="2272429" y="1145198"/>
                </a:cubicBezTo>
                <a:cubicBezTo>
                  <a:pt x="2398300" y="1030467"/>
                  <a:pt x="2550294" y="1374032"/>
                  <a:pt x="2627723" y="1211800"/>
                </a:cubicBezTo>
                <a:cubicBezTo>
                  <a:pt x="2705152" y="1049568"/>
                  <a:pt x="2801474" y="478891"/>
                  <a:pt x="2846439" y="376084"/>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sz="2400" dirty="0"/>
          </a:p>
        </p:txBody>
      </p:sp>
      <p:grpSp>
        <p:nvGrpSpPr>
          <p:cNvPr id="46" name="Group 45">
            <a:extLst>
              <a:ext uri="{FF2B5EF4-FFF2-40B4-BE49-F238E27FC236}">
                <a16:creationId xmlns:a16="http://schemas.microsoft.com/office/drawing/2014/main" id="{29838647-257B-455A-BC66-0258D5B4E30D}"/>
              </a:ext>
            </a:extLst>
          </p:cNvPr>
          <p:cNvGrpSpPr/>
          <p:nvPr/>
        </p:nvGrpSpPr>
        <p:grpSpPr>
          <a:xfrm>
            <a:off x="8073045" y="3952129"/>
            <a:ext cx="782394" cy="2025152"/>
            <a:chOff x="5653512" y="3055620"/>
            <a:chExt cx="586795" cy="1518864"/>
          </a:xfrm>
        </p:grpSpPr>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2A8142BD-BEFB-4EA2-8635-24ACBD697AED}"/>
                    </a:ext>
                  </a:extLst>
                </p:cNvPr>
                <p:cNvSpPr/>
                <p:nvPr/>
              </p:nvSpPr>
              <p:spPr>
                <a:xfrm>
                  <a:off x="5662168" y="4209480"/>
                  <a:ext cx="578139" cy="3650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𝜃</m:t>
                            </m:r>
                          </m:e>
                          <m:sup>
                            <m:d>
                              <m:dPr>
                                <m:ctrlPr>
                                  <a:rPr lang="en-US" sz="2400" i="1">
                                    <a:latin typeface="Cambria Math" panose="02040503050406030204" pitchFamily="18" charset="0"/>
                                  </a:rPr>
                                </m:ctrlPr>
                              </m:dPr>
                              <m:e>
                                <m:r>
                                  <a:rPr lang="en-US" sz="2400" i="1">
                                    <a:latin typeface="Cambria Math" panose="02040503050406030204" pitchFamily="18" charset="0"/>
                                  </a:rPr>
                                  <m:t>1</m:t>
                                </m:r>
                              </m:e>
                            </m:d>
                          </m:sup>
                        </m:sSup>
                      </m:oMath>
                    </m:oMathPara>
                  </a14:m>
                  <a:endParaRPr lang="en-US" sz="2400" dirty="0"/>
                </a:p>
              </p:txBody>
            </p:sp>
          </mc:Choice>
          <mc:Fallback xmlns="">
            <p:sp>
              <p:nvSpPr>
                <p:cNvPr id="35" name="Rectangle 34">
                  <a:extLst>
                    <a:ext uri="{FF2B5EF4-FFF2-40B4-BE49-F238E27FC236}">
                      <a16:creationId xmlns:a16="http://schemas.microsoft.com/office/drawing/2014/main" id="{2A8142BD-BEFB-4EA2-8635-24ACBD697AED}"/>
                    </a:ext>
                  </a:extLst>
                </p:cNvPr>
                <p:cNvSpPr>
                  <a:spLocks noRot="1" noChangeAspect="1" noMove="1" noResize="1" noEditPoints="1" noAdjustHandles="1" noChangeArrowheads="1" noChangeShapeType="1" noTextEdit="1"/>
                </p:cNvSpPr>
                <p:nvPr/>
              </p:nvSpPr>
              <p:spPr>
                <a:xfrm>
                  <a:off x="5662168" y="4209480"/>
                  <a:ext cx="578139" cy="365004"/>
                </a:xfrm>
                <a:prstGeom prst="rect">
                  <a:avLst/>
                </a:prstGeom>
                <a:blipFill>
                  <a:blip r:embed="rId3"/>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6FD9249E-8979-47C7-83B0-D42E9E930AA3}"/>
                </a:ext>
              </a:extLst>
            </p:cNvPr>
            <p:cNvCxnSpPr>
              <a:cxnSpLocks/>
            </p:cNvCxnSpPr>
            <p:nvPr/>
          </p:nvCxnSpPr>
          <p:spPr>
            <a:xfrm flipV="1">
              <a:off x="5992804" y="3055620"/>
              <a:ext cx="0" cy="120777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74CBD1E-1680-4373-81D0-B304C222D2A2}"/>
                </a:ext>
              </a:extLst>
            </p:cNvPr>
            <p:cNvCxnSpPr/>
            <p:nvPr/>
          </p:nvCxnSpPr>
          <p:spPr>
            <a:xfrm>
              <a:off x="5653512" y="3931920"/>
              <a:ext cx="336674"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98451"/>
                <a:ext cx="6170258" cy="3978511"/>
              </a:xfrm>
            </p:spPr>
            <p:txBody>
              <a:bodyPr/>
              <a:lstStyle/>
              <a:p>
                <a:r>
                  <a:rPr lang="en-US" dirty="0"/>
                  <a:t>A </a:t>
                </a:r>
                <a:r>
                  <a:rPr lang="en-US" b="1" dirty="0"/>
                  <a:t>first order </a:t>
                </a:r>
                <a:r>
                  <a:rPr lang="en-US" dirty="0"/>
                  <a:t>method uses the gradient to take a step of a given length on the direction that reduces the function.</a:t>
                </a:r>
              </a:p>
              <a:p>
                <a:endParaRPr lang="en-US" dirty="0"/>
              </a:p>
              <a:p>
                <a:r>
                  <a:rPr lang="en-US" dirty="0"/>
                  <a:t>Given a cost function (e.g., a loss) </a:t>
                </a:r>
                <a14:m>
                  <m:oMath xmlns:m="http://schemas.openxmlformats.org/officeDocument/2006/math">
                    <m:r>
                      <a:rPr lang="en-US" b="0" i="1" smtClean="0">
                        <a:latin typeface="Cambria Math" panose="02040503050406030204" pitchFamily="18" charset="0"/>
                      </a:rPr>
                      <m:t>𝐶</m:t>
                    </m:r>
                  </m:oMath>
                </a14:m>
                <a:r>
                  <a:rPr lang="en-US" dirty="0"/>
                  <a:t> for a set of parameter </a:t>
                </a:r>
                <a14:m>
                  <m:oMath xmlns:m="http://schemas.openxmlformats.org/officeDocument/2006/math">
                    <m:r>
                      <a:rPr lang="en-US" b="0" i="1" smtClean="0">
                        <a:latin typeface="Cambria Math" panose="02040503050406030204" pitchFamily="18" charset="0"/>
                      </a:rPr>
                      <m:t>𝜃</m:t>
                    </m:r>
                  </m:oMath>
                </a14:m>
                <a:r>
                  <a:rPr lang="en-US" dirty="0"/>
                  <a:t>, the update rule for first order methods is</a:t>
                </a:r>
                <a:r>
                  <a:rPr lang="en-US"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𝜽</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m:t>
                        </m:r>
                        <m:r>
                          <a:rPr lang="en-US" b="1" i="1" smtClean="0">
                            <a:latin typeface="Cambria Math" panose="02040503050406030204" pitchFamily="18" charset="0"/>
                          </a:rPr>
                          <m:t>𝜽</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e>
                      <m:sup>
                        <m:r>
                          <a:rPr lang="en-US" b="0" i="1" smtClean="0">
                            <a:latin typeface="Cambria Math" panose="02040503050406030204" pitchFamily="18" charset="0"/>
                          </a:rPr>
                          <m:t>⊤</m:t>
                        </m:r>
                      </m:sup>
                    </m:sSup>
                  </m:oMath>
                </a14:m>
                <a:r>
                  <a:rPr lang="en-US" dirty="0"/>
                  <a:t>, where </a:t>
                </a:r>
                <a14:m>
                  <m:oMath xmlns:m="http://schemas.openxmlformats.org/officeDocument/2006/math">
                    <m:r>
                      <a:rPr lang="en-US" b="0" i="1" smtClean="0">
                        <a:latin typeface="Cambria Math" panose="02040503050406030204" pitchFamily="18" charset="0"/>
                      </a:rPr>
                      <m:t>𝜖</m:t>
                    </m:r>
                  </m:oMath>
                </a14:m>
                <a:r>
                  <a:rPr lang="en-US" dirty="0"/>
                  <a:t> is referred to as the </a:t>
                </a:r>
                <a:r>
                  <a:rPr lang="en-US" b="1" dirty="0"/>
                  <a:t>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98451"/>
                <a:ext cx="6170258" cy="3978511"/>
              </a:xfrm>
              <a:blipFill>
                <a:blip r:embed="rId4"/>
                <a:stretch>
                  <a:fillRect l="-1383" t="-2147" r="-12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cxnSp>
        <p:nvCxnSpPr>
          <p:cNvPr id="6" name="Straight Arrow Connector 5">
            <a:extLst>
              <a:ext uri="{FF2B5EF4-FFF2-40B4-BE49-F238E27FC236}">
                <a16:creationId xmlns:a16="http://schemas.microsoft.com/office/drawing/2014/main" id="{B5BFB74C-BE5C-42FB-A77C-0612930C4DB5}"/>
              </a:ext>
            </a:extLst>
          </p:cNvPr>
          <p:cNvCxnSpPr/>
          <p:nvPr/>
        </p:nvCxnSpPr>
        <p:spPr>
          <a:xfrm>
            <a:off x="7435173" y="5494006"/>
            <a:ext cx="414753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80206CB-6515-4223-8AC8-3A5E663F9A83}"/>
              </a:ext>
            </a:extLst>
          </p:cNvPr>
          <p:cNvCxnSpPr>
            <a:cxnSpLocks/>
          </p:cNvCxnSpPr>
          <p:nvPr/>
        </p:nvCxnSpPr>
        <p:spPr>
          <a:xfrm flipV="1">
            <a:off x="7582657" y="1825625"/>
            <a:ext cx="0" cy="38632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E2EFA53-D50A-4A73-9652-866A8E9FE3FD}"/>
                  </a:ext>
                </a:extLst>
              </p:cNvPr>
              <p:cNvSpPr/>
              <p:nvPr/>
            </p:nvSpPr>
            <p:spPr>
              <a:xfrm>
                <a:off x="10563203" y="2987834"/>
                <a:ext cx="8901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i="1" smtClean="0">
                          <a:latin typeface="Cambria Math" panose="02040503050406030204" pitchFamily="18" charset="0"/>
                        </a:rPr>
                        <m:t>(</m:t>
                      </m:r>
                      <m:r>
                        <a:rPr lang="en-US" sz="2400" b="0" i="1" smtClean="0">
                          <a:latin typeface="Cambria Math" panose="02040503050406030204" pitchFamily="18" charset="0"/>
                        </a:rPr>
                        <m:t>𝜃</m:t>
                      </m:r>
                      <m:r>
                        <a:rPr lang="en-US" sz="2400" i="1">
                          <a:latin typeface="Cambria Math" panose="02040503050406030204" pitchFamily="18" charset="0"/>
                        </a:rPr>
                        <m:t>)</m:t>
                      </m:r>
                    </m:oMath>
                  </m:oMathPara>
                </a14:m>
                <a:endParaRPr lang="en-US" sz="2400" dirty="0"/>
              </a:p>
            </p:txBody>
          </p:sp>
        </mc:Choice>
        <mc:Fallback xmlns="">
          <p:sp>
            <p:nvSpPr>
              <p:cNvPr id="12" name="Rectangle 11">
                <a:extLst>
                  <a:ext uri="{FF2B5EF4-FFF2-40B4-BE49-F238E27FC236}">
                    <a16:creationId xmlns:a16="http://schemas.microsoft.com/office/drawing/2014/main" id="{0E2EFA53-D50A-4A73-9652-866A8E9FE3FD}"/>
                  </a:ext>
                </a:extLst>
              </p:cNvPr>
              <p:cNvSpPr>
                <a:spLocks noRot="1" noChangeAspect="1" noMove="1" noResize="1" noEditPoints="1" noAdjustHandles="1" noChangeArrowheads="1" noChangeShapeType="1" noTextEdit="1"/>
              </p:cNvSpPr>
              <p:nvPr/>
            </p:nvSpPr>
            <p:spPr>
              <a:xfrm>
                <a:off x="10563203" y="2987834"/>
                <a:ext cx="890115" cy="461665"/>
              </a:xfrm>
              <a:prstGeom prst="rect">
                <a:avLst/>
              </a:prstGeom>
              <a:blipFill>
                <a:blip r:embed="rId5"/>
                <a:stretch>
                  <a:fillRect r="-137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808F4D63-C60D-4551-9CC9-1807F74C785A}"/>
                  </a:ext>
                </a:extLst>
              </p:cNvPr>
              <p:cNvSpPr/>
              <p:nvPr/>
            </p:nvSpPr>
            <p:spPr>
              <a:xfrm>
                <a:off x="11502344" y="5222303"/>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oMath>
                  </m:oMathPara>
                </a14:m>
                <a:endParaRPr lang="en-US" sz="2400" dirty="0"/>
              </a:p>
            </p:txBody>
          </p:sp>
        </mc:Choice>
        <mc:Fallback xmlns="">
          <p:sp>
            <p:nvSpPr>
              <p:cNvPr id="26" name="Rectangle 25">
                <a:extLst>
                  <a:ext uri="{FF2B5EF4-FFF2-40B4-BE49-F238E27FC236}">
                    <a16:creationId xmlns:a16="http://schemas.microsoft.com/office/drawing/2014/main" id="{808F4D63-C60D-4551-9CC9-1807F74C785A}"/>
                  </a:ext>
                </a:extLst>
              </p:cNvPr>
              <p:cNvSpPr>
                <a:spLocks noRot="1" noChangeAspect="1" noMove="1" noResize="1" noEditPoints="1" noAdjustHandles="1" noChangeArrowheads="1" noChangeShapeType="1" noTextEdit="1"/>
              </p:cNvSpPr>
              <p:nvPr/>
            </p:nvSpPr>
            <p:spPr>
              <a:xfrm>
                <a:off x="11502344" y="5222303"/>
                <a:ext cx="43576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799E083-1338-4391-AD7C-1DA685019CE6}"/>
                  </a:ext>
                </a:extLst>
              </p:cNvPr>
              <p:cNvSpPr/>
              <p:nvPr/>
            </p:nvSpPr>
            <p:spPr>
              <a:xfrm>
                <a:off x="7092009" y="1816262"/>
                <a:ext cx="4514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oMath>
                  </m:oMathPara>
                </a14:m>
                <a:endParaRPr lang="en-US" sz="2400" dirty="0"/>
              </a:p>
            </p:txBody>
          </p:sp>
        </mc:Choice>
        <mc:Fallback xmlns="">
          <p:sp>
            <p:nvSpPr>
              <p:cNvPr id="27" name="Rectangle 26">
                <a:extLst>
                  <a:ext uri="{FF2B5EF4-FFF2-40B4-BE49-F238E27FC236}">
                    <a16:creationId xmlns:a16="http://schemas.microsoft.com/office/drawing/2014/main" id="{0799E083-1338-4391-AD7C-1DA685019CE6}"/>
                  </a:ext>
                </a:extLst>
              </p:cNvPr>
              <p:cNvSpPr>
                <a:spLocks noRot="1" noChangeAspect="1" noMove="1" noResize="1" noEditPoints="1" noAdjustHandles="1" noChangeArrowheads="1" noChangeShapeType="1" noTextEdit="1"/>
              </p:cNvSpPr>
              <p:nvPr/>
            </p:nvSpPr>
            <p:spPr>
              <a:xfrm>
                <a:off x="7092009" y="1816262"/>
                <a:ext cx="45147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DF84CAC4-2BD6-408F-B870-1765DFABAD01}"/>
                  </a:ext>
                </a:extLst>
              </p:cNvPr>
              <p:cNvSpPr/>
              <p:nvPr/>
            </p:nvSpPr>
            <p:spPr>
              <a:xfrm>
                <a:off x="7483124" y="5494006"/>
                <a:ext cx="770339"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𝜃</m:t>
                          </m:r>
                        </m:e>
                        <m:sup>
                          <m:r>
                            <a:rPr lang="en-US" sz="2400" i="1">
                              <a:latin typeface="Cambria Math" panose="02040503050406030204" pitchFamily="18" charset="0"/>
                            </a:rPr>
                            <m:t>(0)</m:t>
                          </m:r>
                        </m:sup>
                      </m:sSup>
                    </m:oMath>
                  </m:oMathPara>
                </a14:m>
                <a:endParaRPr lang="en-US" sz="2400" dirty="0"/>
              </a:p>
            </p:txBody>
          </p:sp>
        </mc:Choice>
        <mc:Fallback xmlns="">
          <p:sp>
            <p:nvSpPr>
              <p:cNvPr id="28" name="Rectangle 27">
                <a:extLst>
                  <a:ext uri="{FF2B5EF4-FFF2-40B4-BE49-F238E27FC236}">
                    <a16:creationId xmlns:a16="http://schemas.microsoft.com/office/drawing/2014/main" id="{DF84CAC4-2BD6-408F-B870-1765DFABAD01}"/>
                  </a:ext>
                </a:extLst>
              </p:cNvPr>
              <p:cNvSpPr>
                <a:spLocks noRot="1" noChangeAspect="1" noMove="1" noResize="1" noEditPoints="1" noAdjustHandles="1" noChangeArrowheads="1" noChangeShapeType="1" noTextEdit="1"/>
              </p:cNvSpPr>
              <p:nvPr/>
            </p:nvSpPr>
            <p:spPr>
              <a:xfrm>
                <a:off x="7483124" y="5494006"/>
                <a:ext cx="770339" cy="476990"/>
              </a:xfrm>
              <a:prstGeom prst="rect">
                <a:avLst/>
              </a:prstGeom>
              <a:blipFill>
                <a:blip r:embed="rId8"/>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90609F8D-647D-4FBD-B1A3-064A8D2B29BA}"/>
              </a:ext>
            </a:extLst>
          </p:cNvPr>
          <p:cNvCxnSpPr/>
          <p:nvPr/>
        </p:nvCxnSpPr>
        <p:spPr>
          <a:xfrm flipV="1">
            <a:off x="8073306" y="3480276"/>
            <a:ext cx="0" cy="20822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F3F33AB-93DF-4648-9B39-58D360C581EB}"/>
              </a:ext>
            </a:extLst>
          </p:cNvPr>
          <p:cNvCxnSpPr>
            <a:cxnSpLocks/>
          </p:cNvCxnSpPr>
          <p:nvPr/>
        </p:nvCxnSpPr>
        <p:spPr>
          <a:xfrm>
            <a:off x="7476123" y="2402813"/>
            <a:ext cx="1460549" cy="264697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11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E2D1656-A130-4BC0-BB11-734AD6AF9C2B}"/>
              </a:ext>
            </a:extLst>
          </p:cNvPr>
          <p:cNvGrpSpPr/>
          <p:nvPr/>
        </p:nvGrpSpPr>
        <p:grpSpPr>
          <a:xfrm>
            <a:off x="389029" y="1980443"/>
            <a:ext cx="6141720" cy="4606291"/>
            <a:chOff x="590563" y="1372338"/>
            <a:chExt cx="4606290" cy="3454718"/>
          </a:xfrm>
        </p:grpSpPr>
        <p:pic>
          <p:nvPicPr>
            <p:cNvPr id="7" name="Picture 6">
              <a:extLst>
                <a:ext uri="{FF2B5EF4-FFF2-40B4-BE49-F238E27FC236}">
                  <a16:creationId xmlns:a16="http://schemas.microsoft.com/office/drawing/2014/main" id="{5F617B83-D259-4417-9AA7-F5BB026A64A1}"/>
                </a:ext>
              </a:extLst>
            </p:cNvPr>
            <p:cNvPicPr>
              <a:picLocks noChangeAspect="1"/>
            </p:cNvPicPr>
            <p:nvPr/>
          </p:nvPicPr>
          <p:blipFill>
            <a:blip r:embed="rId3"/>
            <a:stretch>
              <a:fillRect/>
            </a:stretch>
          </p:blipFill>
          <p:spPr>
            <a:xfrm>
              <a:off x="590563" y="1372338"/>
              <a:ext cx="4606290" cy="34547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E2B500-6A5A-4566-B155-B487F4360AE8}"/>
                    </a:ext>
                  </a:extLst>
                </p:cNvPr>
                <p:cNvSpPr txBox="1"/>
                <p:nvPr/>
              </p:nvSpPr>
              <p:spPr>
                <a:xfrm>
                  <a:off x="1638010" y="3930889"/>
                  <a:ext cx="483161"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11" name="TextBox 10">
                  <a:extLst>
                    <a:ext uri="{FF2B5EF4-FFF2-40B4-BE49-F238E27FC236}">
                      <a16:creationId xmlns:a16="http://schemas.microsoft.com/office/drawing/2014/main" id="{DCE2B500-6A5A-4566-B155-B487F4360AE8}"/>
                    </a:ext>
                  </a:extLst>
                </p:cNvPr>
                <p:cNvSpPr txBox="1">
                  <a:spLocks noRot="1" noChangeAspect="1" noMove="1" noResize="1" noEditPoints="1" noAdjustHandles="1" noChangeArrowheads="1" noChangeShapeType="1" noTextEdit="1"/>
                </p:cNvSpPr>
                <p:nvPr/>
              </p:nvSpPr>
              <p:spPr>
                <a:xfrm>
                  <a:off x="1638010" y="3930889"/>
                  <a:ext cx="483161" cy="299120"/>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C19D474E-6B5B-4CE4-B36E-EA4A12664E7E}"/>
                </a:ext>
              </a:extLst>
            </p:cNvPr>
            <p:cNvSpPr/>
            <p:nvPr/>
          </p:nvSpPr>
          <p:spPr>
            <a:xfrm>
              <a:off x="2065020" y="360894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15" name="Straight Connector 14">
              <a:extLst>
                <a:ext uri="{FF2B5EF4-FFF2-40B4-BE49-F238E27FC236}">
                  <a16:creationId xmlns:a16="http://schemas.microsoft.com/office/drawing/2014/main" id="{DC29DCC2-62BF-4EB4-98D9-7419693D1DEA}"/>
                </a:ext>
              </a:extLst>
            </p:cNvPr>
            <p:cNvCxnSpPr>
              <a:cxnSpLocks/>
              <a:stCxn id="13" idx="4"/>
              <a:endCxn id="10" idx="0"/>
            </p:cNvCxnSpPr>
            <p:nvPr/>
          </p:nvCxnSpPr>
          <p:spPr>
            <a:xfrm>
              <a:off x="2087880" y="3654663"/>
              <a:ext cx="0" cy="482997"/>
            </a:xfrm>
            <a:prstGeom prst="line">
              <a:avLst/>
            </a:prstGeom>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89275EAD-AD9C-4078-B9B2-778515AC0DA2}"/>
                </a:ext>
              </a:extLst>
            </p:cNvPr>
            <p:cNvSpPr/>
            <p:nvPr/>
          </p:nvSpPr>
          <p:spPr>
            <a:xfrm>
              <a:off x="2065020" y="413766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sp>
        <p:nvSpPr>
          <p:cNvPr id="2" name="Title 1"/>
          <p:cNvSpPr>
            <a:spLocks noGrp="1"/>
          </p:cNvSpPr>
          <p:nvPr>
            <p:ph type="title"/>
          </p:nvPr>
        </p:nvSpPr>
        <p:spPr/>
        <p:txBody>
          <a:bodyPr/>
          <a:lstStyle/>
          <a:p>
            <a:r>
              <a:rPr lang="en-US" dirty="0"/>
              <a:t>Gradient Descent</a:t>
            </a:r>
          </a:p>
        </p:txBody>
      </p:sp>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grpSp>
        <p:nvGrpSpPr>
          <p:cNvPr id="26" name="Group 25">
            <a:extLst>
              <a:ext uri="{FF2B5EF4-FFF2-40B4-BE49-F238E27FC236}">
                <a16:creationId xmlns:a16="http://schemas.microsoft.com/office/drawing/2014/main" id="{0C61EC8B-4A79-429A-B820-9782DD330E09}"/>
              </a:ext>
            </a:extLst>
          </p:cNvPr>
          <p:cNvGrpSpPr/>
          <p:nvPr/>
        </p:nvGrpSpPr>
        <p:grpSpPr>
          <a:xfrm>
            <a:off x="2317072" y="5501401"/>
            <a:ext cx="1232389" cy="559833"/>
            <a:chOff x="2036597" y="4013050"/>
            <a:chExt cx="924292" cy="419874"/>
          </a:xfrm>
        </p:grpSpPr>
        <p:cxnSp>
          <p:nvCxnSpPr>
            <p:cNvPr id="23" name="Straight Arrow Connector 22">
              <a:extLst>
                <a:ext uri="{FF2B5EF4-FFF2-40B4-BE49-F238E27FC236}">
                  <a16:creationId xmlns:a16="http://schemas.microsoft.com/office/drawing/2014/main" id="{AE61E724-0C67-4DA4-8AC1-F6499B9CBD96}"/>
                </a:ext>
              </a:extLst>
            </p:cNvPr>
            <p:cNvCxnSpPr>
              <a:cxnSpLocks/>
            </p:cNvCxnSpPr>
            <p:nvPr/>
          </p:nvCxnSpPr>
          <p:spPr>
            <a:xfrm flipV="1">
              <a:off x="2103119" y="4033915"/>
              <a:ext cx="140276" cy="118985"/>
            </a:xfrm>
            <a:prstGeom prst="straightConnector1">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EBF3E10-94EE-42D7-A0C4-D52D46D21C7D}"/>
                    </a:ext>
                  </a:extLst>
                </p:cNvPr>
                <p:cNvSpPr txBox="1"/>
                <p:nvPr/>
              </p:nvSpPr>
              <p:spPr>
                <a:xfrm>
                  <a:off x="2036597" y="4013050"/>
                  <a:ext cx="924292" cy="4198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65000"/>
                                <a:lumOff val="35000"/>
                              </a:schemeClr>
                            </a:solidFill>
                            <a:latin typeface="Cambria Math" panose="02040503050406030204" pitchFamily="18" charset="0"/>
                          </a:rPr>
                          <m:t>−</m:t>
                        </m:r>
                        <m:f>
                          <m:fPr>
                            <m:ctrlPr>
                              <a:rPr lang="en-US" sz="1600" i="1" smtClean="0">
                                <a:solidFill>
                                  <a:schemeClr val="tx1">
                                    <a:lumMod val="65000"/>
                                    <a:lumOff val="35000"/>
                                  </a:schemeClr>
                                </a:solidFill>
                                <a:latin typeface="Cambria Math" panose="02040503050406030204" pitchFamily="18" charset="0"/>
                              </a:rPr>
                            </m:ctrlPr>
                          </m:fPr>
                          <m:num>
                            <m:r>
                              <a:rPr lang="en-US" sz="1600" b="0" i="1" smtClean="0">
                                <a:solidFill>
                                  <a:schemeClr val="tx1">
                                    <a:lumMod val="65000"/>
                                    <a:lumOff val="35000"/>
                                  </a:schemeClr>
                                </a:solidFill>
                                <a:latin typeface="Cambria Math" panose="02040503050406030204" pitchFamily="18" charset="0"/>
                              </a:rPr>
                              <m:t>𝑑𝐶</m:t>
                            </m:r>
                          </m:num>
                          <m:den>
                            <m:r>
                              <a:rPr lang="en-US" sz="1600" b="0" i="1" smtClean="0">
                                <a:solidFill>
                                  <a:schemeClr val="tx1">
                                    <a:lumMod val="65000"/>
                                    <a:lumOff val="35000"/>
                                  </a:schemeClr>
                                </a:solidFill>
                                <a:latin typeface="Cambria Math" panose="02040503050406030204" pitchFamily="18" charset="0"/>
                              </a:rPr>
                              <m:t>𝑑</m:t>
                            </m:r>
                            <m:r>
                              <a:rPr lang="en-US" sz="1600" b="1" i="1" smtClean="0">
                                <a:solidFill>
                                  <a:schemeClr val="tx1">
                                    <a:lumMod val="65000"/>
                                    <a:lumOff val="35000"/>
                                  </a:schemeClr>
                                </a:solidFill>
                                <a:latin typeface="Cambria Math" panose="02040503050406030204" pitchFamily="18" charset="0"/>
                              </a:rPr>
                              <m:t>𝜽</m:t>
                            </m:r>
                          </m:den>
                        </m:f>
                        <m:d>
                          <m:dPr>
                            <m:ctrlPr>
                              <a:rPr lang="en-US" sz="1600" i="1">
                                <a:solidFill>
                                  <a:schemeClr val="tx1">
                                    <a:lumMod val="65000"/>
                                    <a:lumOff val="35000"/>
                                  </a:schemeClr>
                                </a:solidFill>
                                <a:latin typeface="Cambria Math" panose="02040503050406030204" pitchFamily="18" charset="0"/>
                              </a:rPr>
                            </m:ctrlPr>
                          </m:dPr>
                          <m:e>
                            <m:sSup>
                              <m:sSupPr>
                                <m:ctrlPr>
                                  <a:rPr lang="en-US" sz="1600" i="1">
                                    <a:solidFill>
                                      <a:schemeClr val="tx1">
                                        <a:lumMod val="65000"/>
                                        <a:lumOff val="35000"/>
                                      </a:schemeClr>
                                    </a:solidFill>
                                    <a:latin typeface="Cambria Math" panose="02040503050406030204" pitchFamily="18" charset="0"/>
                                  </a:rPr>
                                </m:ctrlPr>
                              </m:sSupPr>
                              <m:e>
                                <m:r>
                                  <a:rPr lang="en-US" sz="1600" b="1" i="1" smtClean="0">
                                    <a:solidFill>
                                      <a:schemeClr val="tx1">
                                        <a:lumMod val="65000"/>
                                        <a:lumOff val="35000"/>
                                      </a:schemeClr>
                                    </a:solidFill>
                                    <a:latin typeface="Cambria Math" panose="02040503050406030204" pitchFamily="18" charset="0"/>
                                  </a:rPr>
                                  <m:t>𝜽</m:t>
                                </m:r>
                              </m:e>
                              <m:sup>
                                <m:d>
                                  <m:dPr>
                                    <m:ctrlPr>
                                      <a:rPr lang="en-US" sz="1600" i="1">
                                        <a:solidFill>
                                          <a:schemeClr val="tx1">
                                            <a:lumMod val="65000"/>
                                            <a:lumOff val="35000"/>
                                          </a:schemeClr>
                                        </a:solidFill>
                                        <a:latin typeface="Cambria Math" panose="02040503050406030204" pitchFamily="18" charset="0"/>
                                      </a:rPr>
                                    </m:ctrlPr>
                                  </m:dPr>
                                  <m:e>
                                    <m:r>
                                      <a:rPr lang="en-US" sz="1600" b="0" i="1">
                                        <a:solidFill>
                                          <a:schemeClr val="tx1">
                                            <a:lumMod val="65000"/>
                                            <a:lumOff val="35000"/>
                                          </a:schemeClr>
                                        </a:solidFill>
                                        <a:latin typeface="Cambria Math" panose="02040503050406030204" pitchFamily="18" charset="0"/>
                                      </a:rPr>
                                      <m:t>0</m:t>
                                    </m:r>
                                  </m:e>
                                </m:d>
                              </m:sup>
                            </m:sSup>
                          </m:e>
                        </m:d>
                      </m:oMath>
                    </m:oMathPara>
                  </a14:m>
                  <a:endParaRPr lang="en-US" sz="1600" dirty="0">
                    <a:solidFill>
                      <a:schemeClr val="tx1">
                        <a:lumMod val="65000"/>
                        <a:lumOff val="35000"/>
                      </a:schemeClr>
                    </a:solidFill>
                  </a:endParaRPr>
                </a:p>
              </p:txBody>
            </p:sp>
          </mc:Choice>
          <mc:Fallback xmlns="">
            <p:sp>
              <p:nvSpPr>
                <p:cNvPr id="24" name="TextBox 23">
                  <a:extLst>
                    <a:ext uri="{FF2B5EF4-FFF2-40B4-BE49-F238E27FC236}">
                      <a16:creationId xmlns:a16="http://schemas.microsoft.com/office/drawing/2014/main" id="{9EBF3E10-94EE-42D7-A0C4-D52D46D21C7D}"/>
                    </a:ext>
                  </a:extLst>
                </p:cNvPr>
                <p:cNvSpPr txBox="1">
                  <a:spLocks noRot="1" noChangeAspect="1" noMove="1" noResize="1" noEditPoints="1" noAdjustHandles="1" noChangeArrowheads="1" noChangeShapeType="1" noTextEdit="1"/>
                </p:cNvSpPr>
                <p:nvPr/>
              </p:nvSpPr>
              <p:spPr>
                <a:xfrm>
                  <a:off x="2036597" y="4013050"/>
                  <a:ext cx="924292" cy="419874"/>
                </a:xfrm>
                <a:prstGeom prst="rect">
                  <a:avLst/>
                </a:prstGeom>
                <a:blipFill>
                  <a:blip r:embed="rId5"/>
                  <a:stretch>
                    <a:fillRect/>
                  </a:stretch>
                </a:blipFill>
              </p:spPr>
              <p:txBody>
                <a:bodyPr/>
                <a:lstStyle/>
                <a:p>
                  <a:r>
                    <a:rPr lang="en-US">
                      <a:noFill/>
                    </a:rPr>
                    <a:t> </a:t>
                  </a:r>
                </a:p>
              </p:txBody>
            </p:sp>
          </mc:Fallback>
        </mc:AlternateContent>
      </p:grpSp>
      <p:pic>
        <p:nvPicPr>
          <p:cNvPr id="27" name="Picture 26">
            <a:extLst>
              <a:ext uri="{FF2B5EF4-FFF2-40B4-BE49-F238E27FC236}">
                <a16:creationId xmlns:a16="http://schemas.microsoft.com/office/drawing/2014/main" id="{6978D6C7-C16D-490A-99B3-70B560BD9F49}"/>
              </a:ext>
            </a:extLst>
          </p:cNvPr>
          <p:cNvPicPr>
            <a:picLocks noChangeAspect="1"/>
          </p:cNvPicPr>
          <p:nvPr/>
        </p:nvPicPr>
        <p:blipFill rotWithShape="1">
          <a:blip r:embed="rId6"/>
          <a:srcRect l="15684" t="3353" r="14093" b="2690"/>
          <a:stretch/>
        </p:blipFill>
        <p:spPr>
          <a:xfrm>
            <a:off x="7125089" y="1951077"/>
            <a:ext cx="4439324" cy="4454803"/>
          </a:xfrm>
          <a:prstGeom prst="rect">
            <a:avLst/>
          </a:prstGeom>
        </p:spPr>
      </p:pic>
      <p:sp>
        <p:nvSpPr>
          <p:cNvPr id="28" name="Oval 27">
            <a:extLst>
              <a:ext uri="{FF2B5EF4-FFF2-40B4-BE49-F238E27FC236}">
                <a16:creationId xmlns:a16="http://schemas.microsoft.com/office/drawing/2014/main" id="{53F8D2E1-A5DE-4475-A610-1B2F3C2346EE}"/>
              </a:ext>
            </a:extLst>
          </p:cNvPr>
          <p:cNvSpPr/>
          <p:nvPr/>
        </p:nvSpPr>
        <p:spPr>
          <a:xfrm>
            <a:off x="7952549" y="4060086"/>
            <a:ext cx="60959" cy="609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F4311A8-D186-44A0-94FF-7DB84022EF5A}"/>
                  </a:ext>
                </a:extLst>
              </p:cNvPr>
              <p:cNvSpPr txBox="1"/>
              <p:nvPr/>
            </p:nvSpPr>
            <p:spPr>
              <a:xfrm>
                <a:off x="7608579" y="4125700"/>
                <a:ext cx="641458" cy="398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42" name="TextBox 41">
                <a:extLst>
                  <a:ext uri="{FF2B5EF4-FFF2-40B4-BE49-F238E27FC236}">
                    <a16:creationId xmlns:a16="http://schemas.microsoft.com/office/drawing/2014/main" id="{0F4311A8-D186-44A0-94FF-7DB84022EF5A}"/>
                  </a:ext>
                </a:extLst>
              </p:cNvPr>
              <p:cNvSpPr txBox="1">
                <a:spLocks noRot="1" noChangeAspect="1" noMove="1" noResize="1" noEditPoints="1" noAdjustHandles="1" noChangeArrowheads="1" noChangeShapeType="1" noTextEdit="1"/>
              </p:cNvSpPr>
              <p:nvPr/>
            </p:nvSpPr>
            <p:spPr>
              <a:xfrm>
                <a:off x="7608579" y="4125700"/>
                <a:ext cx="641458" cy="398827"/>
              </a:xfrm>
              <a:prstGeom prst="rect">
                <a:avLst/>
              </a:prstGeom>
              <a:blipFill>
                <a:blip r:embed="rId7"/>
                <a:stretch>
                  <a:fillRect/>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C10B13F1-39A0-4ECF-A90C-D3B72BDBF7D6}"/>
              </a:ext>
            </a:extLst>
          </p:cNvPr>
          <p:cNvGrpSpPr/>
          <p:nvPr/>
        </p:nvGrpSpPr>
        <p:grpSpPr>
          <a:xfrm>
            <a:off x="8013505" y="3019910"/>
            <a:ext cx="2258466" cy="1040177"/>
            <a:chOff x="5890258" y="2078242"/>
            <a:chExt cx="1693850" cy="780133"/>
          </a:xfrm>
        </p:grpSpPr>
        <p:cxnSp>
          <p:nvCxnSpPr>
            <p:cNvPr id="30" name="Straight Arrow Connector 29">
              <a:extLst>
                <a:ext uri="{FF2B5EF4-FFF2-40B4-BE49-F238E27FC236}">
                  <a16:creationId xmlns:a16="http://schemas.microsoft.com/office/drawing/2014/main" id="{8307ECC4-7CB6-468D-B0AF-7EB9FC405B25}"/>
                </a:ext>
              </a:extLst>
            </p:cNvPr>
            <p:cNvCxnSpPr>
              <a:cxnSpLocks/>
            </p:cNvCxnSpPr>
            <p:nvPr/>
          </p:nvCxnSpPr>
          <p:spPr>
            <a:xfrm flipV="1">
              <a:off x="5890258" y="2379785"/>
              <a:ext cx="1264727" cy="4785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71E5589-FA93-4193-AB23-A7AB7A81F2B7}"/>
                </a:ext>
              </a:extLst>
            </p:cNvPr>
            <p:cNvSpPr/>
            <p:nvPr/>
          </p:nvSpPr>
          <p:spPr>
            <a:xfrm>
              <a:off x="7132125" y="23569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7AB68FD-5BFE-4176-9758-1BA0DD993C9F}"/>
                    </a:ext>
                  </a:extLst>
                </p:cNvPr>
                <p:cNvSpPr txBox="1"/>
                <p:nvPr/>
              </p:nvSpPr>
              <p:spPr>
                <a:xfrm>
                  <a:off x="7103014" y="2078242"/>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43" name="TextBox 42">
                  <a:extLst>
                    <a:ext uri="{FF2B5EF4-FFF2-40B4-BE49-F238E27FC236}">
                      <a16:creationId xmlns:a16="http://schemas.microsoft.com/office/drawing/2014/main" id="{E7AB68FD-5BFE-4176-9758-1BA0DD993C9F}"/>
                    </a:ext>
                  </a:extLst>
                </p:cNvPr>
                <p:cNvSpPr txBox="1">
                  <a:spLocks noRot="1" noChangeAspect="1" noMove="1" noResize="1" noEditPoints="1" noAdjustHandles="1" noChangeArrowheads="1" noChangeShapeType="1" noTextEdit="1"/>
                </p:cNvSpPr>
                <p:nvPr/>
              </p:nvSpPr>
              <p:spPr>
                <a:xfrm>
                  <a:off x="7103014" y="2078242"/>
                  <a:ext cx="481094" cy="299120"/>
                </a:xfrm>
                <a:prstGeom prst="rect">
                  <a:avLst/>
                </a:prstGeom>
                <a:blipFill>
                  <a:blip r:embed="rId8"/>
                  <a:stretch>
                    <a:fillRect/>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3EB5B9D5-963D-4621-8D6F-7F4E2256B228}"/>
              </a:ext>
            </a:extLst>
          </p:cNvPr>
          <p:cNvGrpSpPr/>
          <p:nvPr/>
        </p:nvGrpSpPr>
        <p:grpSpPr>
          <a:xfrm>
            <a:off x="8434849" y="3452445"/>
            <a:ext cx="1254760" cy="1590016"/>
            <a:chOff x="6206265" y="2402644"/>
            <a:chExt cx="941070" cy="1192512"/>
          </a:xfrm>
        </p:grpSpPr>
        <p:sp>
          <p:nvSpPr>
            <p:cNvPr id="34" name="Oval 33">
              <a:extLst>
                <a:ext uri="{FF2B5EF4-FFF2-40B4-BE49-F238E27FC236}">
                  <a16:creationId xmlns:a16="http://schemas.microsoft.com/office/drawing/2014/main" id="{FD7D1E4C-4D3C-43BE-93ED-BB232D8EF46F}"/>
                </a:ext>
              </a:extLst>
            </p:cNvPr>
            <p:cNvSpPr/>
            <p:nvPr/>
          </p:nvSpPr>
          <p:spPr>
            <a:xfrm>
              <a:off x="6444536" y="32619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35" name="Straight Arrow Connector 34">
              <a:extLst>
                <a:ext uri="{FF2B5EF4-FFF2-40B4-BE49-F238E27FC236}">
                  <a16:creationId xmlns:a16="http://schemas.microsoft.com/office/drawing/2014/main" id="{7FFB786A-C4BA-4B0F-9E76-7284B18C7393}"/>
                </a:ext>
              </a:extLst>
            </p:cNvPr>
            <p:cNvCxnSpPr>
              <a:cxnSpLocks/>
            </p:cNvCxnSpPr>
            <p:nvPr/>
          </p:nvCxnSpPr>
          <p:spPr>
            <a:xfrm flipH="1">
              <a:off x="6475046" y="2402644"/>
              <a:ext cx="672289" cy="8530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BB67B0-58B1-491C-AAC0-C9D313DB273C}"/>
                    </a:ext>
                  </a:extLst>
                </p:cNvPr>
                <p:cNvSpPr txBox="1"/>
                <p:nvPr/>
              </p:nvSpPr>
              <p:spPr>
                <a:xfrm>
                  <a:off x="6206265" y="3296036"/>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44" name="TextBox 43">
                  <a:extLst>
                    <a:ext uri="{FF2B5EF4-FFF2-40B4-BE49-F238E27FC236}">
                      <a16:creationId xmlns:a16="http://schemas.microsoft.com/office/drawing/2014/main" id="{F4BB67B0-58B1-491C-AAC0-C9D313DB273C}"/>
                    </a:ext>
                  </a:extLst>
                </p:cNvPr>
                <p:cNvSpPr txBox="1">
                  <a:spLocks noRot="1" noChangeAspect="1" noMove="1" noResize="1" noEditPoints="1" noAdjustHandles="1" noChangeArrowheads="1" noChangeShapeType="1" noTextEdit="1"/>
                </p:cNvSpPr>
                <p:nvPr/>
              </p:nvSpPr>
              <p:spPr>
                <a:xfrm>
                  <a:off x="6206265" y="3296036"/>
                  <a:ext cx="481094" cy="299120"/>
                </a:xfrm>
                <a:prstGeom prst="rect">
                  <a:avLst/>
                </a:prstGeom>
                <a:blipFill>
                  <a:blip r:embed="rId9"/>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ADA30E15-FE5F-42F6-A638-AC0D264DACC7}"/>
              </a:ext>
            </a:extLst>
          </p:cNvPr>
          <p:cNvGrpSpPr/>
          <p:nvPr/>
        </p:nvGrpSpPr>
        <p:grpSpPr>
          <a:xfrm>
            <a:off x="8813502" y="3584335"/>
            <a:ext cx="1667891" cy="1025768"/>
            <a:chOff x="6490255" y="2501561"/>
            <a:chExt cx="1250919" cy="769326"/>
          </a:xfrm>
        </p:grpSpPr>
        <p:cxnSp>
          <p:nvCxnSpPr>
            <p:cNvPr id="39" name="Straight Arrow Connector 38">
              <a:extLst>
                <a:ext uri="{FF2B5EF4-FFF2-40B4-BE49-F238E27FC236}">
                  <a16:creationId xmlns:a16="http://schemas.microsoft.com/office/drawing/2014/main" id="{81612BD3-0C67-4833-95DB-02CEB6377D40}"/>
                </a:ext>
              </a:extLst>
            </p:cNvPr>
            <p:cNvCxnSpPr>
              <a:cxnSpLocks/>
            </p:cNvCxnSpPr>
            <p:nvPr/>
          </p:nvCxnSpPr>
          <p:spPr>
            <a:xfrm flipV="1">
              <a:off x="6490255" y="2641939"/>
              <a:ext cx="797591" cy="6289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D38AB476-165A-4EAD-BE65-38A4D7ED92A6}"/>
                </a:ext>
              </a:extLst>
            </p:cNvPr>
            <p:cNvSpPr/>
            <p:nvPr/>
          </p:nvSpPr>
          <p:spPr>
            <a:xfrm>
              <a:off x="7280195" y="26190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F5C03D6-8FBE-4A3A-AA50-6DAF19F9DA4C}"/>
                    </a:ext>
                  </a:extLst>
                </p:cNvPr>
                <p:cNvSpPr txBox="1"/>
                <p:nvPr/>
              </p:nvSpPr>
              <p:spPr>
                <a:xfrm>
                  <a:off x="7260080" y="2501561"/>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45" name="TextBox 44">
                  <a:extLst>
                    <a:ext uri="{FF2B5EF4-FFF2-40B4-BE49-F238E27FC236}">
                      <a16:creationId xmlns:a16="http://schemas.microsoft.com/office/drawing/2014/main" id="{CF5C03D6-8FBE-4A3A-AA50-6DAF19F9DA4C}"/>
                    </a:ext>
                  </a:extLst>
                </p:cNvPr>
                <p:cNvSpPr txBox="1">
                  <a:spLocks noRot="1" noChangeAspect="1" noMove="1" noResize="1" noEditPoints="1" noAdjustHandles="1" noChangeArrowheads="1" noChangeShapeType="1" noTextEdit="1"/>
                </p:cNvSpPr>
                <p:nvPr/>
              </p:nvSpPr>
              <p:spPr>
                <a:xfrm>
                  <a:off x="7260080" y="2501561"/>
                  <a:ext cx="481094" cy="299120"/>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C28919D-9C5A-49FB-AE9E-F288D53291F8}"/>
                  </a:ext>
                </a:extLst>
              </p:cNvPr>
              <p:cNvSpPr txBox="1"/>
              <p:nvPr/>
            </p:nvSpPr>
            <p:spPr>
              <a:xfrm>
                <a:off x="7449294" y="1622893"/>
                <a:ext cx="1394100" cy="420564"/>
              </a:xfrm>
              <a:prstGeom prst="rect">
                <a:avLst/>
              </a:prstGeom>
              <a:noFill/>
            </p:spPr>
            <p:txBody>
              <a:bodyPr wrap="none" rtlCol="0">
                <a:spAutoFit/>
              </a:bodyPr>
              <a:lstStyle/>
              <a:p>
                <a14:m>
                  <m:oMath xmlns:m="http://schemas.openxmlformats.org/officeDocument/2006/math">
                    <m:r>
                      <a:rPr lang="en-US" sz="2133" b="1" i="1">
                        <a:solidFill>
                          <a:srgbClr val="FF0000"/>
                        </a:solidFill>
                        <a:latin typeface="Cambria Math" panose="02040503050406030204" pitchFamily="18" charset="0"/>
                      </a:rPr>
                      <m:t>𝝐</m:t>
                    </m:r>
                  </m:oMath>
                </a14:m>
                <a:r>
                  <a:rPr lang="en-US" sz="2133" b="1" dirty="0">
                    <a:solidFill>
                      <a:srgbClr val="FF0000"/>
                    </a:solidFill>
                  </a:rPr>
                  <a:t> too large</a:t>
                </a:r>
                <a:endParaRPr lang="en-US" sz="2133" b="1" dirty="0"/>
              </a:p>
            </p:txBody>
          </p:sp>
        </mc:Choice>
        <mc:Fallback xmlns="">
          <p:sp>
            <p:nvSpPr>
              <p:cNvPr id="50" name="TextBox 49">
                <a:extLst>
                  <a:ext uri="{FF2B5EF4-FFF2-40B4-BE49-F238E27FC236}">
                    <a16:creationId xmlns:a16="http://schemas.microsoft.com/office/drawing/2014/main" id="{2C28919D-9C5A-49FB-AE9E-F288D53291F8}"/>
                  </a:ext>
                </a:extLst>
              </p:cNvPr>
              <p:cNvSpPr txBox="1">
                <a:spLocks noRot="1" noChangeAspect="1" noMove="1" noResize="1" noEditPoints="1" noAdjustHandles="1" noChangeArrowheads="1" noChangeShapeType="1" noTextEdit="1"/>
              </p:cNvSpPr>
              <p:nvPr/>
            </p:nvSpPr>
            <p:spPr>
              <a:xfrm>
                <a:off x="7449294" y="1622893"/>
                <a:ext cx="1394100" cy="420564"/>
              </a:xfrm>
              <a:prstGeom prst="rect">
                <a:avLst/>
              </a:prstGeom>
              <a:blipFill>
                <a:blip r:embed="rId11"/>
                <a:stretch>
                  <a:fillRect t="-7246" r="-3930" b="-28986"/>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04330C2F-F2D6-47BA-B143-FE8BE07001C8}"/>
              </a:ext>
            </a:extLst>
          </p:cNvPr>
          <p:cNvGrpSpPr/>
          <p:nvPr/>
        </p:nvGrpSpPr>
        <p:grpSpPr>
          <a:xfrm>
            <a:off x="8013499" y="3461249"/>
            <a:ext cx="672742" cy="611929"/>
            <a:chOff x="5545008" y="3867515"/>
            <a:chExt cx="504557" cy="458947"/>
          </a:xfrm>
        </p:grpSpPr>
        <p:cxnSp>
          <p:nvCxnSpPr>
            <p:cNvPr id="52" name="Straight Arrow Connector 51">
              <a:extLst>
                <a:ext uri="{FF2B5EF4-FFF2-40B4-BE49-F238E27FC236}">
                  <a16:creationId xmlns:a16="http://schemas.microsoft.com/office/drawing/2014/main" id="{D19AF8AC-5CDC-4C4B-AD2E-C7E187E53CA2}"/>
                </a:ext>
              </a:extLst>
            </p:cNvPr>
            <p:cNvCxnSpPr>
              <a:cxnSpLocks/>
            </p:cNvCxnSpPr>
            <p:nvPr/>
          </p:nvCxnSpPr>
          <p:spPr>
            <a:xfrm flipV="1">
              <a:off x="5545008" y="4197839"/>
              <a:ext cx="316008" cy="12862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4B3AD73-9AE1-477F-8966-60CB0F7D54F5}"/>
                </a:ext>
              </a:extLst>
            </p:cNvPr>
            <p:cNvSpPr/>
            <p:nvPr/>
          </p:nvSpPr>
          <p:spPr>
            <a:xfrm>
              <a:off x="5853365" y="415791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E6AED16-215D-42EE-9411-9B4DA78BEAEF}"/>
                    </a:ext>
                  </a:extLst>
                </p:cNvPr>
                <p:cNvSpPr txBox="1"/>
                <p:nvPr/>
              </p:nvSpPr>
              <p:spPr>
                <a:xfrm>
                  <a:off x="5568471" y="3867515"/>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54" name="TextBox 53">
                  <a:extLst>
                    <a:ext uri="{FF2B5EF4-FFF2-40B4-BE49-F238E27FC236}">
                      <a16:creationId xmlns:a16="http://schemas.microsoft.com/office/drawing/2014/main" id="{DE6AED16-215D-42EE-9411-9B4DA78BEAEF}"/>
                    </a:ext>
                  </a:extLst>
                </p:cNvPr>
                <p:cNvSpPr txBox="1">
                  <a:spLocks noRot="1" noChangeAspect="1" noMove="1" noResize="1" noEditPoints="1" noAdjustHandles="1" noChangeArrowheads="1" noChangeShapeType="1" noTextEdit="1"/>
                </p:cNvSpPr>
                <p:nvPr/>
              </p:nvSpPr>
              <p:spPr>
                <a:xfrm>
                  <a:off x="5568471" y="3867515"/>
                  <a:ext cx="481094" cy="299120"/>
                </a:xfrm>
                <a:prstGeom prst="rect">
                  <a:avLst/>
                </a:prstGeom>
                <a:blipFill>
                  <a:blip r:embed="rId12"/>
                  <a:stretch>
                    <a:fillRect/>
                  </a:stretch>
                </a:blipFill>
              </p:spPr>
              <p:txBody>
                <a:bodyPr/>
                <a:lstStyle/>
                <a:p>
                  <a:r>
                    <a:rPr lang="en-US">
                      <a:noFill/>
                    </a:rPr>
                    <a:t> </a:t>
                  </a:r>
                </a:p>
              </p:txBody>
            </p:sp>
          </mc:Fallback>
        </mc:AlternateContent>
      </p:grpSp>
      <p:grpSp>
        <p:nvGrpSpPr>
          <p:cNvPr id="56" name="Group 55">
            <a:extLst>
              <a:ext uri="{FF2B5EF4-FFF2-40B4-BE49-F238E27FC236}">
                <a16:creationId xmlns:a16="http://schemas.microsoft.com/office/drawing/2014/main" id="{8CE46DB0-5543-41EC-B60F-5D422610D306}"/>
              </a:ext>
            </a:extLst>
          </p:cNvPr>
          <p:cNvGrpSpPr/>
          <p:nvPr/>
        </p:nvGrpSpPr>
        <p:grpSpPr>
          <a:xfrm>
            <a:off x="8505878" y="3369606"/>
            <a:ext cx="802007" cy="500957"/>
            <a:chOff x="6480832" y="1830602"/>
            <a:chExt cx="601511" cy="375716"/>
          </a:xfrm>
        </p:grpSpPr>
        <p:sp>
          <p:nvSpPr>
            <p:cNvPr id="57" name="Oval 56">
              <a:extLst>
                <a:ext uri="{FF2B5EF4-FFF2-40B4-BE49-F238E27FC236}">
                  <a16:creationId xmlns:a16="http://schemas.microsoft.com/office/drawing/2014/main" id="{5E22CA76-BD4F-43DD-9B63-BF093460B5F2}"/>
                </a:ext>
              </a:extLst>
            </p:cNvPr>
            <p:cNvSpPr/>
            <p:nvPr/>
          </p:nvSpPr>
          <p:spPr>
            <a:xfrm>
              <a:off x="6751638" y="21299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58" name="Straight Arrow Connector 57">
              <a:extLst>
                <a:ext uri="{FF2B5EF4-FFF2-40B4-BE49-F238E27FC236}">
                  <a16:creationId xmlns:a16="http://schemas.microsoft.com/office/drawing/2014/main" id="{0EBEFEE8-EFF1-4F6E-BE88-2BE4F6716363}"/>
                </a:ext>
              </a:extLst>
            </p:cNvPr>
            <p:cNvCxnSpPr>
              <a:cxnSpLocks/>
            </p:cNvCxnSpPr>
            <p:nvPr/>
          </p:nvCxnSpPr>
          <p:spPr>
            <a:xfrm flipV="1">
              <a:off x="6480832" y="2152783"/>
              <a:ext cx="269688" cy="5353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4032316-8AAE-4177-899F-42F9C6E25C6A}"/>
                    </a:ext>
                  </a:extLst>
                </p:cNvPr>
                <p:cNvSpPr txBox="1"/>
                <p:nvPr/>
              </p:nvSpPr>
              <p:spPr>
                <a:xfrm>
                  <a:off x="6601245" y="1830602"/>
                  <a:ext cx="481098" cy="2991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59" name="TextBox 58">
                  <a:extLst>
                    <a:ext uri="{FF2B5EF4-FFF2-40B4-BE49-F238E27FC236}">
                      <a16:creationId xmlns:a16="http://schemas.microsoft.com/office/drawing/2014/main" id="{84032316-8AAE-4177-899F-42F9C6E25C6A}"/>
                    </a:ext>
                  </a:extLst>
                </p:cNvPr>
                <p:cNvSpPr txBox="1">
                  <a:spLocks noRot="1" noChangeAspect="1" noMove="1" noResize="1" noEditPoints="1" noAdjustHandles="1" noChangeArrowheads="1" noChangeShapeType="1" noTextEdit="1"/>
                </p:cNvSpPr>
                <p:nvPr/>
              </p:nvSpPr>
              <p:spPr>
                <a:xfrm>
                  <a:off x="6601245" y="1830602"/>
                  <a:ext cx="481098" cy="299119"/>
                </a:xfrm>
                <a:prstGeom prst="rect">
                  <a:avLst/>
                </a:prstGeom>
                <a:blipFill>
                  <a:blip r:embed="rId13"/>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B31C17E8-C176-4371-87BA-402851939D5E}"/>
              </a:ext>
            </a:extLst>
          </p:cNvPr>
          <p:cNvGrpSpPr/>
          <p:nvPr/>
        </p:nvGrpSpPr>
        <p:grpSpPr>
          <a:xfrm>
            <a:off x="8751345" y="3799176"/>
            <a:ext cx="641458" cy="453543"/>
            <a:chOff x="6291230" y="2510296"/>
            <a:chExt cx="481093" cy="340158"/>
          </a:xfrm>
        </p:grpSpPr>
        <p:cxnSp>
          <p:nvCxnSpPr>
            <p:cNvPr id="65" name="Straight Arrow Connector 64">
              <a:extLst>
                <a:ext uri="{FF2B5EF4-FFF2-40B4-BE49-F238E27FC236}">
                  <a16:creationId xmlns:a16="http://schemas.microsoft.com/office/drawing/2014/main" id="{81E68E4D-AD59-4EAC-AD4E-4EB494CF3DAB}"/>
                </a:ext>
              </a:extLst>
            </p:cNvPr>
            <p:cNvCxnSpPr>
              <a:cxnSpLocks/>
            </p:cNvCxnSpPr>
            <p:nvPr/>
          </p:nvCxnSpPr>
          <p:spPr>
            <a:xfrm>
              <a:off x="6442950" y="2510296"/>
              <a:ext cx="178875" cy="3038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9F5B1DF3-3482-451C-A9D7-94D2BBD87268}"/>
                </a:ext>
              </a:extLst>
            </p:cNvPr>
            <p:cNvSpPr/>
            <p:nvPr/>
          </p:nvSpPr>
          <p:spPr>
            <a:xfrm>
              <a:off x="6621825" y="253883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5639FA-B9E8-43DD-B39D-6A8ACA9C4B7E}"/>
                    </a:ext>
                  </a:extLst>
                </p:cNvPr>
                <p:cNvSpPr txBox="1"/>
                <p:nvPr/>
              </p:nvSpPr>
              <p:spPr>
                <a:xfrm>
                  <a:off x="6291230" y="2551333"/>
                  <a:ext cx="481093" cy="299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67" name="TextBox 66">
                  <a:extLst>
                    <a:ext uri="{FF2B5EF4-FFF2-40B4-BE49-F238E27FC236}">
                      <a16:creationId xmlns:a16="http://schemas.microsoft.com/office/drawing/2014/main" id="{505639FA-B9E8-43DD-B39D-6A8ACA9C4B7E}"/>
                    </a:ext>
                  </a:extLst>
                </p:cNvPr>
                <p:cNvSpPr txBox="1">
                  <a:spLocks noRot="1" noChangeAspect="1" noMove="1" noResize="1" noEditPoints="1" noAdjustHandles="1" noChangeArrowheads="1" noChangeShapeType="1" noTextEdit="1"/>
                </p:cNvSpPr>
                <p:nvPr/>
              </p:nvSpPr>
              <p:spPr>
                <a:xfrm>
                  <a:off x="6291230" y="2551333"/>
                  <a:ext cx="481093" cy="299121"/>
                </a:xfrm>
                <a:prstGeom prst="rect">
                  <a:avLst/>
                </a:prstGeom>
                <a:blipFill>
                  <a:blip r:embed="rId14"/>
                  <a:stretch>
                    <a:fillRect/>
                  </a:stretch>
                </a:blipFill>
              </p:spPr>
              <p:txBody>
                <a:bodyPr/>
                <a:lstStyle/>
                <a:p>
                  <a:r>
                    <a:rPr lang="en-US">
                      <a:noFill/>
                    </a:rPr>
                    <a:t> </a:t>
                  </a:r>
                </a:p>
              </p:txBody>
            </p:sp>
          </mc:Fallback>
        </mc:AlternateContent>
      </p:grpSp>
      <p:sp>
        <p:nvSpPr>
          <p:cNvPr id="70" name="TextBox 69">
            <a:extLst>
              <a:ext uri="{FF2B5EF4-FFF2-40B4-BE49-F238E27FC236}">
                <a16:creationId xmlns:a16="http://schemas.microsoft.com/office/drawing/2014/main" id="{95CFAD0D-F3FE-4781-84B7-A9A2E6F7FA08}"/>
              </a:ext>
            </a:extLst>
          </p:cNvPr>
          <p:cNvSpPr txBox="1"/>
          <p:nvPr/>
        </p:nvSpPr>
        <p:spPr>
          <a:xfrm>
            <a:off x="534424" y="1671736"/>
            <a:ext cx="2750368" cy="420564"/>
          </a:xfrm>
          <a:prstGeom prst="rect">
            <a:avLst/>
          </a:prstGeom>
          <a:noFill/>
        </p:spPr>
        <p:txBody>
          <a:bodyPr wrap="none" rtlCol="0">
            <a:spAutoFit/>
          </a:bodyPr>
          <a:lstStyle/>
          <a:p>
            <a:r>
              <a:rPr lang="en-US" sz="2133" dirty="0"/>
              <a:t>Function Minimization: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5691DC-B3DC-4261-AF8C-1F8865FD7308}"/>
                  </a:ext>
                </a:extLst>
              </p:cNvPr>
              <p:cNvSpPr txBox="1"/>
              <p:nvPr/>
            </p:nvSpPr>
            <p:spPr>
              <a:xfrm>
                <a:off x="4670572" y="5977872"/>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oMath>
                  </m:oMathPara>
                </a14:m>
                <a:endParaRPr lang="en-US" dirty="0"/>
              </a:p>
            </p:txBody>
          </p:sp>
        </mc:Choice>
        <mc:Fallback xmlns="">
          <p:sp>
            <p:nvSpPr>
              <p:cNvPr id="3" name="TextBox 2">
                <a:extLst>
                  <a:ext uri="{FF2B5EF4-FFF2-40B4-BE49-F238E27FC236}">
                    <a16:creationId xmlns:a16="http://schemas.microsoft.com/office/drawing/2014/main" id="{E55691DC-B3DC-4261-AF8C-1F8865FD7308}"/>
                  </a:ext>
                </a:extLst>
              </p:cNvPr>
              <p:cNvSpPr txBox="1">
                <a:spLocks noRot="1" noChangeAspect="1" noMove="1" noResize="1" noEditPoints="1" noAdjustHandles="1" noChangeArrowheads="1" noChangeShapeType="1" noTextEdit="1"/>
              </p:cNvSpPr>
              <p:nvPr/>
            </p:nvSpPr>
            <p:spPr>
              <a:xfrm>
                <a:off x="4670572" y="5977872"/>
                <a:ext cx="461280"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A6FB1C-36A6-437B-AD6A-6A38306FD578}"/>
                  </a:ext>
                </a:extLst>
              </p:cNvPr>
              <p:cNvSpPr txBox="1"/>
              <p:nvPr/>
            </p:nvSpPr>
            <p:spPr>
              <a:xfrm>
                <a:off x="9499903" y="6067026"/>
                <a:ext cx="4612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oMath>
                  </m:oMathPara>
                </a14:m>
                <a:endParaRPr lang="en-US" dirty="0"/>
              </a:p>
            </p:txBody>
          </p:sp>
        </mc:Choice>
        <mc:Fallback xmlns="">
          <p:sp>
            <p:nvSpPr>
              <p:cNvPr id="5" name="TextBox 4">
                <a:extLst>
                  <a:ext uri="{FF2B5EF4-FFF2-40B4-BE49-F238E27FC236}">
                    <a16:creationId xmlns:a16="http://schemas.microsoft.com/office/drawing/2014/main" id="{A3A6FB1C-36A6-437B-AD6A-6A38306FD578}"/>
                  </a:ext>
                </a:extLst>
              </p:cNvPr>
              <p:cNvSpPr txBox="1">
                <a:spLocks noRot="1" noChangeAspect="1" noMove="1" noResize="1" noEditPoints="1" noAdjustHandles="1" noChangeArrowheads="1" noChangeShapeType="1" noTextEdit="1"/>
              </p:cNvSpPr>
              <p:nvPr/>
            </p:nvSpPr>
            <p:spPr>
              <a:xfrm>
                <a:off x="9499903" y="6067026"/>
                <a:ext cx="46128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6C5B9D-90BC-4F92-93A2-334E374449CD}"/>
                  </a:ext>
                </a:extLst>
              </p:cNvPr>
              <p:cNvSpPr txBox="1"/>
              <p:nvPr/>
            </p:nvSpPr>
            <p:spPr>
              <a:xfrm>
                <a:off x="1324858" y="5882360"/>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oMath>
                  </m:oMathPara>
                </a14:m>
                <a:endParaRPr lang="en-US" dirty="0"/>
              </a:p>
            </p:txBody>
          </p:sp>
        </mc:Choice>
        <mc:Fallback xmlns="">
          <p:sp>
            <p:nvSpPr>
              <p:cNvPr id="6" name="TextBox 5">
                <a:extLst>
                  <a:ext uri="{FF2B5EF4-FFF2-40B4-BE49-F238E27FC236}">
                    <a16:creationId xmlns:a16="http://schemas.microsoft.com/office/drawing/2014/main" id="{156C5B9D-90BC-4F92-93A2-334E374449CD}"/>
                  </a:ext>
                </a:extLst>
              </p:cNvPr>
              <p:cNvSpPr txBox="1">
                <a:spLocks noRot="1" noChangeAspect="1" noMove="1" noResize="1" noEditPoints="1" noAdjustHandles="1" noChangeArrowheads="1" noChangeShapeType="1" noTextEdit="1"/>
              </p:cNvSpPr>
              <p:nvPr/>
            </p:nvSpPr>
            <p:spPr>
              <a:xfrm>
                <a:off x="1324858" y="5882360"/>
                <a:ext cx="466603"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54EB355-ED61-48D2-BB58-D80FCBD258E9}"/>
                  </a:ext>
                </a:extLst>
              </p:cNvPr>
              <p:cNvSpPr txBox="1"/>
              <p:nvPr/>
            </p:nvSpPr>
            <p:spPr>
              <a:xfrm>
                <a:off x="6790732" y="3809146"/>
                <a:ext cx="466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2</m:t>
                          </m:r>
                        </m:sub>
                      </m:sSub>
                    </m:oMath>
                  </m:oMathPara>
                </a14:m>
                <a:endParaRPr lang="en-US" dirty="0"/>
              </a:p>
            </p:txBody>
          </p:sp>
        </mc:Choice>
        <mc:Fallback xmlns="">
          <p:sp>
            <p:nvSpPr>
              <p:cNvPr id="8" name="TextBox 7">
                <a:extLst>
                  <a:ext uri="{FF2B5EF4-FFF2-40B4-BE49-F238E27FC236}">
                    <a16:creationId xmlns:a16="http://schemas.microsoft.com/office/drawing/2014/main" id="{F54EB355-ED61-48D2-BB58-D80FCBD258E9}"/>
                  </a:ext>
                </a:extLst>
              </p:cNvPr>
              <p:cNvSpPr txBox="1">
                <a:spLocks noRot="1" noChangeAspect="1" noMove="1" noResize="1" noEditPoints="1" noAdjustHandles="1" noChangeArrowheads="1" noChangeShapeType="1" noTextEdit="1"/>
              </p:cNvSpPr>
              <p:nvPr/>
            </p:nvSpPr>
            <p:spPr>
              <a:xfrm>
                <a:off x="6790732" y="3809146"/>
                <a:ext cx="466603"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FC3D18-B2B3-434E-9832-51E1E6542B8C}"/>
                  </a:ext>
                </a:extLst>
              </p:cNvPr>
              <p:cNvSpPr txBox="1"/>
              <p:nvPr/>
            </p:nvSpPr>
            <p:spPr>
              <a:xfrm>
                <a:off x="9719471" y="1671849"/>
                <a:ext cx="1652055" cy="420564"/>
              </a:xfrm>
              <a:prstGeom prst="rect">
                <a:avLst/>
              </a:prstGeom>
              <a:noFill/>
            </p:spPr>
            <p:txBody>
              <a:bodyPr wrap="none" rtlCol="0">
                <a:spAutoFit/>
              </a:bodyPr>
              <a:lstStyle/>
              <a:p>
                <a14:m>
                  <m:oMath xmlns:m="http://schemas.openxmlformats.org/officeDocument/2006/math">
                    <m:r>
                      <a:rPr lang="en-US" sz="2133" b="1" i="1">
                        <a:solidFill>
                          <a:schemeClr val="accent1"/>
                        </a:solidFill>
                        <a:latin typeface="Cambria Math" panose="02040503050406030204" pitchFamily="18" charset="0"/>
                      </a:rPr>
                      <m:t>𝝐</m:t>
                    </m:r>
                  </m:oMath>
                </a14:m>
                <a:r>
                  <a:rPr lang="en-US" sz="2133" b="1" dirty="0">
                    <a:solidFill>
                      <a:schemeClr val="accent1"/>
                    </a:solidFill>
                  </a:rPr>
                  <a:t> about right</a:t>
                </a:r>
                <a:endParaRPr lang="en-US" sz="2133" b="1" dirty="0"/>
              </a:p>
            </p:txBody>
          </p:sp>
        </mc:Choice>
        <mc:Fallback xmlns="">
          <p:sp>
            <p:nvSpPr>
              <p:cNvPr id="9" name="TextBox 8">
                <a:extLst>
                  <a:ext uri="{FF2B5EF4-FFF2-40B4-BE49-F238E27FC236}">
                    <a16:creationId xmlns:a16="http://schemas.microsoft.com/office/drawing/2014/main" id="{E1FC3D18-B2B3-434E-9832-51E1E6542B8C}"/>
                  </a:ext>
                </a:extLst>
              </p:cNvPr>
              <p:cNvSpPr txBox="1">
                <a:spLocks noRot="1" noChangeAspect="1" noMove="1" noResize="1" noEditPoints="1" noAdjustHandles="1" noChangeArrowheads="1" noChangeShapeType="1" noTextEdit="1"/>
              </p:cNvSpPr>
              <p:nvPr/>
            </p:nvSpPr>
            <p:spPr>
              <a:xfrm>
                <a:off x="9719471" y="1671849"/>
                <a:ext cx="1652055" cy="420564"/>
              </a:xfrm>
              <a:prstGeom prst="rect">
                <a:avLst/>
              </a:prstGeom>
              <a:blipFill>
                <a:blip r:embed="rId19"/>
                <a:stretch>
                  <a:fillRect t="-7246" r="-3321" b="-28986"/>
                </a:stretch>
              </a:blipFill>
            </p:spPr>
            <p:txBody>
              <a:bodyPr/>
              <a:lstStyle/>
              <a:p>
                <a:r>
                  <a:rPr lang="en-US">
                    <a:noFill/>
                  </a:rPr>
                  <a:t> </a:t>
                </a:r>
              </a:p>
            </p:txBody>
          </p:sp>
        </mc:Fallback>
      </mc:AlternateContent>
    </p:spTree>
    <p:extLst>
      <p:ext uri="{BB962C8B-B14F-4D97-AF65-F5344CB8AC3E}">
        <p14:creationId xmlns:p14="http://schemas.microsoft.com/office/powerpoint/2010/main" val="42711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Descent (SGD)</a:t>
            </a:r>
          </a:p>
        </p:txBody>
      </p:sp>
      <p:sp>
        <p:nvSpPr>
          <p:cNvPr id="3" name="Content Placeholder 2"/>
          <p:cNvSpPr>
            <a:spLocks noGrp="1"/>
          </p:cNvSpPr>
          <p:nvPr>
            <p:ph idx="1"/>
          </p:nvPr>
        </p:nvSpPr>
        <p:spPr>
          <a:xfrm>
            <a:off x="838200" y="1825625"/>
            <a:ext cx="6064558" cy="4667250"/>
          </a:xfrm>
        </p:spPr>
        <p:txBody>
          <a:bodyPr>
            <a:noAutofit/>
          </a:bodyPr>
          <a:lstStyle/>
          <a:p>
            <a:pPr>
              <a:spcAft>
                <a:spcPts val="1200"/>
              </a:spcAft>
            </a:pPr>
            <a:r>
              <a:rPr lang="en-US" sz="2400" dirty="0"/>
              <a:t>A Deep Neural Network’s large amount of data can be challenging to process</a:t>
            </a:r>
          </a:p>
          <a:p>
            <a:pPr>
              <a:spcAft>
                <a:spcPts val="1200"/>
              </a:spcAft>
            </a:pPr>
            <a:r>
              <a:rPr lang="en-US" sz="2400" dirty="0"/>
              <a:t>The basic approach using full data is referred to as </a:t>
            </a:r>
            <a:r>
              <a:rPr lang="en-US" sz="2400" b="1" dirty="0"/>
              <a:t>Batch Gradient Descent</a:t>
            </a:r>
          </a:p>
          <a:p>
            <a:r>
              <a:rPr lang="en-US" sz="2400" b="1" dirty="0"/>
              <a:t>SGD </a:t>
            </a:r>
            <a:r>
              <a:rPr lang="en-US" sz="2400" dirty="0"/>
              <a:t>uses Mini-Batches</a:t>
            </a:r>
          </a:p>
          <a:p>
            <a:pPr lvl="1"/>
            <a:r>
              <a:rPr lang="en-US" sz="2400" dirty="0"/>
              <a:t>Using a Mini-Batch provides a faster convergence</a:t>
            </a:r>
          </a:p>
          <a:p>
            <a:pPr lvl="1">
              <a:spcAft>
                <a:spcPts val="1200"/>
              </a:spcAft>
            </a:pPr>
            <a:r>
              <a:rPr lang="en-US" sz="2400" dirty="0"/>
              <a:t>Randomized gradient has some benefits</a:t>
            </a:r>
          </a:p>
        </p:txBody>
      </p:sp>
      <p:sp>
        <p:nvSpPr>
          <p:cNvPr id="4" name="Slide Number Placeholder 3"/>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BAEF371C-3356-4849-8CBA-BE9E0A7815B0}"/>
              </a:ext>
            </a:extLst>
          </p:cNvPr>
          <p:cNvPicPr>
            <a:picLocks noChangeAspect="1"/>
          </p:cNvPicPr>
          <p:nvPr/>
        </p:nvPicPr>
        <p:blipFill rotWithShape="1">
          <a:blip r:embed="rId3"/>
          <a:srcRect l="15684" t="3353" r="14093" b="2690"/>
          <a:stretch/>
        </p:blipFill>
        <p:spPr>
          <a:xfrm>
            <a:off x="7173910" y="1683657"/>
            <a:ext cx="4439324" cy="4454803"/>
          </a:xfrm>
          <a:prstGeom prst="rect">
            <a:avLst/>
          </a:prstGeom>
        </p:spPr>
      </p:pic>
      <p:sp>
        <p:nvSpPr>
          <p:cNvPr id="6" name="Oval 5">
            <a:extLst>
              <a:ext uri="{FF2B5EF4-FFF2-40B4-BE49-F238E27FC236}">
                <a16:creationId xmlns:a16="http://schemas.microsoft.com/office/drawing/2014/main" id="{B17B1915-EFB8-41DC-BD5C-0D416684F6B6}"/>
              </a:ext>
            </a:extLst>
          </p:cNvPr>
          <p:cNvSpPr/>
          <p:nvPr/>
        </p:nvSpPr>
        <p:spPr>
          <a:xfrm>
            <a:off x="8001370" y="3792666"/>
            <a:ext cx="60959" cy="6095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35F163-34DD-45B7-98C0-65EEE4520E77}"/>
                  </a:ext>
                </a:extLst>
              </p:cNvPr>
              <p:cNvSpPr txBox="1"/>
              <p:nvPr/>
            </p:nvSpPr>
            <p:spPr>
              <a:xfrm>
                <a:off x="7657400" y="3858280"/>
                <a:ext cx="641458" cy="3988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0</m:t>
                              </m:r>
                            </m:e>
                          </m:d>
                        </m:sup>
                      </m:sSup>
                    </m:oMath>
                  </m:oMathPara>
                </a14:m>
                <a:endParaRPr lang="en-US" sz="1867" dirty="0"/>
              </a:p>
            </p:txBody>
          </p:sp>
        </mc:Choice>
        <mc:Fallback xmlns="">
          <p:sp>
            <p:nvSpPr>
              <p:cNvPr id="7" name="TextBox 6">
                <a:extLst>
                  <a:ext uri="{FF2B5EF4-FFF2-40B4-BE49-F238E27FC236}">
                    <a16:creationId xmlns:a16="http://schemas.microsoft.com/office/drawing/2014/main" id="{FC35F163-34DD-45B7-98C0-65EEE4520E77}"/>
                  </a:ext>
                </a:extLst>
              </p:cNvPr>
              <p:cNvSpPr txBox="1">
                <a:spLocks noRot="1" noChangeAspect="1" noMove="1" noResize="1" noEditPoints="1" noAdjustHandles="1" noChangeArrowheads="1" noChangeShapeType="1" noTextEdit="1"/>
              </p:cNvSpPr>
              <p:nvPr/>
            </p:nvSpPr>
            <p:spPr>
              <a:xfrm>
                <a:off x="7657400" y="3858280"/>
                <a:ext cx="641458" cy="398827"/>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9902B-6DE5-4029-93E6-CB04986AECDE}"/>
              </a:ext>
            </a:extLst>
          </p:cNvPr>
          <p:cNvGrpSpPr/>
          <p:nvPr/>
        </p:nvGrpSpPr>
        <p:grpSpPr>
          <a:xfrm>
            <a:off x="8081097" y="3823142"/>
            <a:ext cx="793489" cy="485032"/>
            <a:chOff x="5552559" y="4344346"/>
            <a:chExt cx="595117" cy="363774"/>
          </a:xfrm>
        </p:grpSpPr>
        <p:cxnSp>
          <p:nvCxnSpPr>
            <p:cNvPr id="9" name="Straight Arrow Connector 8">
              <a:extLst>
                <a:ext uri="{FF2B5EF4-FFF2-40B4-BE49-F238E27FC236}">
                  <a16:creationId xmlns:a16="http://schemas.microsoft.com/office/drawing/2014/main" id="{08C35D93-0C74-4F60-BA6D-5789C06FD845}"/>
                </a:ext>
              </a:extLst>
            </p:cNvPr>
            <p:cNvCxnSpPr>
              <a:cxnSpLocks/>
            </p:cNvCxnSpPr>
            <p:nvPr/>
          </p:nvCxnSpPr>
          <p:spPr>
            <a:xfrm>
              <a:off x="5552559" y="4344346"/>
              <a:ext cx="361728" cy="4074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CA418F2-7CFF-49F7-B187-E0C7C7F161A0}"/>
                </a:ext>
              </a:extLst>
            </p:cNvPr>
            <p:cNvSpPr/>
            <p:nvPr/>
          </p:nvSpPr>
          <p:spPr>
            <a:xfrm>
              <a:off x="5914287" y="437069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50D948-DE37-4B20-9302-ED17E4869938}"/>
                    </a:ext>
                  </a:extLst>
                </p:cNvPr>
                <p:cNvSpPr txBox="1"/>
                <p:nvPr/>
              </p:nvSpPr>
              <p:spPr>
                <a:xfrm>
                  <a:off x="5666582" y="4409000"/>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1</m:t>
                                </m:r>
                              </m:e>
                            </m:d>
                          </m:sup>
                        </m:sSup>
                      </m:oMath>
                    </m:oMathPara>
                  </a14:m>
                  <a:endParaRPr lang="en-US" sz="1867" dirty="0"/>
                </a:p>
              </p:txBody>
            </p:sp>
          </mc:Choice>
          <mc:Fallback xmlns="">
            <p:sp>
              <p:nvSpPr>
                <p:cNvPr id="11" name="TextBox 10">
                  <a:extLst>
                    <a:ext uri="{FF2B5EF4-FFF2-40B4-BE49-F238E27FC236}">
                      <a16:creationId xmlns:a16="http://schemas.microsoft.com/office/drawing/2014/main" id="{2050D948-DE37-4B20-9302-ED17E4869938}"/>
                    </a:ext>
                  </a:extLst>
                </p:cNvPr>
                <p:cNvSpPr txBox="1">
                  <a:spLocks noRot="1" noChangeAspect="1" noMove="1" noResize="1" noEditPoints="1" noAdjustHandles="1" noChangeArrowheads="1" noChangeShapeType="1" noTextEdit="1"/>
                </p:cNvSpPr>
                <p:nvPr/>
              </p:nvSpPr>
              <p:spPr>
                <a:xfrm>
                  <a:off x="5666582" y="4409000"/>
                  <a:ext cx="481094" cy="299120"/>
                </a:xfrm>
                <a:prstGeom prst="rect">
                  <a:avLst/>
                </a:prstGeom>
                <a:blipFill>
                  <a:blip r:embed="rId5"/>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9B3C8DC7-68AF-4CB2-ACDF-E306CEA6C33A}"/>
              </a:ext>
            </a:extLst>
          </p:cNvPr>
          <p:cNvGrpSpPr/>
          <p:nvPr/>
        </p:nvGrpSpPr>
        <p:grpSpPr>
          <a:xfrm>
            <a:off x="8257579" y="3251725"/>
            <a:ext cx="641457" cy="601899"/>
            <a:chOff x="6154606" y="1907936"/>
            <a:chExt cx="570520" cy="298382"/>
          </a:xfrm>
        </p:grpSpPr>
        <p:sp>
          <p:nvSpPr>
            <p:cNvPr id="13" name="Oval 12">
              <a:extLst>
                <a:ext uri="{FF2B5EF4-FFF2-40B4-BE49-F238E27FC236}">
                  <a16:creationId xmlns:a16="http://schemas.microsoft.com/office/drawing/2014/main" id="{6ED0DDC3-98C6-4361-84C1-23BBC06DD355}"/>
                </a:ext>
              </a:extLst>
            </p:cNvPr>
            <p:cNvSpPr/>
            <p:nvPr/>
          </p:nvSpPr>
          <p:spPr>
            <a:xfrm>
              <a:off x="6621098" y="2062422"/>
              <a:ext cx="54217" cy="302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14" name="Straight Arrow Connector 13">
              <a:extLst>
                <a:ext uri="{FF2B5EF4-FFF2-40B4-BE49-F238E27FC236}">
                  <a16:creationId xmlns:a16="http://schemas.microsoft.com/office/drawing/2014/main" id="{1DC996AF-D062-41EB-AEAB-5A3E666AD820}"/>
                </a:ext>
              </a:extLst>
            </p:cNvPr>
            <p:cNvCxnSpPr>
              <a:cxnSpLocks/>
            </p:cNvCxnSpPr>
            <p:nvPr/>
          </p:nvCxnSpPr>
          <p:spPr>
            <a:xfrm flipV="1">
              <a:off x="6480832" y="2092641"/>
              <a:ext cx="145873" cy="11367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C16ABE8-4811-4FA1-AF71-613FD6E71906}"/>
                    </a:ext>
                  </a:extLst>
                </p:cNvPr>
                <p:cNvSpPr txBox="1"/>
                <p:nvPr/>
              </p:nvSpPr>
              <p:spPr>
                <a:xfrm>
                  <a:off x="6154606" y="1907936"/>
                  <a:ext cx="570520" cy="1977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2</m:t>
                                </m:r>
                              </m:e>
                            </m:d>
                          </m:sup>
                        </m:sSup>
                      </m:oMath>
                    </m:oMathPara>
                  </a14:m>
                  <a:endParaRPr lang="en-US" sz="1867" dirty="0"/>
                </a:p>
              </p:txBody>
            </p:sp>
          </mc:Choice>
          <mc:Fallback xmlns="">
            <p:sp>
              <p:nvSpPr>
                <p:cNvPr id="15" name="TextBox 14">
                  <a:extLst>
                    <a:ext uri="{FF2B5EF4-FFF2-40B4-BE49-F238E27FC236}">
                      <a16:creationId xmlns:a16="http://schemas.microsoft.com/office/drawing/2014/main" id="{2C16ABE8-4811-4FA1-AF71-613FD6E71906}"/>
                    </a:ext>
                  </a:extLst>
                </p:cNvPr>
                <p:cNvSpPr txBox="1">
                  <a:spLocks noRot="1" noChangeAspect="1" noMove="1" noResize="1" noEditPoints="1" noAdjustHandles="1" noChangeArrowheads="1" noChangeShapeType="1" noTextEdit="1"/>
                </p:cNvSpPr>
                <p:nvPr/>
              </p:nvSpPr>
              <p:spPr>
                <a:xfrm>
                  <a:off x="6154606" y="1907936"/>
                  <a:ext cx="570520" cy="197712"/>
                </a:xfrm>
                <a:prstGeom prst="rect">
                  <a:avLst/>
                </a:prstGeom>
                <a:blipFill>
                  <a:blip r:embed="rId6"/>
                  <a:stretch>
                    <a:fillRect/>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7392C952-7945-4637-8F9B-BAC4281A2BD3}"/>
              </a:ext>
            </a:extLst>
          </p:cNvPr>
          <p:cNvGrpSpPr/>
          <p:nvPr/>
        </p:nvGrpSpPr>
        <p:grpSpPr>
          <a:xfrm>
            <a:off x="8873276" y="3282688"/>
            <a:ext cx="714262" cy="432248"/>
            <a:chOff x="5809994" y="2400560"/>
            <a:chExt cx="535697" cy="324186"/>
          </a:xfrm>
        </p:grpSpPr>
        <p:cxnSp>
          <p:nvCxnSpPr>
            <p:cNvPr id="17" name="Straight Arrow Connector 16">
              <a:extLst>
                <a:ext uri="{FF2B5EF4-FFF2-40B4-BE49-F238E27FC236}">
                  <a16:creationId xmlns:a16="http://schemas.microsoft.com/office/drawing/2014/main" id="{27E8D666-490B-4AC3-B668-878F5DCF4CC8}"/>
                </a:ext>
              </a:extLst>
            </p:cNvPr>
            <p:cNvCxnSpPr>
              <a:cxnSpLocks/>
            </p:cNvCxnSpPr>
            <p:nvPr/>
          </p:nvCxnSpPr>
          <p:spPr>
            <a:xfrm>
              <a:off x="5809994" y="2639478"/>
              <a:ext cx="178875" cy="6555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6C430CC1-96D6-43BA-B500-905A5062BE68}"/>
                </a:ext>
              </a:extLst>
            </p:cNvPr>
            <p:cNvSpPr/>
            <p:nvPr/>
          </p:nvSpPr>
          <p:spPr>
            <a:xfrm>
              <a:off x="5978691" y="26790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FAA1223-7B64-4996-9236-D332050A8E14}"/>
                    </a:ext>
                  </a:extLst>
                </p:cNvPr>
                <p:cNvSpPr txBox="1"/>
                <p:nvPr/>
              </p:nvSpPr>
              <p:spPr>
                <a:xfrm>
                  <a:off x="5864597" y="2400560"/>
                  <a:ext cx="481094" cy="299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67" i="1" smtClean="0">
                                <a:latin typeface="Cambria Math" panose="02040503050406030204" pitchFamily="18" charset="0"/>
                              </a:rPr>
                            </m:ctrlPr>
                          </m:sSupPr>
                          <m:e>
                            <m:r>
                              <a:rPr lang="en-US" sz="1867" b="1" i="1" smtClean="0">
                                <a:latin typeface="Cambria Math" panose="02040503050406030204" pitchFamily="18" charset="0"/>
                              </a:rPr>
                              <m:t>𝜽</m:t>
                            </m:r>
                          </m:e>
                          <m:sup>
                            <m:d>
                              <m:dPr>
                                <m:ctrlPr>
                                  <a:rPr lang="en-US" sz="1867" i="1">
                                    <a:latin typeface="Cambria Math" panose="02040503050406030204" pitchFamily="18" charset="0"/>
                                  </a:rPr>
                                </m:ctrlPr>
                              </m:dPr>
                              <m:e>
                                <m:r>
                                  <a:rPr lang="en-US" sz="1867" i="1">
                                    <a:latin typeface="Cambria Math" panose="02040503050406030204" pitchFamily="18" charset="0"/>
                                  </a:rPr>
                                  <m:t>3</m:t>
                                </m:r>
                              </m:e>
                            </m:d>
                          </m:sup>
                        </m:sSup>
                      </m:oMath>
                    </m:oMathPara>
                  </a14:m>
                  <a:endParaRPr lang="en-US" sz="1867" dirty="0"/>
                </a:p>
              </p:txBody>
            </p:sp>
          </mc:Choice>
          <mc:Fallback xmlns="">
            <p:sp>
              <p:nvSpPr>
                <p:cNvPr id="19" name="TextBox 18">
                  <a:extLst>
                    <a:ext uri="{FF2B5EF4-FFF2-40B4-BE49-F238E27FC236}">
                      <a16:creationId xmlns:a16="http://schemas.microsoft.com/office/drawing/2014/main" id="{8FAA1223-7B64-4996-9236-D332050A8E14}"/>
                    </a:ext>
                  </a:extLst>
                </p:cNvPr>
                <p:cNvSpPr txBox="1">
                  <a:spLocks noRot="1" noChangeAspect="1" noMove="1" noResize="1" noEditPoints="1" noAdjustHandles="1" noChangeArrowheads="1" noChangeShapeType="1" noTextEdit="1"/>
                </p:cNvSpPr>
                <p:nvPr/>
              </p:nvSpPr>
              <p:spPr>
                <a:xfrm>
                  <a:off x="5864597" y="2400560"/>
                  <a:ext cx="481094" cy="299120"/>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3867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977197-59B5-4A40-0A87-2CE3BE3DAEBC}"/>
              </a:ext>
            </a:extLst>
          </p:cNvPr>
          <p:cNvSpPr>
            <a:spLocks noGrp="1"/>
          </p:cNvSpPr>
          <p:nvPr>
            <p:ph type="title"/>
          </p:nvPr>
        </p:nvSpPr>
        <p:spPr/>
        <p:txBody>
          <a:bodyPr/>
          <a:lstStyle/>
          <a:p>
            <a:r>
              <a:rPr lang="en-US" dirty="0"/>
              <a:t>Stochastic Gradient Descent (SGD)</a:t>
            </a:r>
          </a:p>
        </p:txBody>
      </p:sp>
      <p:sp>
        <p:nvSpPr>
          <p:cNvPr id="7" name="Chart Placeholder 6">
            <a:extLst>
              <a:ext uri="{FF2B5EF4-FFF2-40B4-BE49-F238E27FC236}">
                <a16:creationId xmlns:a16="http://schemas.microsoft.com/office/drawing/2014/main" id="{6395F504-857C-E94A-99CE-057B66F96C1D}"/>
              </a:ext>
            </a:extLst>
          </p:cNvPr>
          <p:cNvSpPr>
            <a:spLocks noGrp="1"/>
          </p:cNvSpPr>
          <p:nvPr>
            <p:ph type="chart" sz="quarter" idx="27"/>
          </p:nvPr>
        </p:nvSpPr>
        <p:spPr/>
        <p:txBody>
          <a:bodyPr/>
          <a:lstStyle/>
          <a:p>
            <a:endParaRPr lang="en-US" dirty="0"/>
          </a:p>
          <a:p>
            <a:r>
              <a:rPr lang="en-US" dirty="0"/>
              <a:t>Making a pass through the entire data using mini-batches is known as an </a:t>
            </a:r>
            <a:r>
              <a:rPr lang="en-US" b="1" dirty="0"/>
              <a:t>epoch</a:t>
            </a:r>
            <a:r>
              <a:rPr lang="en-US" dirty="0"/>
              <a:t> of training</a:t>
            </a:r>
          </a:p>
          <a:p>
            <a:endParaRPr lang="en-US" dirty="0"/>
          </a:p>
          <a:p>
            <a:r>
              <a:rPr lang="en-US" dirty="0"/>
              <a:t>Variants of SGD include:</a:t>
            </a:r>
          </a:p>
          <a:p>
            <a:pPr lvl="1"/>
            <a:r>
              <a:rPr lang="en-US" dirty="0"/>
              <a:t>SGD with Momentum</a:t>
            </a:r>
          </a:p>
          <a:p>
            <a:pPr lvl="1"/>
            <a:r>
              <a:rPr lang="en-US" dirty="0"/>
              <a:t>Adam Optimizer</a:t>
            </a:r>
          </a:p>
        </p:txBody>
      </p:sp>
      <p:sp>
        <p:nvSpPr>
          <p:cNvPr id="5" name="Slide Number Placeholder 4">
            <a:extLst>
              <a:ext uri="{FF2B5EF4-FFF2-40B4-BE49-F238E27FC236}">
                <a16:creationId xmlns:a16="http://schemas.microsoft.com/office/drawing/2014/main" id="{BECCA1AB-9289-35C8-0F7E-D41850C7ED55}"/>
              </a:ext>
            </a:extLst>
          </p:cNvPr>
          <p:cNvSpPr>
            <a:spLocks noGrp="1"/>
          </p:cNvSpPr>
          <p:nvPr>
            <p:ph type="sldNum" sz="quarter" idx="29"/>
          </p:nvPr>
        </p:nvSpPr>
        <p:spPr/>
        <p:txBody>
          <a:bodyPr/>
          <a:lstStyle/>
          <a:p>
            <a:fld id="{17214B29-2612-49B7-BCD5-5B417A3C392C}" type="slidenum">
              <a:rPr lang="en-US" smtClean="0"/>
              <a:t>18</a:t>
            </a:fld>
            <a:endParaRPr lang="en-US"/>
          </a:p>
        </p:txBody>
      </p:sp>
    </p:spTree>
    <p:extLst>
      <p:ext uri="{BB962C8B-B14F-4D97-AF65-F5344CB8AC3E}">
        <p14:creationId xmlns:p14="http://schemas.microsoft.com/office/powerpoint/2010/main" val="405188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Backpropagation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117319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Model Selection and Evaluation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Loss Function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Gradient Descent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Backpropagation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Text Placeholder 21">
            <a:extLst>
              <a:ext uri="{FF2B5EF4-FFF2-40B4-BE49-F238E27FC236}">
                <a16:creationId xmlns:a16="http://schemas.microsoft.com/office/drawing/2014/main" id="{B42F9915-988A-3CBC-5C27-2333D8CE7069}"/>
              </a:ext>
            </a:extLst>
          </p:cNvPr>
          <p:cNvSpPr txBox="1">
            <a:spLocks/>
          </p:cNvSpPr>
          <p:nvPr/>
        </p:nvSpPr>
        <p:spPr>
          <a:xfrm>
            <a:off x="8375472" y="4622097"/>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Challenges</a:t>
            </a:r>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Nets Architecture</a:t>
            </a:r>
          </a:p>
        </p:txBody>
      </p:sp>
      <mc:AlternateContent xmlns:mc="http://schemas.openxmlformats.org/markup-compatibility/2006">
        <mc:Choice xmlns:a14="http://schemas.microsoft.com/office/drawing/2010/main" Requires="a14">
          <p:sp>
            <p:nvSpPr>
              <p:cNvPr id="6" name="Chart Placeholder 5">
                <a:extLst>
                  <a:ext uri="{FF2B5EF4-FFF2-40B4-BE49-F238E27FC236}">
                    <a16:creationId xmlns:a16="http://schemas.microsoft.com/office/drawing/2014/main" id="{6B2D7E7D-8CCE-3E39-4BFB-88100EBD2CCA}"/>
                  </a:ext>
                </a:extLst>
              </p:cNvPr>
              <p:cNvSpPr>
                <a:spLocks noGrp="1"/>
              </p:cNvSpPr>
              <p:nvPr>
                <p:ph type="chart" sz="quarter" idx="27"/>
              </p:nvPr>
            </p:nvSpPr>
            <p:spPr>
              <a:xfrm>
                <a:off x="587829" y="1622510"/>
                <a:ext cx="10889796" cy="4960535"/>
              </a:xfrm>
            </p:spPr>
            <p:txBody>
              <a:bodyPr/>
              <a:lstStyle/>
              <a:p>
                <a:r>
                  <a:rPr lang="en-US" dirty="0"/>
                  <a:t>We consider feedforward networks with hidden layers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𝑘</m:t>
                            </m:r>
                          </m:e>
                        </m:d>
                      </m:sup>
                    </m:sSup>
                  </m:oMath>
                </a14:m>
                <a:r>
                  <a:rPr lang="en-US"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𝐾</m:t>
                    </m:r>
                  </m:oMath>
                </a14:m>
                <a:endParaRPr lang="en-US" dirty="0"/>
              </a:p>
              <a:p>
                <a:pPr marL="0" indent="0">
                  <a:buNone/>
                </a:pPr>
                <a:endParaRPr lang="en-US" dirty="0"/>
              </a:p>
              <a:p>
                <a:r>
                  <a:rPr lang="en-US" dirty="0"/>
                  <a:t>For the first layer we have</a:t>
                </a:r>
              </a:p>
              <a:p>
                <a:pPr marL="1219170" indent="0">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ctrlPr>
                                <a:rPr lang="en-US" i="1">
                                  <a:latin typeface="Cambria Math" panose="02040503050406030204" pitchFamily="18" charset="0"/>
                                </a:rPr>
                              </m:ctrlPr>
                            </m:dPr>
                            <m:e>
                              <m:r>
                                <a:rPr lang="en-US" i="1">
                                  <a:latin typeface="Cambria Math" panose="02040503050406030204" pitchFamily="18" charset="0"/>
                                </a:rPr>
                                <m:t>1</m:t>
                              </m:r>
                            </m:e>
                          </m:d>
                        </m:sup>
                      </m:sSup>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ctrlPr>
                                    <a:rPr lang="en-US" i="1">
                                      <a:latin typeface="Cambria Math" panose="02040503050406030204" pitchFamily="18" charset="0"/>
                                    </a:rPr>
                                  </m:ctrlPr>
                                </m:dPr>
                                <m:e>
                                  <m:r>
                                    <a:rPr lang="en-US" i="1">
                                      <a:latin typeface="Cambria Math" panose="02040503050406030204" pitchFamily="18" charset="0"/>
                                    </a:rPr>
                                    <m:t>1</m:t>
                                  </m:r>
                                </m:e>
                              </m:d>
                            </m:sup>
                          </m:sSup>
                        </m:e>
                      </m:d>
                    </m:oMath>
                  </m:oMathPara>
                </a14:m>
                <a:endParaRPr lang="en-US" dirty="0"/>
              </a:p>
              <a:p>
                <a:r>
                  <a:rPr lang="en-US" dirty="0"/>
                  <a:t>After that we have</a:t>
                </a:r>
              </a:p>
              <a:p>
                <a:pPr marL="914377" indent="0">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𝑘</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ctrlPr>
                                <a:rPr lang="en-US" i="1">
                                  <a:latin typeface="Cambria Math" panose="02040503050406030204" pitchFamily="18" charset="0"/>
                                </a:rPr>
                              </m:ctrlPr>
                            </m:dPr>
                            <m:e>
                              <m:r>
                                <a:rPr lang="en-US" b="0" i="1" smtClean="0">
                                  <a:latin typeface="Cambria Math" panose="02040503050406030204" pitchFamily="18" charset="0"/>
                                </a:rPr>
                                <m:t>𝑘</m:t>
                              </m:r>
                            </m:e>
                          </m:d>
                        </m:sup>
                      </m:sSup>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i="1" smtClean="0">
                                  <a:latin typeface="Cambria Math" panose="02040503050406030204" pitchFamily="18" charset="0"/>
                                </a:rPr>
                                <m:t>𝑊</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sup>
                          </m:sSup>
                          <m:sSup>
                            <m:sSupPr>
                              <m:ctrlPr>
                                <a:rPr lang="en-US" i="1">
                                  <a:latin typeface="Cambria Math" panose="02040503050406030204" pitchFamily="18" charset="0"/>
                                </a:rPr>
                              </m:ctrlPr>
                            </m:sSupPr>
                            <m:e>
                              <m:r>
                                <a:rPr lang="en-US" i="1">
                                  <a:latin typeface="Cambria Math" panose="02040503050406030204" pitchFamily="18" charset="0"/>
                                </a:rPr>
                                <m:t>h</m:t>
                              </m:r>
                            </m:e>
                            <m:sup>
                              <m:d>
                                <m:dPr>
                                  <m:ctrlPr>
                                    <a:rPr lang="en-US"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−1</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𝑏</m:t>
                              </m:r>
                            </m:e>
                            <m:sup>
                              <m:d>
                                <m:dPr>
                                  <m:ctrlPr>
                                    <a:rPr lang="en-US" i="1">
                                      <a:latin typeface="Cambria Math" panose="02040503050406030204" pitchFamily="18" charset="0"/>
                                    </a:rPr>
                                  </m:ctrlPr>
                                </m:dPr>
                                <m:e>
                                  <m:r>
                                    <a:rPr lang="en-US" b="0" i="1" smtClean="0">
                                      <a:latin typeface="Cambria Math" panose="02040503050406030204" pitchFamily="18" charset="0"/>
                                    </a:rPr>
                                    <m:t>𝑘</m:t>
                                  </m:r>
                                </m:e>
                              </m:d>
                            </m:sup>
                          </m:sSup>
                        </m:e>
                      </m:d>
                    </m:oMath>
                  </m:oMathPara>
                </a14:m>
                <a:endParaRPr lang="en-US" dirty="0"/>
              </a:p>
              <a:p>
                <a:pPr marL="914377" indent="0">
                  <a:buNone/>
                </a:pPr>
                <a:endParaRPr lang="en-US" sz="1200" dirty="0"/>
              </a:p>
              <a:p>
                <a:pPr marL="914377" indent="0">
                  <a:buNone/>
                </a:pPr>
                <a:endParaRPr lang="en-US" sz="1200" dirty="0"/>
              </a:p>
              <a:p>
                <a:pPr marL="914377" indent="0">
                  <a:buNone/>
                </a:pPr>
                <a:endParaRPr lang="en-US" sz="1200" dirty="0"/>
              </a:p>
              <a:p>
                <a:pPr marL="914377" indent="0">
                  <a:buNone/>
                </a:pPr>
                <a:endParaRPr lang="en-US" sz="1200" dirty="0"/>
              </a:p>
              <a:p>
                <a:r>
                  <a:rPr lang="en-US" dirty="0"/>
                  <a:t>Often the activation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p>
                  </m:oMath>
                </a14:m>
                <a:r>
                  <a:rPr lang="en-US" dirty="0"/>
                  <a:t> is applied element-wise. Most deep learning architectures follow a similar format with complex activation functions and sparsity constraints.</a:t>
                </a:r>
              </a:p>
              <a:p>
                <a:pPr marL="0" indent="0">
                  <a:buNone/>
                </a:pPr>
                <a:endParaRPr lang="en-US" dirty="0"/>
              </a:p>
              <a:p>
                <a:endParaRPr lang="en-US" b="1" dirty="0"/>
              </a:p>
            </p:txBody>
          </p:sp>
        </mc:Choice>
        <mc:Fallback>
          <p:sp>
            <p:nvSpPr>
              <p:cNvPr id="6" name="Chart Placeholder 5">
                <a:extLst>
                  <a:ext uri="{FF2B5EF4-FFF2-40B4-BE49-F238E27FC236}">
                    <a16:creationId xmlns:a16="http://schemas.microsoft.com/office/drawing/2014/main" id="{6B2D7E7D-8CCE-3E39-4BFB-88100EBD2CCA}"/>
                  </a:ext>
                </a:extLst>
              </p:cNvPr>
              <p:cNvSpPr>
                <a:spLocks noGrp="1" noRot="1" noChangeAspect="1" noMove="1" noResize="1" noEditPoints="1" noAdjustHandles="1" noChangeArrowheads="1" noChangeShapeType="1" noTextEdit="1"/>
              </p:cNvSpPr>
              <p:nvPr>
                <p:ph type="chart" sz="quarter" idx="27"/>
              </p:nvPr>
            </p:nvSpPr>
            <p:spPr>
              <a:xfrm>
                <a:off x="587829" y="1622510"/>
                <a:ext cx="10889796" cy="4960535"/>
              </a:xfrm>
              <a:blipFill>
                <a:blip r:embed="rId3"/>
                <a:stretch>
                  <a:fillRect l="-727" t="-1229" b="-860"/>
                </a:stretch>
              </a:blipFill>
            </p:spPr>
            <p:txBody>
              <a:bodyPr/>
              <a:lstStyle/>
              <a:p>
                <a:r>
                  <a:rPr lang="en-US">
                    <a:noFill/>
                  </a:rPr>
                  <a:t> </a:t>
                </a:r>
              </a:p>
            </p:txBody>
          </p:sp>
        </mc:Fallback>
      </mc:AlternateContent>
      <p:sp>
        <p:nvSpPr>
          <p:cNvPr id="4" name="Slide Number Placeholder 3"/>
          <p:cNvSpPr>
            <a:spLocks noGrp="1"/>
          </p:cNvSpPr>
          <p:nvPr>
            <p:ph type="sldNum" sz="quarter" idx="29"/>
          </p:nvPr>
        </p:nvSpPr>
        <p:spPr/>
        <p:txBody>
          <a:bodyPr/>
          <a:lstStyle/>
          <a:p>
            <a:pPr>
              <a:defRPr/>
            </a:pPr>
            <a:fld id="{3FF2C605-4958-CF43-AA48-80339EFDB0AF}" type="slidenum">
              <a:rPr lang="en-US" smtClean="0"/>
              <a:pPr>
                <a:defRPr/>
              </a:pPr>
              <a:t>20</a:t>
            </a:fld>
            <a:endParaRPr lang="en-US"/>
          </a:p>
        </p:txBody>
      </p:sp>
      <p:pic>
        <p:nvPicPr>
          <p:cNvPr id="5" name="Picture 4">
            <a:extLst>
              <a:ext uri="{FF2B5EF4-FFF2-40B4-BE49-F238E27FC236}">
                <a16:creationId xmlns:a16="http://schemas.microsoft.com/office/drawing/2014/main" id="{34E91541-E6E9-49C6-804D-222ECE9CEBE2}"/>
              </a:ext>
            </a:extLst>
          </p:cNvPr>
          <p:cNvPicPr>
            <a:picLocks noChangeAspect="1"/>
          </p:cNvPicPr>
          <p:nvPr/>
        </p:nvPicPr>
        <p:blipFill>
          <a:blip r:embed="rId4"/>
          <a:stretch>
            <a:fillRect/>
          </a:stretch>
        </p:blipFill>
        <p:spPr>
          <a:xfrm>
            <a:off x="6510820" y="2235697"/>
            <a:ext cx="4912645" cy="2963827"/>
          </a:xfrm>
          <a:prstGeom prst="rect">
            <a:avLst/>
          </a:prstGeom>
        </p:spPr>
      </p:pic>
    </p:spTree>
    <p:extLst>
      <p:ext uri="{BB962C8B-B14F-4D97-AF65-F5344CB8AC3E}">
        <p14:creationId xmlns:p14="http://schemas.microsoft.com/office/powerpoint/2010/main" val="221652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BC91-5EBF-32A1-8B14-EFB871AA1ADB}"/>
              </a:ext>
            </a:extLst>
          </p:cNvPr>
          <p:cNvSpPr>
            <a:spLocks noGrp="1"/>
          </p:cNvSpPr>
          <p:nvPr>
            <p:ph type="title"/>
          </p:nvPr>
        </p:nvSpPr>
        <p:spPr/>
        <p:txBody>
          <a:bodyPr/>
          <a:lstStyle/>
          <a:p>
            <a:r>
              <a:rPr lang="en-US" dirty="0"/>
              <a:t>Forward &amp; Backpropagation</a:t>
            </a:r>
          </a:p>
        </p:txBody>
      </p:sp>
      <p:sp>
        <p:nvSpPr>
          <p:cNvPr id="3" name="Chart Placeholder 2">
            <a:extLst>
              <a:ext uri="{FF2B5EF4-FFF2-40B4-BE49-F238E27FC236}">
                <a16:creationId xmlns:a16="http://schemas.microsoft.com/office/drawing/2014/main" id="{779922F7-92AC-4616-49E9-8D60F45DAD63}"/>
              </a:ext>
            </a:extLst>
          </p:cNvPr>
          <p:cNvSpPr>
            <a:spLocks noGrp="1"/>
          </p:cNvSpPr>
          <p:nvPr>
            <p:ph type="chart" sz="quarter" idx="27"/>
          </p:nvPr>
        </p:nvSpPr>
        <p:spPr/>
        <p:txBody>
          <a:bodyPr/>
          <a:lstStyle/>
          <a:p>
            <a:r>
              <a:rPr lang="en-US" dirty="0"/>
              <a:t>Forward propagation refers to the process of evaluating a neural network from input to output. This just requires standard evaluation of the functions defined at each neuron.</a:t>
            </a:r>
          </a:p>
          <a:p>
            <a:endParaRPr lang="en-US" dirty="0"/>
          </a:p>
          <a:p>
            <a:r>
              <a:rPr lang="en-US" dirty="0"/>
              <a:t>Backpropagation refers to the process of computing the derivatives of the loss function starting on the output and ending at the input. This is done in reverse order for computational efficiency.</a:t>
            </a:r>
          </a:p>
          <a:p>
            <a:endParaRPr lang="en-US" dirty="0"/>
          </a:p>
          <a:p>
            <a:r>
              <a:rPr lang="en-US" dirty="0"/>
              <a:t>Backpropagation results in the multiplication of partial derivatives using the chain rule.</a:t>
            </a:r>
          </a:p>
        </p:txBody>
      </p:sp>
      <p:sp>
        <p:nvSpPr>
          <p:cNvPr id="4" name="Slide Number Placeholder 3">
            <a:extLst>
              <a:ext uri="{FF2B5EF4-FFF2-40B4-BE49-F238E27FC236}">
                <a16:creationId xmlns:a16="http://schemas.microsoft.com/office/drawing/2014/main" id="{F1514C9F-6A1A-5B15-5F4E-7270B01B2841}"/>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spTree>
    <p:extLst>
      <p:ext uri="{BB962C8B-B14F-4D97-AF65-F5344CB8AC3E}">
        <p14:creationId xmlns:p14="http://schemas.microsoft.com/office/powerpoint/2010/main" val="1041820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160E-A69C-933A-3457-1345524D9CC8}"/>
              </a:ext>
            </a:extLst>
          </p:cNvPr>
          <p:cNvSpPr>
            <a:spLocks noGrp="1"/>
          </p:cNvSpPr>
          <p:nvPr>
            <p:ph type="title"/>
          </p:nvPr>
        </p:nvSpPr>
        <p:spPr/>
        <p:txBody>
          <a:bodyPr/>
          <a:lstStyle/>
          <a:p>
            <a:r>
              <a:rPr lang="en-US" dirty="0"/>
              <a:t>Backpropagation</a:t>
            </a:r>
          </a:p>
        </p:txBody>
      </p:sp>
      <p:sp>
        <p:nvSpPr>
          <p:cNvPr id="4" name="Slide Number Placeholder 3">
            <a:extLst>
              <a:ext uri="{FF2B5EF4-FFF2-40B4-BE49-F238E27FC236}">
                <a16:creationId xmlns:a16="http://schemas.microsoft.com/office/drawing/2014/main" id="{144A8124-2BA9-B3B5-0FC3-E8D7ACA66583}"/>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pic>
        <p:nvPicPr>
          <p:cNvPr id="7" name="Online Media 6" title="What is backpropagation really doing? | Chapter 3, Deep learning">
            <a:hlinkClick r:id="" action="ppaction://media"/>
            <a:extLst>
              <a:ext uri="{FF2B5EF4-FFF2-40B4-BE49-F238E27FC236}">
                <a16:creationId xmlns:a16="http://schemas.microsoft.com/office/drawing/2014/main" id="{2E22DAC8-2D10-D151-CA6C-E0CB9F8BCDEB}"/>
              </a:ext>
            </a:extLst>
          </p:cNvPr>
          <p:cNvPicPr>
            <a:picLocks noRot="1" noChangeAspect="1"/>
          </p:cNvPicPr>
          <p:nvPr>
            <a:videoFile r:link="rId1"/>
          </p:nvPr>
        </p:nvPicPr>
        <p:blipFill>
          <a:blip r:embed="rId3"/>
          <a:stretch>
            <a:fillRect/>
          </a:stretch>
        </p:blipFill>
        <p:spPr>
          <a:xfrm>
            <a:off x="1681583" y="1622510"/>
            <a:ext cx="8684727" cy="4906871"/>
          </a:xfrm>
          <a:prstGeom prst="rect">
            <a:avLst/>
          </a:prstGeom>
        </p:spPr>
      </p:pic>
    </p:spTree>
    <p:extLst>
      <p:ext uri="{BB962C8B-B14F-4D97-AF65-F5344CB8AC3E}">
        <p14:creationId xmlns:p14="http://schemas.microsoft.com/office/powerpoint/2010/main" val="17573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Challenges</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23</a:t>
            </a:fld>
            <a:endParaRPr lang="en-US" altLang="zh-CN" dirty="0"/>
          </a:p>
        </p:txBody>
      </p:sp>
    </p:spTree>
    <p:extLst>
      <p:ext uri="{BB962C8B-B14F-4D97-AF65-F5344CB8AC3E}">
        <p14:creationId xmlns:p14="http://schemas.microsoft.com/office/powerpoint/2010/main" val="1578743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4FEC-07FD-4190-BACF-B71234BD4B68}"/>
              </a:ext>
            </a:extLst>
          </p:cNvPr>
          <p:cNvSpPr>
            <a:spLocks noGrp="1"/>
          </p:cNvSpPr>
          <p:nvPr>
            <p:ph type="title"/>
          </p:nvPr>
        </p:nvSpPr>
        <p:spPr/>
        <p:txBody>
          <a:bodyPr/>
          <a:lstStyle/>
          <a:p>
            <a:r>
              <a:rPr lang="en-US" dirty="0"/>
              <a:t>Vanishing / Exploding Gradients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17CF5F-17F5-4636-A7FA-DD5635BACCC6}"/>
                  </a:ext>
                </a:extLst>
              </p:cNvPr>
              <p:cNvSpPr>
                <a:spLocks noGrp="1"/>
              </p:cNvSpPr>
              <p:nvPr>
                <p:ph idx="1"/>
              </p:nvPr>
            </p:nvSpPr>
            <p:spPr>
              <a:xfrm>
                <a:off x="838200" y="1825625"/>
                <a:ext cx="6980434" cy="3371951"/>
              </a:xfrm>
            </p:spPr>
            <p:txBody>
              <a:bodyPr>
                <a:normAutofit/>
              </a:bodyPr>
              <a:lstStyle/>
              <a:p>
                <a:pPr>
                  <a:spcAft>
                    <a:spcPts val="600"/>
                  </a:spcAft>
                </a:pPr>
                <a:r>
                  <a:rPr lang="en-US" dirty="0"/>
                  <a:t>Consider a simple scalar network with</a:t>
                </a:r>
              </a:p>
              <a:p>
                <a:pPr marL="457200" indent="0">
                  <a:spcAft>
                    <a:spcPts val="600"/>
                  </a:spcAft>
                  <a:buNone/>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𝑎</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𝑘</m:t>
                          </m:r>
                        </m:sub>
                      </m:sSub>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h</m:t>
                          </m:r>
                        </m:e>
                        <m:sup>
                          <m:d>
                            <m:dPr>
                              <m:ctrlPr>
                                <a:rPr lang="en-US" sz="1800" i="1">
                                  <a:latin typeface="Cambria Math" panose="02040503050406030204" pitchFamily="18" charset="0"/>
                                </a:rPr>
                              </m:ctrlPr>
                            </m:dPr>
                            <m:e>
                              <m:r>
                                <a:rPr lang="en-US" sz="1800" i="1">
                                  <a:latin typeface="Cambria Math" panose="02040503050406030204" pitchFamily="18" charset="0"/>
                                </a:rPr>
                                <m:t>𝑘</m:t>
                              </m:r>
                              <m:r>
                                <a:rPr lang="en-US" sz="1800" i="1">
                                  <a:latin typeface="Cambria Math" panose="02040503050406030204" pitchFamily="18" charset="0"/>
                                </a:rPr>
                                <m:t>−1</m:t>
                              </m:r>
                            </m:e>
                          </m:d>
                        </m:sup>
                      </m:s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rPr>
                            <m:t>𝑘</m:t>
                          </m:r>
                        </m:sub>
                      </m:sSub>
                      <m:r>
                        <a:rPr lang="en-US" sz="1800" i="1">
                          <a:latin typeface="Cambria Math" panose="02040503050406030204" pitchFamily="18" charset="0"/>
                        </a:rPr>
                        <m:t>  ;  </m:t>
                      </m:r>
                      <m:sSup>
                        <m:sSupPr>
                          <m:ctrlPr>
                            <a:rPr lang="en-US" sz="1800" i="1">
                              <a:latin typeface="Cambria Math" panose="02040503050406030204" pitchFamily="18" charset="0"/>
                            </a:rPr>
                          </m:ctrlPr>
                        </m:sSupPr>
                        <m:e>
                          <m:r>
                            <a:rPr lang="en-US" sz="1800" i="1">
                              <a:latin typeface="Cambria Math" panose="02040503050406030204" pitchFamily="18" charset="0"/>
                            </a:rPr>
                            <m:t>h</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r>
                        <a:rPr lang="en-US" sz="1800" i="1">
                          <a:latin typeface="Cambria Math" panose="02040503050406030204" pitchFamily="18" charset="0"/>
                        </a:rPr>
                        <m:t>=</m:t>
                      </m:r>
                      <m:r>
                        <a:rPr lang="en-US" sz="1800" i="1">
                          <a:latin typeface="Cambria Math" panose="02040503050406030204" pitchFamily="18" charset="0"/>
                        </a:rPr>
                        <m:t>𝑔</m:t>
                      </m:r>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𝑎</m:t>
                              </m:r>
                            </m:e>
                            <m:sup>
                              <m:d>
                                <m:dPr>
                                  <m:ctrlPr>
                                    <a:rPr lang="en-US" sz="1800" i="1">
                                      <a:latin typeface="Cambria Math" panose="02040503050406030204" pitchFamily="18" charset="0"/>
                                    </a:rPr>
                                  </m:ctrlPr>
                                </m:dPr>
                                <m:e>
                                  <m:r>
                                    <a:rPr lang="en-US" sz="1800" i="1">
                                      <a:latin typeface="Cambria Math" panose="02040503050406030204" pitchFamily="18" charset="0"/>
                                    </a:rPr>
                                    <m:t>𝑘</m:t>
                                  </m:r>
                                </m:e>
                              </m:d>
                            </m:sup>
                          </m:sSup>
                        </m:e>
                      </m:d>
                    </m:oMath>
                  </m:oMathPara>
                </a14:m>
                <a:endParaRPr lang="en-US" sz="2800" dirty="0"/>
              </a:p>
              <a:p>
                <a:pPr>
                  <a:spcAft>
                    <a:spcPts val="600"/>
                  </a:spcAft>
                </a:pPr>
                <a:endParaRPr lang="en-US" dirty="0"/>
              </a:p>
              <a:p>
                <a:pPr>
                  <a:spcAft>
                    <a:spcPts val="600"/>
                  </a:spcAft>
                </a:pPr>
                <a:endParaRPr lang="en-US" dirty="0"/>
              </a:p>
              <a:p>
                <a:pPr>
                  <a:spcAft>
                    <a:spcPts val="600"/>
                  </a:spcAft>
                </a:pPr>
                <a:endParaRPr lang="en-US" dirty="0"/>
              </a:p>
              <a:p>
                <a:pPr>
                  <a:spcAft>
                    <a:spcPts val="600"/>
                  </a:spcAft>
                </a:pPr>
                <a:r>
                  <a:rPr lang="en-US" dirty="0"/>
                  <a:t>Initialize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(0,1)</m:t>
                    </m:r>
                  </m:oMath>
                </a14:m>
                <a:endParaRPr lang="en-US" i="1" dirty="0"/>
              </a:p>
            </p:txBody>
          </p:sp>
        </mc:Choice>
        <mc:Fallback xmlns="">
          <p:sp>
            <p:nvSpPr>
              <p:cNvPr id="3" name="Content Placeholder 2">
                <a:extLst>
                  <a:ext uri="{FF2B5EF4-FFF2-40B4-BE49-F238E27FC236}">
                    <a16:creationId xmlns:a16="http://schemas.microsoft.com/office/drawing/2014/main" id="{1017CF5F-17F5-4636-A7FA-DD5635BACCC6}"/>
                  </a:ext>
                </a:extLst>
              </p:cNvPr>
              <p:cNvSpPr>
                <a:spLocks noGrp="1" noRot="1" noChangeAspect="1" noMove="1" noResize="1" noEditPoints="1" noAdjustHandles="1" noChangeArrowheads="1" noChangeShapeType="1" noTextEdit="1"/>
              </p:cNvSpPr>
              <p:nvPr>
                <p:ph idx="1"/>
              </p:nvPr>
            </p:nvSpPr>
            <p:spPr>
              <a:xfrm>
                <a:off x="838200" y="1825625"/>
                <a:ext cx="6980434" cy="3371951"/>
              </a:xfrm>
              <a:blipFill>
                <a:blip r:embed="rId3"/>
                <a:stretch>
                  <a:fillRect l="-1223" t="-25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734B79-7CF0-454C-A936-72B150104D7F}"/>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pic>
        <p:nvPicPr>
          <p:cNvPr id="7" name="Picture 6">
            <a:extLst>
              <a:ext uri="{FF2B5EF4-FFF2-40B4-BE49-F238E27FC236}">
                <a16:creationId xmlns:a16="http://schemas.microsoft.com/office/drawing/2014/main" id="{4266B175-08AD-469B-90CB-79A3B86961F0}"/>
              </a:ext>
            </a:extLst>
          </p:cNvPr>
          <p:cNvPicPr>
            <a:picLocks noChangeAspect="1"/>
          </p:cNvPicPr>
          <p:nvPr/>
        </p:nvPicPr>
        <p:blipFill>
          <a:blip r:embed="rId4"/>
          <a:stretch>
            <a:fillRect/>
          </a:stretch>
        </p:blipFill>
        <p:spPr>
          <a:xfrm>
            <a:off x="2060519" y="2846242"/>
            <a:ext cx="4686216" cy="1165515"/>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3C899229-9883-4492-AF6C-019566491441}"/>
                  </a:ext>
                </a:extLst>
              </p:cNvPr>
              <p:cNvSpPr txBox="1">
                <a:spLocks/>
              </p:cNvSpPr>
              <p:nvPr/>
            </p:nvSpPr>
            <p:spPr bwMode="auto">
              <a:xfrm>
                <a:off x="838199" y="5029655"/>
                <a:ext cx="10037323" cy="1259343"/>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Wingdings" panose="05000000000000000000" pitchFamily="2" charset="2"/>
                  <a:buChar char="§"/>
                  <a:defRPr sz="2000" kern="1200">
                    <a:solidFill>
                      <a:schemeClr val="tx1"/>
                    </a:solidFill>
                    <a:latin typeface="+mn-lt"/>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1800" kern="1200">
                    <a:solidFill>
                      <a:schemeClr val="tx1"/>
                    </a:solidFill>
                    <a:latin typeface="+mn-lt"/>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600" kern="1200">
                    <a:solidFill>
                      <a:schemeClr val="tx1"/>
                    </a:solidFill>
                    <a:latin typeface="+mn-lt"/>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200" kern="1200">
                    <a:solidFill>
                      <a:schemeClr val="tx1"/>
                    </a:solidFill>
                    <a:latin typeface="+mn-lt"/>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900" kern="1200">
                    <a:solidFill>
                      <a:schemeClr val="tx1"/>
                    </a:solidFill>
                    <a:latin typeface="+mn-lt"/>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spcAft>
                    <a:spcPts val="600"/>
                  </a:spcAft>
                </a:pPr>
                <a:r>
                  <a:rPr lang="en-US" sz="2400" dirty="0">
                    <a:latin typeface="Cambria Math" panose="02040503050406030204" pitchFamily="18" charset="0"/>
                  </a:rPr>
                  <a:t>Then,</a:t>
                </a:r>
              </a:p>
              <a:p>
                <a:pPr marL="457200" indent="-457200">
                  <a:spcAft>
                    <a:spcPts val="600"/>
                  </a:spcAft>
                  <a:buNone/>
                </a:pPr>
                <a14:m>
                  <m:oMathPara xmlns:m="http://schemas.openxmlformats.org/officeDocument/2006/math">
                    <m:oMathParaPr>
                      <m:jc m:val="centerGroup"/>
                    </m:oMathParaPr>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𝑦</m:t>
                              </m:r>
                            </m:sub>
                          </m:sSub>
                        </m:num>
                        <m:den>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den>
                      </m:f>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i="1">
                              <a:latin typeface="Cambria Math" panose="02040503050406030204" pitchFamily="18" charset="0"/>
                            </a:rPr>
                            <m:t>,</m:t>
                          </m:r>
                          <m:r>
                            <a:rPr lang="en-US" sz="1600" i="1">
                              <a:latin typeface="Cambria Math" panose="02040503050406030204" pitchFamily="18" charset="0"/>
                            </a:rPr>
                            <m:t>𝑏</m:t>
                          </m:r>
                          <m:r>
                            <a:rPr lang="en-US" sz="1600" i="1">
                              <a:latin typeface="Cambria Math" panose="02040503050406030204" pitchFamily="18" charset="0"/>
                            </a:rPr>
                            <m:t> </m:t>
                          </m:r>
                        </m:e>
                      </m:d>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𝐿</m:t>
                              </m:r>
                            </m:e>
                            <m:sub>
                              <m:r>
                                <a:rPr lang="en-US" sz="1600" i="1">
                                  <a:latin typeface="Cambria Math" panose="02040503050406030204" pitchFamily="18" charset="0"/>
                                </a:rPr>
                                <m:t>𝑦</m:t>
                              </m:r>
                            </m:sub>
                          </m:sSub>
                        </m:num>
                        <m:den>
                          <m:r>
                            <a:rPr lang="en-US" sz="1600" i="1">
                              <a:latin typeface="Cambria Math" panose="02040503050406030204" pitchFamily="18" charset="0"/>
                            </a:rPr>
                            <m:t>𝑑</m:t>
                          </m:r>
                          <m:acc>
                            <m:accPr>
                              <m:chr m:val="̂"/>
                              <m:ctrlPr>
                                <a:rPr lang="en-US" sz="1600" i="1">
                                  <a:latin typeface="Cambria Math" panose="02040503050406030204" pitchFamily="18" charset="0"/>
                                </a:rPr>
                              </m:ctrlPr>
                            </m:accPr>
                            <m:e>
                              <m:r>
                                <a:rPr lang="en-US" sz="1600" i="1">
                                  <a:latin typeface="Cambria Math" panose="02040503050406030204" pitchFamily="18" charset="0"/>
                                </a:rPr>
                                <m:t>𝑦</m:t>
                              </m:r>
                            </m:e>
                          </m:acc>
                        </m:den>
                      </m:f>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h</m:t>
                              </m:r>
                            </m:e>
                            <m:sup>
                              <m:d>
                                <m:dPr>
                                  <m:ctrlPr>
                                    <a:rPr lang="en-US" sz="1600" i="1">
                                      <a:latin typeface="Cambria Math" panose="02040503050406030204" pitchFamily="18" charset="0"/>
                                    </a:rPr>
                                  </m:ctrlPr>
                                </m:dPr>
                                <m:e>
                                  <m:r>
                                    <a:rPr lang="en-US" sz="1600" i="1">
                                      <a:latin typeface="Cambria Math" panose="02040503050406030204" pitchFamily="18" charset="0"/>
                                    </a:rPr>
                                    <m:t>4</m:t>
                                  </m:r>
                                </m:e>
                              </m:d>
                            </m:sup>
                          </m:sSup>
                        </m:e>
                      </m:d>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4</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3</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2</m:t>
                                  </m:r>
                                </m:e>
                              </m:d>
                            </m:sup>
                          </m:sSup>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𝑔</m:t>
                          </m:r>
                        </m:e>
                        <m:sup>
                          <m:r>
                            <a:rPr lang="en-US" sz="1600" i="1">
                              <a:latin typeface="Cambria Math" panose="02040503050406030204" pitchFamily="18" charset="0"/>
                            </a:rPr>
                            <m:t>′</m:t>
                          </m:r>
                        </m:sup>
                      </m:sSup>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𝑎</m:t>
                              </m:r>
                            </m:e>
                            <m:sup>
                              <m:d>
                                <m:dPr>
                                  <m:ctrlPr>
                                    <a:rPr lang="en-US" sz="1600" i="1">
                                      <a:latin typeface="Cambria Math" panose="02040503050406030204" pitchFamily="18" charset="0"/>
                                    </a:rPr>
                                  </m:ctrlPr>
                                </m:dPr>
                                <m:e>
                                  <m:r>
                                    <a:rPr lang="en-US" sz="1600" i="1">
                                      <a:latin typeface="Cambria Math" panose="02040503050406030204" pitchFamily="18" charset="0"/>
                                    </a:rPr>
                                    <m:t>1</m:t>
                                  </m:r>
                                </m:e>
                              </m:d>
                            </m:sup>
                          </m:sSup>
                        </m:e>
                      </m:d>
                    </m:oMath>
                  </m:oMathPara>
                </a14:m>
                <a:endParaRPr lang="en-US" dirty="0"/>
              </a:p>
              <a:p>
                <a:endParaRPr lang="en-US" dirty="0"/>
              </a:p>
            </p:txBody>
          </p:sp>
        </mc:Choice>
        <mc:Fallback xmlns="">
          <p:sp>
            <p:nvSpPr>
              <p:cNvPr id="8" name="Content Placeholder 2">
                <a:extLst>
                  <a:ext uri="{FF2B5EF4-FFF2-40B4-BE49-F238E27FC236}">
                    <a16:creationId xmlns:a16="http://schemas.microsoft.com/office/drawing/2014/main" id="{3C899229-9883-4492-AF6C-019566491441}"/>
                  </a:ext>
                </a:extLst>
              </p:cNvPr>
              <p:cNvSpPr txBox="1">
                <a:spLocks noRot="1" noChangeAspect="1" noMove="1" noResize="1" noEditPoints="1" noAdjustHandles="1" noChangeArrowheads="1" noChangeShapeType="1" noTextEdit="1"/>
              </p:cNvSpPr>
              <p:nvPr/>
            </p:nvSpPr>
            <p:spPr bwMode="auto">
              <a:xfrm>
                <a:off x="838199" y="5029655"/>
                <a:ext cx="10037323" cy="1259343"/>
              </a:xfrm>
              <a:prstGeom prst="rect">
                <a:avLst/>
              </a:prstGeom>
              <a:blipFill>
                <a:blip r:embed="rId5"/>
                <a:stretch>
                  <a:fillRect l="-789" t="-3865"/>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xmlns:a14="http://schemas.microsoft.com/office/drawing/2010/main" val="1"/>
                </a:ext>
              </a:extLst>
            </p:spPr>
            <p:txBody>
              <a:bodyPr/>
              <a:lstStyle/>
              <a:p>
                <a:r>
                  <a:rPr lang="en-US">
                    <a:noFill/>
                  </a:rPr>
                  <a:t> </a:t>
                </a:r>
              </a:p>
            </p:txBody>
          </p:sp>
        </mc:Fallback>
      </mc:AlternateContent>
      <p:grpSp>
        <p:nvGrpSpPr>
          <p:cNvPr id="6" name="Group 5">
            <a:extLst>
              <a:ext uri="{FF2B5EF4-FFF2-40B4-BE49-F238E27FC236}">
                <a16:creationId xmlns:a16="http://schemas.microsoft.com/office/drawing/2014/main" id="{C247BEAA-53F5-4268-958F-797A3A2E9C59}"/>
              </a:ext>
            </a:extLst>
          </p:cNvPr>
          <p:cNvGrpSpPr/>
          <p:nvPr/>
        </p:nvGrpSpPr>
        <p:grpSpPr>
          <a:xfrm>
            <a:off x="7043546" y="1509488"/>
            <a:ext cx="4607065" cy="3688088"/>
            <a:chOff x="4960564" y="1423329"/>
            <a:chExt cx="3914922" cy="3134008"/>
          </a:xfrm>
        </p:grpSpPr>
        <p:pic>
          <p:nvPicPr>
            <p:cNvPr id="5" name="Picture 4">
              <a:extLst>
                <a:ext uri="{FF2B5EF4-FFF2-40B4-BE49-F238E27FC236}">
                  <a16:creationId xmlns:a16="http://schemas.microsoft.com/office/drawing/2014/main" id="{9AD7AF5C-ACD0-4775-8EB2-0E54268C3014}"/>
                </a:ext>
              </a:extLst>
            </p:cNvPr>
            <p:cNvPicPr>
              <a:picLocks noChangeAspect="1"/>
            </p:cNvPicPr>
            <p:nvPr/>
          </p:nvPicPr>
          <p:blipFill>
            <a:blip r:embed="rId6"/>
            <a:stretch>
              <a:fillRect/>
            </a:stretch>
          </p:blipFill>
          <p:spPr>
            <a:xfrm>
              <a:off x="4960564" y="3094018"/>
              <a:ext cx="3914922" cy="1463319"/>
            </a:xfrm>
            <a:prstGeom prst="rect">
              <a:avLst/>
            </a:prstGeom>
          </p:spPr>
        </p:pic>
        <p:pic>
          <p:nvPicPr>
            <p:cNvPr id="9" name="Picture 8">
              <a:extLst>
                <a:ext uri="{FF2B5EF4-FFF2-40B4-BE49-F238E27FC236}">
                  <a16:creationId xmlns:a16="http://schemas.microsoft.com/office/drawing/2014/main" id="{80316A76-96B2-4450-8FEB-62D9057E2311}"/>
                </a:ext>
              </a:extLst>
            </p:cNvPr>
            <p:cNvPicPr>
              <a:picLocks noChangeAspect="1"/>
            </p:cNvPicPr>
            <p:nvPr/>
          </p:nvPicPr>
          <p:blipFill rotWithShape="1">
            <a:blip r:embed="rId7"/>
            <a:srcRect l="10515" r="7373"/>
            <a:stretch/>
          </p:blipFill>
          <p:spPr>
            <a:xfrm>
              <a:off x="5883729" y="1423329"/>
              <a:ext cx="2673971" cy="1537382"/>
            </a:xfrm>
            <a:prstGeom prst="rect">
              <a:avLst/>
            </a:prstGeom>
          </p:spPr>
        </p:pic>
        <p:sp>
          <p:nvSpPr>
            <p:cNvPr id="10" name="TextBox 9">
              <a:extLst>
                <a:ext uri="{FF2B5EF4-FFF2-40B4-BE49-F238E27FC236}">
                  <a16:creationId xmlns:a16="http://schemas.microsoft.com/office/drawing/2014/main" id="{F5D7C761-FC41-458A-A179-0402222E2C75}"/>
                </a:ext>
              </a:extLst>
            </p:cNvPr>
            <p:cNvSpPr txBox="1"/>
            <p:nvPr/>
          </p:nvSpPr>
          <p:spPr>
            <a:xfrm>
              <a:off x="5537668" y="3249820"/>
              <a:ext cx="699230" cy="276999"/>
            </a:xfrm>
            <a:prstGeom prst="rect">
              <a:avLst/>
            </a:prstGeom>
            <a:noFill/>
          </p:spPr>
          <p:txBody>
            <a:bodyPr wrap="none" rtlCol="0">
              <a:spAutoFit/>
            </a:bodyPr>
            <a:lstStyle/>
            <a:p>
              <a:r>
                <a:rPr lang="en-US" sz="1200" b="1" dirty="0"/>
                <a:t>Sigmoid</a:t>
              </a:r>
            </a:p>
          </p:txBody>
        </p:sp>
        <p:sp>
          <p:nvSpPr>
            <p:cNvPr id="11" name="TextBox 10">
              <a:extLst>
                <a:ext uri="{FF2B5EF4-FFF2-40B4-BE49-F238E27FC236}">
                  <a16:creationId xmlns:a16="http://schemas.microsoft.com/office/drawing/2014/main" id="{9EC1234B-0C2D-4C53-A98E-7EE1EA7025B3}"/>
                </a:ext>
              </a:extLst>
            </p:cNvPr>
            <p:cNvSpPr txBox="1"/>
            <p:nvPr/>
          </p:nvSpPr>
          <p:spPr>
            <a:xfrm>
              <a:off x="5982470" y="1569518"/>
              <a:ext cx="508857" cy="276999"/>
            </a:xfrm>
            <a:prstGeom prst="rect">
              <a:avLst/>
            </a:prstGeom>
            <a:noFill/>
          </p:spPr>
          <p:txBody>
            <a:bodyPr wrap="none" rtlCol="0">
              <a:spAutoFit/>
            </a:bodyPr>
            <a:lstStyle/>
            <a:p>
              <a:r>
                <a:rPr lang="en-US" sz="1200" b="1" dirty="0"/>
                <a:t>ReLU</a:t>
              </a:r>
            </a:p>
          </p:txBody>
        </p:sp>
      </p:grpSp>
    </p:spTree>
    <p:extLst>
      <p:ext uri="{BB962C8B-B14F-4D97-AF65-F5344CB8AC3E}">
        <p14:creationId xmlns:p14="http://schemas.microsoft.com/office/powerpoint/2010/main" val="300663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4247072" cy="1879791"/>
          </a:xfrm>
        </p:spPr>
        <p:txBody>
          <a:bodyPr/>
          <a:lstStyle/>
          <a:p>
            <a:r>
              <a:rPr lang="en-US" dirty="0"/>
              <a:t>Edgar Lobaton</a:t>
            </a:r>
          </a:p>
          <a:p>
            <a:pPr lvl="0"/>
            <a:r>
              <a:rPr lang="en-US" dirty="0"/>
              <a:t>edgar.lobaton@ncsu.edu</a:t>
            </a:r>
          </a:p>
          <a:p>
            <a:pPr lvl="0"/>
            <a:r>
              <a:rPr lang="en-US" dirty="0"/>
              <a:t>https://research.ece.ncsu.edu/aros/</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Model Selection and Evaluation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120398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4BE594-BFA0-49B6-B66D-EDE7C72FCBE2}"/>
                  </a:ext>
                </a:extLst>
              </p:cNvPr>
              <p:cNvSpPr>
                <a:spLocks noGrp="1"/>
              </p:cNvSpPr>
              <p:nvPr>
                <p:ph idx="1"/>
              </p:nvPr>
            </p:nvSpPr>
            <p:spPr>
              <a:xfrm>
                <a:off x="838199" y="1824812"/>
                <a:ext cx="10899711" cy="4805266"/>
              </a:xfrm>
            </p:spPr>
            <p:txBody>
              <a:bodyPr>
                <a:normAutofit/>
              </a:bodyPr>
              <a:lstStyle/>
              <a:p>
                <a:r>
                  <a:rPr lang="en-US" sz="2400" dirty="0"/>
                  <a:t>Given a training set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𝑇</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sSubSup>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𝑇</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d>
                      </m:e>
                      <m:sub>
                        <m: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sSubSup>
                  </m:oMath>
                </a14:m>
                <a:r>
                  <a:rPr lang="en-US" sz="2400" dirty="0"/>
                  <a:t>, a predictor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a14:m>
                <a:r>
                  <a:rPr lang="en-US" sz="2400" dirty="0"/>
                  <a:t> fitted to the data, and a loss function </a:t>
                </a:r>
                <a14:m>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oMath>
                </a14:m>
                <a:r>
                  <a:rPr lang="en-US" sz="2400" dirty="0"/>
                  <a:t>, we have defined the pipeline:</a:t>
                </a:r>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Besides using loss functions for training of a model and testing (i.e., </a:t>
                </a:r>
                <a:r>
                  <a:rPr lang="en-US" sz="2400" b="1" dirty="0"/>
                  <a:t>Evaluation</a:t>
                </a:r>
                <a:r>
                  <a:rPr lang="en-US" sz="2400" dirty="0"/>
                  <a:t>), they can also be used for </a:t>
                </a:r>
                <a:r>
                  <a:rPr lang="en-US" sz="2400" b="1" dirty="0"/>
                  <a:t>Model Selection</a:t>
                </a:r>
                <a:r>
                  <a:rPr lang="en-US" sz="2400" dirty="0"/>
                  <a:t> when we have </a:t>
                </a:r>
                <a:r>
                  <a:rPr lang="en-US" sz="2400" b="1" dirty="0"/>
                  <a:t>hyper-parameters</a:t>
                </a:r>
                <a:r>
                  <a:rPr lang="en-US" sz="2400" dirty="0"/>
                  <a:t>.</a:t>
                </a:r>
              </a:p>
            </p:txBody>
          </p:sp>
        </mc:Choice>
        <mc:Fallback>
          <p:sp>
            <p:nvSpPr>
              <p:cNvPr id="3" name="Content Placeholder 2">
                <a:extLst>
                  <a:ext uri="{FF2B5EF4-FFF2-40B4-BE49-F238E27FC236}">
                    <a16:creationId xmlns:a16="http://schemas.microsoft.com/office/drawing/2014/main" id="{EE4BE594-BFA0-49B6-B66D-EDE7C72FCBE2}"/>
                  </a:ext>
                </a:extLst>
              </p:cNvPr>
              <p:cNvSpPr>
                <a:spLocks noGrp="1" noRot="1" noChangeAspect="1" noMove="1" noResize="1" noEditPoints="1" noAdjustHandles="1" noChangeArrowheads="1" noChangeShapeType="1" noTextEdit="1"/>
              </p:cNvSpPr>
              <p:nvPr>
                <p:ph idx="1"/>
              </p:nvPr>
            </p:nvSpPr>
            <p:spPr>
              <a:xfrm>
                <a:off x="838199" y="1824812"/>
                <a:ext cx="10899711" cy="4805266"/>
              </a:xfrm>
              <a:blipFill>
                <a:blip r:embed="rId2"/>
                <a:stretch>
                  <a:fillRect l="-727" t="-1394" r="-950"/>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E92275ED-C3B1-4BB5-8AF3-323F099C05B1}"/>
              </a:ext>
            </a:extLst>
          </p:cNvPr>
          <p:cNvSpPr/>
          <p:nvPr/>
        </p:nvSpPr>
        <p:spPr>
          <a:xfrm>
            <a:off x="6610335" y="2783794"/>
            <a:ext cx="4026201" cy="2225236"/>
          </a:xfrm>
          <a:prstGeom prst="rect">
            <a:avLst/>
          </a:prstGeom>
          <a:solidFill>
            <a:schemeClr val="accent5">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C5A2439-B72A-47FF-B957-0B8A4C1C3F10}"/>
              </a:ext>
            </a:extLst>
          </p:cNvPr>
          <p:cNvSpPr/>
          <p:nvPr/>
        </p:nvSpPr>
        <p:spPr>
          <a:xfrm>
            <a:off x="2041807" y="2783794"/>
            <a:ext cx="4026201" cy="2225236"/>
          </a:xfrm>
          <a:prstGeom prst="rect">
            <a:avLst/>
          </a:prstGeom>
          <a:solidFill>
            <a:schemeClr val="accent5">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Model Selection and Evaluation</a:t>
            </a:r>
          </a:p>
        </p:txBody>
      </p:sp>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4</a:t>
            </a:fld>
            <a:endParaRPr lang="en-US"/>
          </a:p>
        </p:txBody>
      </p:sp>
      <p:grpSp>
        <p:nvGrpSpPr>
          <p:cNvPr id="47" name="Group 46">
            <a:extLst>
              <a:ext uri="{FF2B5EF4-FFF2-40B4-BE49-F238E27FC236}">
                <a16:creationId xmlns:a16="http://schemas.microsoft.com/office/drawing/2014/main" id="{CB76807E-B657-40CE-A3A9-4D58A1A93BDF}"/>
              </a:ext>
            </a:extLst>
          </p:cNvPr>
          <p:cNvGrpSpPr/>
          <p:nvPr/>
        </p:nvGrpSpPr>
        <p:grpSpPr>
          <a:xfrm>
            <a:off x="7506227" y="3722258"/>
            <a:ext cx="2936492" cy="1211861"/>
            <a:chOff x="4984568" y="3132192"/>
            <a:chExt cx="2936492" cy="1211861"/>
          </a:xfrm>
        </p:grpSpPr>
        <p:grpSp>
          <p:nvGrpSpPr>
            <p:cNvPr id="36" name="Group 35">
              <a:extLst>
                <a:ext uri="{FF2B5EF4-FFF2-40B4-BE49-F238E27FC236}">
                  <a16:creationId xmlns:a16="http://schemas.microsoft.com/office/drawing/2014/main" id="{EC1F9517-C19C-42CF-82FE-116EE7C4062F}"/>
                </a:ext>
              </a:extLst>
            </p:cNvPr>
            <p:cNvGrpSpPr/>
            <p:nvPr/>
          </p:nvGrpSpPr>
          <p:grpSpPr>
            <a:xfrm>
              <a:off x="5794031" y="3694250"/>
              <a:ext cx="2127029" cy="649803"/>
              <a:chOff x="2232311" y="3700455"/>
              <a:chExt cx="2127029" cy="649803"/>
            </a:xfrm>
          </p:grpSpPr>
          <mc:AlternateContent xmlns:mc="http://schemas.openxmlformats.org/markup-compatibility/2006">
            <mc:Choice xmlns:a14="http://schemas.microsoft.com/office/drawing/2010/main" Requires="a14">
              <p:sp>
                <p:nvSpPr>
                  <p:cNvPr id="37" name="Rectangle 36">
                    <a:extLst>
                      <a:ext uri="{FF2B5EF4-FFF2-40B4-BE49-F238E27FC236}">
                        <a16:creationId xmlns:a16="http://schemas.microsoft.com/office/drawing/2014/main" id="{4E3EAE4A-B561-4C12-B115-5EA5A22B886E}"/>
                      </a:ext>
                    </a:extLst>
                  </p:cNvPr>
                  <p:cNvSpPr/>
                  <p:nvPr/>
                </p:nvSpPr>
                <p:spPr>
                  <a:xfrm>
                    <a:off x="2232311" y="3700455"/>
                    <a:ext cx="1633462" cy="4255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 xmlns:m="http://schemas.openxmlformats.org/officeDocument/2006/math">
                        <m:r>
                          <a:rPr lang="en-US" i="1" smtClean="0">
                            <a:solidFill>
                              <a:schemeClr val="tx1"/>
                            </a:solidFill>
                            <a:latin typeface="Cambria Math" panose="02040503050406030204" pitchFamily="18" charset="0"/>
                          </a:rPr>
                          <m:t>𝐿𝑜𝑠𝑠</m:t>
                        </m:r>
                      </m:oMath>
                    </a14:m>
                    <a:r>
                      <a:rPr lang="en-US" dirty="0">
                        <a:solidFill>
                          <a:schemeClr val="tx1"/>
                        </a:solidFill>
                      </a:rPr>
                      <a:t> / </a:t>
                    </a:r>
                    <a14:m>
                      <m:oMath xmlns:m="http://schemas.openxmlformats.org/officeDocument/2006/math">
                        <m:r>
                          <a:rPr lang="en-US" b="0" i="1" smtClean="0">
                            <a:solidFill>
                              <a:schemeClr val="tx1"/>
                            </a:solidFill>
                            <a:latin typeface="Cambria Math" panose="02040503050406030204" pitchFamily="18" charset="0"/>
                          </a:rPr>
                          <m:t>𝑀𝑒𝑡𝑟𝑖𝑐</m:t>
                        </m:r>
                      </m:oMath>
                    </a14:m>
                    <a:endParaRPr lang="en-US" dirty="0">
                      <a:solidFill>
                        <a:schemeClr val="tx1"/>
                      </a:solidFill>
                    </a:endParaRPr>
                  </a:p>
                </p:txBody>
              </p:sp>
            </mc:Choice>
            <mc:Fallback>
              <p:sp>
                <p:nvSpPr>
                  <p:cNvPr id="37" name="Rectangle 36">
                    <a:extLst>
                      <a:ext uri="{FF2B5EF4-FFF2-40B4-BE49-F238E27FC236}">
                        <a16:creationId xmlns:a16="http://schemas.microsoft.com/office/drawing/2014/main" id="{4E3EAE4A-B561-4C12-B115-5EA5A22B886E}"/>
                      </a:ext>
                    </a:extLst>
                  </p:cNvPr>
                  <p:cNvSpPr>
                    <a:spLocks noRot="1" noChangeAspect="1" noMove="1" noResize="1" noEditPoints="1" noAdjustHandles="1" noChangeArrowheads="1" noChangeShapeType="1" noTextEdit="1"/>
                  </p:cNvSpPr>
                  <p:nvPr/>
                </p:nvSpPr>
                <p:spPr>
                  <a:xfrm>
                    <a:off x="2232311" y="3700455"/>
                    <a:ext cx="1633462" cy="425570"/>
                  </a:xfrm>
                  <a:prstGeom prst="rect">
                    <a:avLst/>
                  </a:prstGeom>
                  <a:blipFill>
                    <a:blip r:embed="rId3"/>
                    <a:stretch>
                      <a:fillRect b="-13889"/>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AE02D7DF-8100-48DC-9907-D794E1A6F8BE}"/>
                  </a:ext>
                </a:extLst>
              </p:cNvPr>
              <p:cNvCxnSpPr>
                <a:cxnSpLocks/>
              </p:cNvCxnSpPr>
              <p:nvPr/>
            </p:nvCxnSpPr>
            <p:spPr>
              <a:xfrm>
                <a:off x="3865773" y="3906514"/>
                <a:ext cx="493567" cy="0"/>
              </a:xfrm>
              <a:prstGeom prst="straightConnector1">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30BACAC-14EA-45A3-BB32-34BAA17D89B9}"/>
                      </a:ext>
                    </a:extLst>
                  </p:cNvPr>
                  <p:cNvSpPr txBox="1"/>
                  <p:nvPr/>
                </p:nvSpPr>
                <p:spPr>
                  <a:xfrm>
                    <a:off x="3790428" y="3980926"/>
                    <a:ext cx="496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𝐺</m:t>
                              </m:r>
                            </m:sub>
                          </m:sSub>
                        </m:oMath>
                      </m:oMathPara>
                    </a14:m>
                    <a:endParaRPr lang="en-US" dirty="0"/>
                  </a:p>
                </p:txBody>
              </p:sp>
            </mc:Choice>
            <mc:Fallback>
              <p:sp>
                <p:nvSpPr>
                  <p:cNvPr id="41" name="TextBox 40">
                    <a:extLst>
                      <a:ext uri="{FF2B5EF4-FFF2-40B4-BE49-F238E27FC236}">
                        <a16:creationId xmlns:a16="http://schemas.microsoft.com/office/drawing/2014/main" id="{830BACAC-14EA-45A3-BB32-34BAA17D89B9}"/>
                      </a:ext>
                    </a:extLst>
                  </p:cNvPr>
                  <p:cNvSpPr txBox="1">
                    <a:spLocks noRot="1" noChangeAspect="1" noMove="1" noResize="1" noEditPoints="1" noAdjustHandles="1" noChangeArrowheads="1" noChangeShapeType="1" noTextEdit="1"/>
                  </p:cNvSpPr>
                  <p:nvPr/>
                </p:nvSpPr>
                <p:spPr>
                  <a:xfrm>
                    <a:off x="3790428" y="3980926"/>
                    <a:ext cx="496995" cy="369332"/>
                  </a:xfrm>
                  <a:prstGeom prst="rect">
                    <a:avLst/>
                  </a:prstGeom>
                  <a:blipFill>
                    <a:blip r:embed="rId4"/>
                    <a:stretch>
                      <a:fillRect/>
                    </a:stretch>
                  </a:blipFill>
                </p:spPr>
                <p:txBody>
                  <a:bodyPr/>
                  <a:lstStyle/>
                  <a:p>
                    <a:r>
                      <a:rPr lang="en-US">
                        <a:noFill/>
                      </a:rPr>
                      <a:t> </a:t>
                    </a:r>
                  </a:p>
                </p:txBody>
              </p:sp>
            </mc:Fallback>
          </mc:AlternateContent>
        </p:grpSp>
        <p:cxnSp>
          <p:nvCxnSpPr>
            <p:cNvPr id="42" name="Straight Arrow Connector 41">
              <a:extLst>
                <a:ext uri="{FF2B5EF4-FFF2-40B4-BE49-F238E27FC236}">
                  <a16:creationId xmlns:a16="http://schemas.microsoft.com/office/drawing/2014/main" id="{295674FD-8888-4A69-BB43-92119FD559B4}"/>
                </a:ext>
              </a:extLst>
            </p:cNvPr>
            <p:cNvCxnSpPr>
              <a:cxnSpLocks/>
            </p:cNvCxnSpPr>
            <p:nvPr/>
          </p:nvCxnSpPr>
          <p:spPr>
            <a:xfrm>
              <a:off x="5288107" y="3900309"/>
              <a:ext cx="505924" cy="0"/>
            </a:xfrm>
            <a:prstGeom prst="straightConnector1">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6AF8C29-539E-4257-9A3F-155DF3FC0CFB}"/>
                </a:ext>
              </a:extLst>
            </p:cNvPr>
            <p:cNvCxnSpPr>
              <a:cxnSpLocks/>
              <a:endCxn id="37" idx="0"/>
            </p:cNvCxnSpPr>
            <p:nvPr/>
          </p:nvCxnSpPr>
          <p:spPr>
            <a:xfrm>
              <a:off x="6609845" y="3132192"/>
              <a:ext cx="917" cy="562058"/>
            </a:xfrm>
            <a:prstGeom prst="straightConnector1">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12431130-0134-493E-8B49-ACF3F90786DD}"/>
                    </a:ext>
                  </a:extLst>
                </p:cNvPr>
                <p:cNvSpPr txBox="1"/>
                <p:nvPr/>
              </p:nvSpPr>
              <p:spPr>
                <a:xfrm>
                  <a:off x="4984568" y="3686085"/>
                  <a:ext cx="382669"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oMath>
                    </m:oMathPara>
                  </a14:m>
                  <a:endParaRPr lang="en-US" dirty="0"/>
                </a:p>
              </p:txBody>
            </p:sp>
          </mc:Choice>
          <mc:Fallback>
            <p:sp>
              <p:nvSpPr>
                <p:cNvPr id="46" name="TextBox 45">
                  <a:extLst>
                    <a:ext uri="{FF2B5EF4-FFF2-40B4-BE49-F238E27FC236}">
                      <a16:creationId xmlns:a16="http://schemas.microsoft.com/office/drawing/2014/main" id="{12431130-0134-493E-8B49-ACF3F90786DD}"/>
                    </a:ext>
                  </a:extLst>
                </p:cNvPr>
                <p:cNvSpPr txBox="1">
                  <a:spLocks noRot="1" noChangeAspect="1" noMove="1" noResize="1" noEditPoints="1" noAdjustHandles="1" noChangeArrowheads="1" noChangeShapeType="1" noTextEdit="1"/>
                </p:cNvSpPr>
                <p:nvPr/>
              </p:nvSpPr>
              <p:spPr>
                <a:xfrm>
                  <a:off x="4984568" y="3686085"/>
                  <a:ext cx="382669" cy="376770"/>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61E4F458-A75C-4F79-99F1-42E65A7FA709}"/>
              </a:ext>
            </a:extLst>
          </p:cNvPr>
          <p:cNvGrpSpPr/>
          <p:nvPr/>
        </p:nvGrpSpPr>
        <p:grpSpPr>
          <a:xfrm>
            <a:off x="3252130" y="3706676"/>
            <a:ext cx="2495303" cy="1230805"/>
            <a:chOff x="1864037" y="3116610"/>
            <a:chExt cx="2495303" cy="1230805"/>
          </a:xfrm>
        </p:grpSpPr>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33CAF69-048E-4292-BA19-9896A0D0F6F7}"/>
                    </a:ext>
                  </a:extLst>
                </p:cNvPr>
                <p:cNvSpPr/>
                <p:nvPr/>
              </p:nvSpPr>
              <p:spPr>
                <a:xfrm>
                  <a:off x="2438525" y="3700455"/>
                  <a:ext cx="1219200" cy="4255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𝐿𝑜𝑠𝑠</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433CAF69-048E-4292-BA19-9896A0D0F6F7}"/>
                    </a:ext>
                  </a:extLst>
                </p:cNvPr>
                <p:cNvSpPr>
                  <a:spLocks noRot="1" noChangeAspect="1" noMove="1" noResize="1" noEditPoints="1" noAdjustHandles="1" noChangeArrowheads="1" noChangeShapeType="1" noTextEdit="1"/>
                </p:cNvSpPr>
                <p:nvPr/>
              </p:nvSpPr>
              <p:spPr>
                <a:xfrm>
                  <a:off x="2438525" y="3700455"/>
                  <a:ext cx="1219200" cy="425570"/>
                </a:xfrm>
                <a:prstGeom prst="rect">
                  <a:avLst/>
                </a:prstGeom>
                <a:blipFill>
                  <a:blip r:embed="rId6"/>
                  <a:stretch>
                    <a:fillRect/>
                  </a:stretch>
                </a:blipFill>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051A4638-31D9-4AA3-A966-572A0F8F1D67}"/>
                </a:ext>
              </a:extLst>
            </p:cNvPr>
            <p:cNvCxnSpPr>
              <a:endCxn id="13" idx="1"/>
            </p:cNvCxnSpPr>
            <p:nvPr/>
          </p:nvCxnSpPr>
          <p:spPr>
            <a:xfrm rot="16200000" flipH="1">
              <a:off x="1804307" y="3279022"/>
              <a:ext cx="693948" cy="574488"/>
            </a:xfrm>
            <a:prstGeom prst="bentConnector2">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D4CCB909-2A16-464A-9B06-02A4AA98B5B5}"/>
                </a:ext>
              </a:extLst>
            </p:cNvPr>
            <p:cNvCxnSpPr>
              <a:cxnSpLocks/>
              <a:stCxn id="12" idx="2"/>
              <a:endCxn id="13" idx="0"/>
            </p:cNvCxnSpPr>
            <p:nvPr/>
          </p:nvCxnSpPr>
          <p:spPr>
            <a:xfrm rot="5400000">
              <a:off x="3182399" y="2982337"/>
              <a:ext cx="583845" cy="852391"/>
            </a:xfrm>
            <a:prstGeom prst="bentConnector3">
              <a:avLst>
                <a:gd name="adj1" fmla="val 50000"/>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14E18EF-2197-4565-A563-84379FFDDBBC}"/>
                </a:ext>
              </a:extLst>
            </p:cNvPr>
            <p:cNvCxnSpPr/>
            <p:nvPr/>
          </p:nvCxnSpPr>
          <p:spPr>
            <a:xfrm>
              <a:off x="3657725" y="3906514"/>
              <a:ext cx="701615" cy="0"/>
            </a:xfrm>
            <a:prstGeom prst="straightConnector1">
              <a:avLst/>
            </a:prstGeom>
            <a:ln w="38100">
              <a:solidFill>
                <a:schemeClr val="accent3">
                  <a:lumMod val="50000"/>
                </a:schemeClr>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4D2DB10-076D-4AA7-8633-86B3CB09ED41}"/>
                    </a:ext>
                  </a:extLst>
                </p:cNvPr>
                <p:cNvSpPr txBox="1"/>
                <p:nvPr/>
              </p:nvSpPr>
              <p:spPr>
                <a:xfrm>
                  <a:off x="3699590" y="3978083"/>
                  <a:ext cx="4964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𝑇</m:t>
                            </m:r>
                          </m:sub>
                        </m:sSub>
                      </m:oMath>
                    </m:oMathPara>
                  </a14:m>
                  <a:endParaRPr lang="en-US" dirty="0"/>
                </a:p>
              </p:txBody>
            </p:sp>
          </mc:Choice>
          <mc:Fallback xmlns="">
            <p:sp>
              <p:nvSpPr>
                <p:cNvPr id="23" name="TextBox 22">
                  <a:extLst>
                    <a:ext uri="{FF2B5EF4-FFF2-40B4-BE49-F238E27FC236}">
                      <a16:creationId xmlns:a16="http://schemas.microsoft.com/office/drawing/2014/main" id="{74D2DB10-076D-4AA7-8633-86B3CB09ED41}"/>
                    </a:ext>
                  </a:extLst>
                </p:cNvPr>
                <p:cNvSpPr txBox="1">
                  <a:spLocks noRot="1" noChangeAspect="1" noMove="1" noResize="1" noEditPoints="1" noAdjustHandles="1" noChangeArrowheads="1" noChangeShapeType="1" noTextEdit="1"/>
                </p:cNvSpPr>
                <p:nvPr/>
              </p:nvSpPr>
              <p:spPr>
                <a:xfrm>
                  <a:off x="3699590" y="3978083"/>
                  <a:ext cx="496483" cy="369332"/>
                </a:xfrm>
                <a:prstGeom prst="rect">
                  <a:avLst/>
                </a:prstGeom>
                <a:blipFill>
                  <a:blip r:embed="rId7"/>
                  <a:stretch>
                    <a:fillRect/>
                  </a:stretch>
                </a:blipFill>
              </p:spPr>
              <p:txBody>
                <a:bodyPr/>
                <a:lstStyle/>
                <a:p>
                  <a:r>
                    <a:rPr lang="en-US">
                      <a:noFill/>
                    </a:rPr>
                    <a:t> </a:t>
                  </a:r>
                </a:p>
              </p:txBody>
            </p:sp>
          </mc:Fallback>
        </mc:AlternateContent>
      </p:grpSp>
      <p:grpSp>
        <p:nvGrpSpPr>
          <p:cNvPr id="5" name="Group 4">
            <a:extLst>
              <a:ext uri="{FF2B5EF4-FFF2-40B4-BE49-F238E27FC236}">
                <a16:creationId xmlns:a16="http://schemas.microsoft.com/office/drawing/2014/main" id="{BB08A3CB-4D95-48F3-9D60-FCB0F85F1613}"/>
              </a:ext>
            </a:extLst>
          </p:cNvPr>
          <p:cNvGrpSpPr/>
          <p:nvPr/>
        </p:nvGrpSpPr>
        <p:grpSpPr>
          <a:xfrm>
            <a:off x="2554782" y="3126600"/>
            <a:ext cx="3060987" cy="1098899"/>
            <a:chOff x="728884" y="2230095"/>
            <a:chExt cx="3060987" cy="1098899"/>
          </a:xfrm>
        </p:grpSpPr>
        <p:sp>
          <p:nvSpPr>
            <p:cNvPr id="6" name="Rectangle 5">
              <a:extLst>
                <a:ext uri="{FF2B5EF4-FFF2-40B4-BE49-F238E27FC236}">
                  <a16:creationId xmlns:a16="http://schemas.microsoft.com/office/drawing/2014/main" id="{D4F26424-8808-4747-8B28-15611105E59E}"/>
                </a:ext>
              </a:extLst>
            </p:cNvPr>
            <p:cNvSpPr/>
            <p:nvPr/>
          </p:nvSpPr>
          <p:spPr>
            <a:xfrm>
              <a:off x="1811547" y="2605177"/>
              <a:ext cx="1219200" cy="425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7" name="Straight Arrow Connector 6">
              <a:extLst>
                <a:ext uri="{FF2B5EF4-FFF2-40B4-BE49-F238E27FC236}">
                  <a16:creationId xmlns:a16="http://schemas.microsoft.com/office/drawing/2014/main" id="{85F666D8-903D-4ADA-9C6F-873C9A80751A}"/>
                </a:ext>
              </a:extLst>
            </p:cNvPr>
            <p:cNvCxnSpPr/>
            <p:nvPr/>
          </p:nvCxnSpPr>
          <p:spPr>
            <a:xfrm>
              <a:off x="1075426" y="2685690"/>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B2F2ECB-F67C-4484-953E-7A80C7467D98}"/>
                </a:ext>
              </a:extLst>
            </p:cNvPr>
            <p:cNvCxnSpPr/>
            <p:nvPr/>
          </p:nvCxnSpPr>
          <p:spPr>
            <a:xfrm>
              <a:off x="1075425" y="2912853"/>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93D2E17-2AAC-466F-9A76-4606F105427C}"/>
                </a:ext>
              </a:extLst>
            </p:cNvPr>
            <p:cNvCxnSpPr/>
            <p:nvPr/>
          </p:nvCxnSpPr>
          <p:spPr>
            <a:xfrm>
              <a:off x="3088256" y="2817962"/>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695414-4323-4D94-9B74-75CD6D80C3E3}"/>
                    </a:ext>
                  </a:extLst>
                </p:cNvPr>
                <p:cNvSpPr txBox="1"/>
                <p:nvPr/>
              </p:nvSpPr>
              <p:spPr>
                <a:xfrm>
                  <a:off x="728884" y="2230095"/>
                  <a:ext cx="503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𝑇</m:t>
                            </m:r>
                          </m:sub>
                        </m:sSub>
                      </m:oMath>
                    </m:oMathPara>
                  </a14:m>
                  <a:endParaRPr lang="en-US" dirty="0"/>
                </a:p>
              </p:txBody>
            </p:sp>
          </mc:Choice>
          <mc:Fallback xmlns="">
            <p:sp>
              <p:nvSpPr>
                <p:cNvPr id="10" name="TextBox 9">
                  <a:extLst>
                    <a:ext uri="{FF2B5EF4-FFF2-40B4-BE49-F238E27FC236}">
                      <a16:creationId xmlns:a16="http://schemas.microsoft.com/office/drawing/2014/main" id="{C9695414-4323-4D94-9B74-75CD6D80C3E3}"/>
                    </a:ext>
                  </a:extLst>
                </p:cNvPr>
                <p:cNvSpPr txBox="1">
                  <a:spLocks noRot="1" noChangeAspect="1" noMove="1" noResize="1" noEditPoints="1" noAdjustHandles="1" noChangeArrowheads="1" noChangeShapeType="1" noTextEdit="1"/>
                </p:cNvSpPr>
                <p:nvPr/>
              </p:nvSpPr>
              <p:spPr>
                <a:xfrm>
                  <a:off x="728884" y="2230095"/>
                  <a:ext cx="50353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67A34A-BBBA-49FA-B87C-E0074107AB1C}"/>
                    </a:ext>
                  </a:extLst>
                </p:cNvPr>
                <p:cNvSpPr txBox="1"/>
                <p:nvPr/>
              </p:nvSpPr>
              <p:spPr>
                <a:xfrm>
                  <a:off x="732530" y="2959662"/>
                  <a:ext cx="4661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sub>
                        </m:sSub>
                      </m:oMath>
                    </m:oMathPara>
                  </a14:m>
                  <a:endParaRPr lang="en-US" dirty="0"/>
                </a:p>
              </p:txBody>
            </p:sp>
          </mc:Choice>
          <mc:Fallback xmlns="">
            <p:sp>
              <p:nvSpPr>
                <p:cNvPr id="11" name="TextBox 10">
                  <a:extLst>
                    <a:ext uri="{FF2B5EF4-FFF2-40B4-BE49-F238E27FC236}">
                      <a16:creationId xmlns:a16="http://schemas.microsoft.com/office/drawing/2014/main" id="{0867A34A-BBBA-49FA-B87C-E0074107AB1C}"/>
                    </a:ext>
                  </a:extLst>
                </p:cNvPr>
                <p:cNvSpPr txBox="1">
                  <a:spLocks noRot="1" noChangeAspect="1" noMove="1" noResize="1" noEditPoints="1" noAdjustHandles="1" noChangeArrowheads="1" noChangeShapeType="1" noTextEdit="1"/>
                </p:cNvSpPr>
                <p:nvPr/>
              </p:nvSpPr>
              <p:spPr>
                <a:xfrm>
                  <a:off x="732530" y="2959662"/>
                  <a:ext cx="4661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9EAB38E-AD96-4F8C-BCC4-60CA9356BEFF}"/>
                    </a:ext>
                  </a:extLst>
                </p:cNvPr>
                <p:cNvSpPr txBox="1"/>
                <p:nvPr/>
              </p:nvSpPr>
              <p:spPr>
                <a:xfrm>
                  <a:off x="3219920" y="2440839"/>
                  <a:ext cx="4855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m:oMathPara>
                  </a14:m>
                  <a:endParaRPr lang="en-US" dirty="0"/>
                </a:p>
              </p:txBody>
            </p:sp>
          </mc:Choice>
          <mc:Fallback>
            <p:sp>
              <p:nvSpPr>
                <p:cNvPr id="12" name="TextBox 11">
                  <a:extLst>
                    <a:ext uri="{FF2B5EF4-FFF2-40B4-BE49-F238E27FC236}">
                      <a16:creationId xmlns:a16="http://schemas.microsoft.com/office/drawing/2014/main" id="{09EAB38E-AD96-4F8C-BCC4-60CA9356BEFF}"/>
                    </a:ext>
                  </a:extLst>
                </p:cNvPr>
                <p:cNvSpPr txBox="1">
                  <a:spLocks noRot="1" noChangeAspect="1" noMove="1" noResize="1" noEditPoints="1" noAdjustHandles="1" noChangeArrowheads="1" noChangeShapeType="1" noTextEdit="1"/>
                </p:cNvSpPr>
                <p:nvPr/>
              </p:nvSpPr>
              <p:spPr>
                <a:xfrm>
                  <a:off x="3219920" y="2440839"/>
                  <a:ext cx="485581" cy="369332"/>
                </a:xfrm>
                <a:prstGeom prst="rect">
                  <a:avLst/>
                </a:prstGeom>
                <a:blipFill>
                  <a:blip r:embed="rId10"/>
                  <a:stretch>
                    <a:fillRect b="-13115"/>
                  </a:stretch>
                </a:blipFill>
              </p:spPr>
              <p:txBody>
                <a:bodyPr/>
                <a:lstStyle/>
                <a:p>
                  <a:r>
                    <a:rPr lang="en-US">
                      <a:noFill/>
                    </a:rPr>
                    <a:t> </a:t>
                  </a:r>
                </a:p>
              </p:txBody>
            </p:sp>
          </mc:Fallback>
        </mc:AlternateContent>
      </p:grpSp>
      <p:grpSp>
        <p:nvGrpSpPr>
          <p:cNvPr id="25" name="Group 24">
            <a:extLst>
              <a:ext uri="{FF2B5EF4-FFF2-40B4-BE49-F238E27FC236}">
                <a16:creationId xmlns:a16="http://schemas.microsoft.com/office/drawing/2014/main" id="{447BB9B3-CB33-441F-84AE-7F8E51E3F53D}"/>
              </a:ext>
            </a:extLst>
          </p:cNvPr>
          <p:cNvGrpSpPr/>
          <p:nvPr/>
        </p:nvGrpSpPr>
        <p:grpSpPr>
          <a:xfrm>
            <a:off x="6768846" y="2964398"/>
            <a:ext cx="2763327" cy="962855"/>
            <a:chOff x="3741600" y="2318067"/>
            <a:chExt cx="2763327" cy="962855"/>
          </a:xfrm>
        </p:grpSpPr>
        <p:grpSp>
          <p:nvGrpSpPr>
            <p:cNvPr id="26" name="Group 25">
              <a:extLst>
                <a:ext uri="{FF2B5EF4-FFF2-40B4-BE49-F238E27FC236}">
                  <a16:creationId xmlns:a16="http://schemas.microsoft.com/office/drawing/2014/main" id="{993DF377-7023-4C96-89BE-DAF8A658B552}"/>
                </a:ext>
              </a:extLst>
            </p:cNvPr>
            <p:cNvGrpSpPr/>
            <p:nvPr/>
          </p:nvGrpSpPr>
          <p:grpSpPr>
            <a:xfrm>
              <a:off x="3741600" y="2318067"/>
              <a:ext cx="2763327" cy="962855"/>
              <a:chOff x="4503599" y="2516210"/>
              <a:chExt cx="2763327" cy="962855"/>
            </a:xfrm>
          </p:grpSpPr>
          <p:sp>
            <p:nvSpPr>
              <p:cNvPr id="28" name="Rectangle 27">
                <a:extLst>
                  <a:ext uri="{FF2B5EF4-FFF2-40B4-BE49-F238E27FC236}">
                    <a16:creationId xmlns:a16="http://schemas.microsoft.com/office/drawing/2014/main" id="{083C3934-ECE0-405D-8902-BFEC2BCE11E5}"/>
                  </a:ext>
                </a:extLst>
              </p:cNvPr>
              <p:cNvSpPr/>
              <p:nvPr/>
            </p:nvSpPr>
            <p:spPr>
              <a:xfrm>
                <a:off x="5285727" y="3053495"/>
                <a:ext cx="1219200" cy="425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cxnSp>
            <p:nvCxnSpPr>
              <p:cNvPr id="29" name="Straight Arrow Connector 28">
                <a:extLst>
                  <a:ext uri="{FF2B5EF4-FFF2-40B4-BE49-F238E27FC236}">
                    <a16:creationId xmlns:a16="http://schemas.microsoft.com/office/drawing/2014/main" id="{CBCDF83A-47F4-4F2D-A74D-31C85CF1CB8D}"/>
                  </a:ext>
                </a:extLst>
              </p:cNvPr>
              <p:cNvCxnSpPr/>
              <p:nvPr/>
            </p:nvCxnSpPr>
            <p:spPr>
              <a:xfrm>
                <a:off x="4503599" y="3266280"/>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069AFB1-253D-4166-A6BD-F6E3EBE4D797}"/>
                  </a:ext>
                </a:extLst>
              </p:cNvPr>
              <p:cNvCxnSpPr/>
              <p:nvPr/>
            </p:nvCxnSpPr>
            <p:spPr>
              <a:xfrm>
                <a:off x="6565311" y="3266280"/>
                <a:ext cx="70161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E715EAE-7E3D-460D-A4B2-7566AE136476}"/>
                  </a:ext>
                </a:extLst>
              </p:cNvPr>
              <p:cNvCxnSpPr>
                <a:cxnSpLocks/>
              </p:cNvCxnSpPr>
              <p:nvPr/>
            </p:nvCxnSpPr>
            <p:spPr>
              <a:xfrm>
                <a:off x="5852196" y="2516210"/>
                <a:ext cx="0" cy="48461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1DED06E-691F-433F-9329-93712BF442E3}"/>
                      </a:ext>
                    </a:extLst>
                  </p:cNvPr>
                  <p:cNvSpPr txBox="1"/>
                  <p:nvPr/>
                </p:nvSpPr>
                <p:spPr>
                  <a:xfrm>
                    <a:off x="4628719" y="2893757"/>
                    <a:ext cx="4855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m:oMathPara>
                    </a14:m>
                    <a:endParaRPr lang="en-US" dirty="0"/>
                  </a:p>
                </p:txBody>
              </p:sp>
            </mc:Choice>
            <mc:Fallback>
              <p:sp>
                <p:nvSpPr>
                  <p:cNvPr id="32" name="TextBox 31">
                    <a:extLst>
                      <a:ext uri="{FF2B5EF4-FFF2-40B4-BE49-F238E27FC236}">
                        <a16:creationId xmlns:a16="http://schemas.microsoft.com/office/drawing/2014/main" id="{C1DED06E-691F-433F-9329-93712BF442E3}"/>
                      </a:ext>
                    </a:extLst>
                  </p:cNvPr>
                  <p:cNvSpPr txBox="1">
                    <a:spLocks noRot="1" noChangeAspect="1" noMove="1" noResize="1" noEditPoints="1" noAdjustHandles="1" noChangeArrowheads="1" noChangeShapeType="1" noTextEdit="1"/>
                  </p:cNvSpPr>
                  <p:nvPr/>
                </p:nvSpPr>
                <p:spPr>
                  <a:xfrm>
                    <a:off x="4628719" y="2893757"/>
                    <a:ext cx="485581" cy="369332"/>
                  </a:xfrm>
                  <a:prstGeom prst="rect">
                    <a:avLst/>
                  </a:prstGeom>
                  <a:blipFill>
                    <a:blip r:embed="rId11"/>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08AC20B-AB0E-4A4A-886E-765FF4DDC013}"/>
                      </a:ext>
                    </a:extLst>
                  </p:cNvPr>
                  <p:cNvSpPr txBox="1"/>
                  <p:nvPr/>
                </p:nvSpPr>
                <p:spPr>
                  <a:xfrm>
                    <a:off x="6773998" y="2902700"/>
                    <a:ext cx="382669"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m:oMathPara>
                    </a14:m>
                    <a:endParaRPr lang="en-US" dirty="0"/>
                  </a:p>
                </p:txBody>
              </p:sp>
            </mc:Choice>
            <mc:Fallback xmlns="">
              <p:sp>
                <p:nvSpPr>
                  <p:cNvPr id="33" name="TextBox 32">
                    <a:extLst>
                      <a:ext uri="{FF2B5EF4-FFF2-40B4-BE49-F238E27FC236}">
                        <a16:creationId xmlns:a16="http://schemas.microsoft.com/office/drawing/2014/main" id="{E08AC20B-AB0E-4A4A-886E-765FF4DDC013}"/>
                      </a:ext>
                    </a:extLst>
                  </p:cNvPr>
                  <p:cNvSpPr txBox="1">
                    <a:spLocks noRot="1" noChangeAspect="1" noMove="1" noResize="1" noEditPoints="1" noAdjustHandles="1" noChangeArrowheads="1" noChangeShapeType="1" noTextEdit="1"/>
                  </p:cNvSpPr>
                  <p:nvPr/>
                </p:nvSpPr>
                <p:spPr>
                  <a:xfrm>
                    <a:off x="6773998" y="2902700"/>
                    <a:ext cx="382669" cy="376770"/>
                  </a:xfrm>
                  <a:prstGeom prst="rect">
                    <a:avLst/>
                  </a:prstGeom>
                  <a:blipFill>
                    <a:blip r:embed="rId12"/>
                    <a:stretch>
                      <a:fillRect t="-1613" r="-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EF3FC00-35B2-4DA1-92D7-EA387BD73D32}"/>
                      </a:ext>
                    </a:extLst>
                  </p:cNvPr>
                  <p:cNvSpPr txBox="1"/>
                  <p:nvPr/>
                </p:nvSpPr>
                <p:spPr>
                  <a:xfrm>
                    <a:off x="5450243" y="2552507"/>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𝑋</m:t>
                          </m:r>
                        </m:oMath>
                      </m:oMathPara>
                    </a14:m>
                    <a:endParaRPr lang="en-US" dirty="0"/>
                  </a:p>
                </p:txBody>
              </p:sp>
            </mc:Choice>
            <mc:Fallback xmlns="">
              <p:sp>
                <p:nvSpPr>
                  <p:cNvPr id="34" name="TextBox 33">
                    <a:extLst>
                      <a:ext uri="{FF2B5EF4-FFF2-40B4-BE49-F238E27FC236}">
                        <a16:creationId xmlns:a16="http://schemas.microsoft.com/office/drawing/2014/main" id="{2EF3FC00-35B2-4DA1-92D7-EA387BD73D32}"/>
                      </a:ext>
                    </a:extLst>
                  </p:cNvPr>
                  <p:cNvSpPr txBox="1">
                    <a:spLocks noRot="1" noChangeAspect="1" noMove="1" noResize="1" noEditPoints="1" noAdjustHandles="1" noChangeArrowheads="1" noChangeShapeType="1" noTextEdit="1"/>
                  </p:cNvSpPr>
                  <p:nvPr/>
                </p:nvSpPr>
                <p:spPr>
                  <a:xfrm>
                    <a:off x="5450243" y="2552507"/>
                    <a:ext cx="392287" cy="369332"/>
                  </a:xfrm>
                  <a:prstGeom prst="rect">
                    <a:avLst/>
                  </a:prstGeom>
                  <a:blipFill>
                    <a:blip r:embed="rId13"/>
                    <a:stretch>
                      <a:fillRect/>
                    </a:stretch>
                  </a:blipFill>
                </p:spPr>
                <p:txBody>
                  <a:bodyPr/>
                  <a:lstStyle/>
                  <a:p>
                    <a:r>
                      <a:rPr lang="en-US">
                        <a:noFill/>
                      </a:rPr>
                      <a:t> </a:t>
                    </a:r>
                  </a:p>
                </p:txBody>
              </p:sp>
            </mc:Fallback>
          </mc:AlternateContent>
        </p:grpSp>
        <p:cxnSp>
          <p:nvCxnSpPr>
            <p:cNvPr id="27" name="Straight Connector 26">
              <a:extLst>
                <a:ext uri="{FF2B5EF4-FFF2-40B4-BE49-F238E27FC236}">
                  <a16:creationId xmlns:a16="http://schemas.microsoft.com/office/drawing/2014/main" id="{49ECC07F-7971-4939-A7B0-35206E31C27A}"/>
                </a:ext>
              </a:extLst>
            </p:cNvPr>
            <p:cNvCxnSpPr>
              <a:cxnSpLocks/>
            </p:cNvCxnSpPr>
            <p:nvPr/>
          </p:nvCxnSpPr>
          <p:spPr>
            <a:xfrm>
              <a:off x="3991080" y="2318067"/>
              <a:ext cx="1109165"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39" name="TextBox 38">
            <a:extLst>
              <a:ext uri="{FF2B5EF4-FFF2-40B4-BE49-F238E27FC236}">
                <a16:creationId xmlns:a16="http://schemas.microsoft.com/office/drawing/2014/main" id="{79827C28-4167-4096-916F-75E46DF5D260}"/>
              </a:ext>
            </a:extLst>
          </p:cNvPr>
          <p:cNvSpPr txBox="1"/>
          <p:nvPr/>
        </p:nvSpPr>
        <p:spPr>
          <a:xfrm>
            <a:off x="5110482" y="2783794"/>
            <a:ext cx="945195" cy="369332"/>
          </a:xfrm>
          <a:prstGeom prst="rect">
            <a:avLst/>
          </a:prstGeom>
          <a:noFill/>
        </p:spPr>
        <p:txBody>
          <a:bodyPr wrap="none" rtlCol="0">
            <a:spAutoFit/>
          </a:bodyPr>
          <a:lstStyle/>
          <a:p>
            <a:r>
              <a:rPr lang="en-US" b="1" dirty="0"/>
              <a:t>Training</a:t>
            </a:r>
          </a:p>
        </p:txBody>
      </p:sp>
      <p:sp>
        <p:nvSpPr>
          <p:cNvPr id="50" name="TextBox 49">
            <a:extLst>
              <a:ext uri="{FF2B5EF4-FFF2-40B4-BE49-F238E27FC236}">
                <a16:creationId xmlns:a16="http://schemas.microsoft.com/office/drawing/2014/main" id="{541D0759-0260-4056-9913-25CBC36E2871}"/>
              </a:ext>
            </a:extLst>
          </p:cNvPr>
          <p:cNvSpPr txBox="1"/>
          <p:nvPr/>
        </p:nvSpPr>
        <p:spPr>
          <a:xfrm>
            <a:off x="9475000" y="2779541"/>
            <a:ext cx="1161536" cy="369332"/>
          </a:xfrm>
          <a:prstGeom prst="rect">
            <a:avLst/>
          </a:prstGeom>
          <a:noFill/>
        </p:spPr>
        <p:txBody>
          <a:bodyPr wrap="none" rtlCol="0">
            <a:spAutoFit/>
          </a:bodyPr>
          <a:lstStyle/>
          <a:p>
            <a:r>
              <a:rPr lang="en-US" b="1" dirty="0"/>
              <a:t>Prediction</a:t>
            </a:r>
          </a:p>
        </p:txBody>
      </p:sp>
    </p:spTree>
    <p:extLst>
      <p:ext uri="{BB962C8B-B14F-4D97-AF65-F5344CB8AC3E}">
        <p14:creationId xmlns:p14="http://schemas.microsoft.com/office/powerpoint/2010/main" val="50993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A3B-C774-4F05-83D0-37C8D9DBDFF7}"/>
              </a:ext>
            </a:extLst>
          </p:cNvPr>
          <p:cNvSpPr>
            <a:spLocks noGrp="1"/>
          </p:cNvSpPr>
          <p:nvPr>
            <p:ph type="title"/>
          </p:nvPr>
        </p:nvSpPr>
        <p:spPr/>
        <p:txBody>
          <a:bodyPr/>
          <a:lstStyle/>
          <a:p>
            <a:r>
              <a:rPr lang="en-US" dirty="0"/>
              <a:t>Generalization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4BE594-BFA0-49B6-B66D-EDE7C72FCBE2}"/>
                  </a:ext>
                </a:extLst>
              </p:cNvPr>
              <p:cNvSpPr>
                <a:spLocks noGrp="1"/>
              </p:cNvSpPr>
              <p:nvPr>
                <p:ph idx="1"/>
              </p:nvPr>
            </p:nvSpPr>
            <p:spPr>
              <a:xfrm>
                <a:off x="838200" y="1825624"/>
                <a:ext cx="10515600" cy="4623192"/>
              </a:xfrm>
            </p:spPr>
            <p:txBody>
              <a:bodyPr>
                <a:normAutofit/>
              </a:bodyPr>
              <a:lstStyle/>
              <a:p>
                <a:pPr marL="0" indent="0">
                  <a:buNone/>
                </a:pPr>
                <a:r>
                  <a:rPr lang="en-US" dirty="0"/>
                  <a:t>First, we formalize different type of errors by defining:</a:t>
                </a:r>
              </a:p>
              <a:p>
                <a:pPr lvl="1">
                  <a:spcBef>
                    <a:spcPts val="1800"/>
                  </a:spcBef>
                </a:pPr>
                <a:r>
                  <a:rPr lang="en-US" b="1" dirty="0"/>
                  <a:t>Training Error: </a:t>
                </a:r>
                <a:endParaRPr lang="en-US" b="1"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d>
                        </m:e>
                      </m:nary>
                    </m:oMath>
                  </m:oMathPara>
                </a14:m>
                <a:endParaRPr lang="en-US" dirty="0"/>
              </a:p>
              <a:p>
                <a:pPr lvl="1">
                  <a:spcBef>
                    <a:spcPts val="1800"/>
                  </a:spcBef>
                </a:pPr>
                <a:r>
                  <a:rPr lang="en-US" b="1" dirty="0"/>
                  <a:t>Generalization Error:</a:t>
                </a:r>
              </a:p>
              <a:p>
                <a:pPr marL="457200" lvl="1" indent="0">
                  <a:spcBef>
                    <a:spcPts val="0"/>
                  </a:spcBef>
                  <a:buNone/>
                </a:pPr>
                <a:endParaRPr lang="en-US" sz="1000" b="1" dirty="0"/>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𝐺</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𝐄</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 </m:t>
                          </m:r>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𝑇</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𝑘</m:t>
                          </m:r>
                        </m:sub>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e>
                          </m:d>
                        </m:e>
                      </m:nary>
                    </m:oMath>
                  </m:oMathPara>
                </a14:m>
                <a:endParaRPr lang="en-US" dirty="0"/>
              </a:p>
              <a:p>
                <a:pPr marL="685800" lvl="2" indent="0">
                  <a:buNone/>
                </a:pPr>
                <a:r>
                  <a:rPr lang="en-US" sz="2400" dirty="0"/>
                  <a:t>We often approximate this expectation by sampling over an unseen set (i.e., the test set </a:t>
                </a:r>
                <a14:m>
                  <m:oMath xmlns:m="http://schemas.openxmlformats.org/officeDocument/2006/math">
                    <m:sSubSup>
                      <m:sSubSupPr>
                        <m:ctrlPr>
                          <a:rPr lang="en-US" sz="2400" b="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e>
                            </m:d>
                          </m:e>
                        </m:d>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𝑀</m:t>
                        </m:r>
                      </m:sup>
                    </m:sSubSup>
                  </m:oMath>
                </a14:m>
                <a:r>
                  <a:rPr lang="en-US" sz="2400" dirty="0"/>
                  <a:t>).</a:t>
                </a:r>
              </a:p>
            </p:txBody>
          </p:sp>
        </mc:Choice>
        <mc:Fallback>
          <p:sp>
            <p:nvSpPr>
              <p:cNvPr id="3" name="Content Placeholder 2">
                <a:extLst>
                  <a:ext uri="{FF2B5EF4-FFF2-40B4-BE49-F238E27FC236}">
                    <a16:creationId xmlns:a16="http://schemas.microsoft.com/office/drawing/2014/main" id="{EE4BE594-BFA0-49B6-B66D-EDE7C72FCBE2}"/>
                  </a:ext>
                </a:extLst>
              </p:cNvPr>
              <p:cNvSpPr>
                <a:spLocks noGrp="1" noRot="1" noChangeAspect="1" noMove="1" noResize="1" noEditPoints="1" noAdjustHandles="1" noChangeArrowheads="1" noChangeShapeType="1" noTextEdit="1"/>
              </p:cNvSpPr>
              <p:nvPr>
                <p:ph idx="1"/>
              </p:nvPr>
            </p:nvSpPr>
            <p:spPr>
              <a:xfrm>
                <a:off x="838200" y="1825624"/>
                <a:ext cx="10515600" cy="4623192"/>
              </a:xfrm>
              <a:blipFill>
                <a:blip r:embed="rId2"/>
                <a:stretch>
                  <a:fillRect l="-638" t="-13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20B5F7-B4F0-487A-89CD-8B18279955D8}"/>
              </a:ext>
            </a:extLst>
          </p:cNvPr>
          <p:cNvSpPr>
            <a:spLocks noGrp="1"/>
          </p:cNvSpPr>
          <p:nvPr>
            <p:ph type="sldNum" sz="quarter" idx="12"/>
          </p:nvPr>
        </p:nvSpPr>
        <p:spPr/>
        <p:txBody>
          <a:bodyPr/>
          <a:lstStyle/>
          <a:p>
            <a:fld id="{17214B29-2612-49B7-BCD5-5B417A3C392C}" type="slidenum">
              <a:rPr lang="en-US" smtClean="0"/>
              <a:t>5</a:t>
            </a:fld>
            <a:endParaRPr lang="en-US"/>
          </a:p>
        </p:txBody>
      </p:sp>
    </p:spTree>
    <p:extLst>
      <p:ext uri="{BB962C8B-B14F-4D97-AF65-F5344CB8AC3E}">
        <p14:creationId xmlns:p14="http://schemas.microsoft.com/office/powerpoint/2010/main" val="72641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654-4AFB-4237-BEE2-A32764700170}"/>
              </a:ext>
            </a:extLst>
          </p:cNvPr>
          <p:cNvSpPr>
            <a:spLocks noGrp="1"/>
          </p:cNvSpPr>
          <p:nvPr>
            <p:ph type="title"/>
          </p:nvPr>
        </p:nvSpPr>
        <p:spPr/>
        <p:txBody>
          <a:bodyPr/>
          <a:lstStyle/>
          <a:p>
            <a:r>
              <a:rPr lang="en-US" dirty="0"/>
              <a:t>Overfitting vs. Underfitting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ABBA9C-9A56-4EFC-BD39-A5003051BDEB}"/>
                  </a:ext>
                </a:extLst>
              </p:cNvPr>
              <p:cNvSpPr>
                <a:spLocks noGrp="1"/>
              </p:cNvSpPr>
              <p:nvPr>
                <p:ph idx="1"/>
              </p:nvPr>
            </p:nvSpPr>
            <p:spPr>
              <a:xfrm>
                <a:off x="838200" y="2094569"/>
                <a:ext cx="4618921" cy="2771470"/>
              </a:xfrm>
            </p:spPr>
            <p:txBody>
              <a:bodyPr>
                <a:normAutofit fontScale="92500"/>
              </a:bodyPr>
              <a:lstStyle/>
              <a:p>
                <a:r>
                  <a:rPr lang="en-US" sz="2400" dirty="0"/>
                  <a:t>We often observe these patterns:</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𝑇</m:t>
                        </m:r>
                      </m:sub>
                    </m:sSub>
                  </m:oMath>
                </a14:m>
                <a:r>
                  <a:rPr lang="en-US" sz="2000" dirty="0"/>
                  <a:t> decreases with </a:t>
                </a:r>
                <a:r>
                  <a:rPr lang="en-US" sz="2000" b="1" dirty="0"/>
                  <a:t>model capacity</a:t>
                </a:r>
              </a:p>
              <a:p>
                <a:pPr lvl="1"/>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𝐺</m:t>
                        </m:r>
                      </m:sub>
                    </m:sSub>
                  </m:oMath>
                </a14:m>
                <a:r>
                  <a:rPr lang="en-US" sz="2000" dirty="0"/>
                  <a:t> first decreases and then increase with capacity</a:t>
                </a:r>
              </a:p>
              <a:p>
                <a:pPr lvl="1">
                  <a:spcAft>
                    <a:spcPts val="1200"/>
                  </a:spcAft>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𝐺</m:t>
                        </m:r>
                      </m:sub>
                    </m:sSub>
                  </m:oMath>
                </a14:m>
                <a:r>
                  <a:rPr lang="en-US" sz="2000" dirty="0"/>
                  <a:t> is usually higher than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𝑇</m:t>
                        </m:r>
                      </m:sub>
                    </m:sSub>
                  </m:oMath>
                </a14:m>
                <a:endParaRPr lang="en-US" sz="2000" dirty="0"/>
              </a:p>
              <a:p>
                <a:r>
                  <a:rPr lang="en-US" sz="2400" dirty="0"/>
                  <a:t>These describe overfitting and underfitting zones for the model</a:t>
                </a:r>
              </a:p>
              <a:p>
                <a:endParaRPr lang="en-US" sz="2400" dirty="0"/>
              </a:p>
            </p:txBody>
          </p:sp>
        </mc:Choice>
        <mc:Fallback>
          <p:sp>
            <p:nvSpPr>
              <p:cNvPr id="3" name="Content Placeholder 2">
                <a:extLst>
                  <a:ext uri="{FF2B5EF4-FFF2-40B4-BE49-F238E27FC236}">
                    <a16:creationId xmlns:a16="http://schemas.microsoft.com/office/drawing/2014/main" id="{1AABBA9C-9A56-4EFC-BD39-A5003051BDEB}"/>
                  </a:ext>
                </a:extLst>
              </p:cNvPr>
              <p:cNvSpPr>
                <a:spLocks noGrp="1" noRot="1" noChangeAspect="1" noMove="1" noResize="1" noEditPoints="1" noAdjustHandles="1" noChangeArrowheads="1" noChangeShapeType="1" noTextEdit="1"/>
              </p:cNvSpPr>
              <p:nvPr>
                <p:ph idx="1"/>
              </p:nvPr>
            </p:nvSpPr>
            <p:spPr>
              <a:xfrm>
                <a:off x="838200" y="2094569"/>
                <a:ext cx="4618921" cy="2771470"/>
              </a:xfrm>
              <a:blipFill>
                <a:blip r:embed="rId2"/>
                <a:stretch>
                  <a:fillRect l="-1453" t="-2643" r="-26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4CB90D-6814-46D9-8015-1C7833A28E71}"/>
              </a:ext>
            </a:extLst>
          </p:cNvPr>
          <p:cNvSpPr>
            <a:spLocks noGrp="1"/>
          </p:cNvSpPr>
          <p:nvPr>
            <p:ph type="sldNum" sz="quarter" idx="12"/>
          </p:nvPr>
        </p:nvSpPr>
        <p:spPr/>
        <p:txBody>
          <a:bodyPr/>
          <a:lstStyle/>
          <a:p>
            <a:fld id="{17214B29-2612-49B7-BCD5-5B417A3C392C}" type="slidenum">
              <a:rPr lang="en-US" smtClean="0"/>
              <a:t>6</a:t>
            </a:fld>
            <a:endParaRPr lang="en-US"/>
          </a:p>
        </p:txBody>
      </p:sp>
      <p:grpSp>
        <p:nvGrpSpPr>
          <p:cNvPr id="44" name="Group 43">
            <a:extLst>
              <a:ext uri="{FF2B5EF4-FFF2-40B4-BE49-F238E27FC236}">
                <a16:creationId xmlns:a16="http://schemas.microsoft.com/office/drawing/2014/main" id="{9DCE8E57-E034-4F56-866C-F0345507FF42}"/>
              </a:ext>
            </a:extLst>
          </p:cNvPr>
          <p:cNvGrpSpPr/>
          <p:nvPr/>
        </p:nvGrpSpPr>
        <p:grpSpPr>
          <a:xfrm>
            <a:off x="5457121" y="1959632"/>
            <a:ext cx="6446217" cy="2906407"/>
            <a:chOff x="5457121" y="1690688"/>
            <a:chExt cx="6446217" cy="2906407"/>
          </a:xfrm>
        </p:grpSpPr>
        <p:grpSp>
          <p:nvGrpSpPr>
            <p:cNvPr id="41" name="Group 40">
              <a:extLst>
                <a:ext uri="{FF2B5EF4-FFF2-40B4-BE49-F238E27FC236}">
                  <a16:creationId xmlns:a16="http://schemas.microsoft.com/office/drawing/2014/main" id="{0D98A5B3-702D-4506-8545-510DD4D0CBA6}"/>
                </a:ext>
              </a:extLst>
            </p:cNvPr>
            <p:cNvGrpSpPr/>
            <p:nvPr/>
          </p:nvGrpSpPr>
          <p:grpSpPr>
            <a:xfrm>
              <a:off x="5457121" y="1690688"/>
              <a:ext cx="6446217" cy="2906407"/>
              <a:chOff x="5363903" y="3231390"/>
              <a:chExt cx="6446217" cy="2906407"/>
            </a:xfrm>
          </p:grpSpPr>
          <p:pic>
            <p:nvPicPr>
              <p:cNvPr id="19" name="Picture 18">
                <a:extLst>
                  <a:ext uri="{FF2B5EF4-FFF2-40B4-BE49-F238E27FC236}">
                    <a16:creationId xmlns:a16="http://schemas.microsoft.com/office/drawing/2014/main" id="{2A140BB7-37EB-4C3D-B0AA-CFBA67B1067F}"/>
                  </a:ext>
                </a:extLst>
              </p:cNvPr>
              <p:cNvPicPr>
                <a:picLocks noChangeAspect="1"/>
              </p:cNvPicPr>
              <p:nvPr/>
            </p:nvPicPr>
            <p:blipFill rotWithShape="1">
              <a:blip r:embed="rId3"/>
              <a:srcRect t="4578" r="2437"/>
              <a:stretch/>
            </p:blipFill>
            <p:spPr>
              <a:xfrm>
                <a:off x="5651891" y="3396961"/>
                <a:ext cx="5948428" cy="2447678"/>
              </a:xfrm>
              <a:prstGeom prst="rect">
                <a:avLst/>
              </a:prstGeom>
            </p:spPr>
          </p:pic>
          <p:sp>
            <p:nvSpPr>
              <p:cNvPr id="21" name="TextBox 20">
                <a:extLst>
                  <a:ext uri="{FF2B5EF4-FFF2-40B4-BE49-F238E27FC236}">
                    <a16:creationId xmlns:a16="http://schemas.microsoft.com/office/drawing/2014/main" id="{329F39E0-84A0-42BB-BE85-9359F5992FB1}"/>
                  </a:ext>
                </a:extLst>
              </p:cNvPr>
              <p:cNvSpPr txBox="1"/>
              <p:nvPr/>
            </p:nvSpPr>
            <p:spPr>
              <a:xfrm>
                <a:off x="10331830" y="5799243"/>
                <a:ext cx="1478290" cy="338554"/>
              </a:xfrm>
              <a:prstGeom prst="rect">
                <a:avLst/>
              </a:prstGeom>
              <a:noFill/>
            </p:spPr>
            <p:txBody>
              <a:bodyPr wrap="none" rtlCol="0">
                <a:spAutoFit/>
              </a:bodyPr>
              <a:lstStyle/>
              <a:p>
                <a:r>
                  <a:rPr lang="en-US" sz="1600" dirty="0"/>
                  <a:t>Model Capacity</a:t>
                </a:r>
              </a:p>
            </p:txBody>
          </p:sp>
          <p:sp>
            <p:nvSpPr>
              <p:cNvPr id="23" name="TextBox 22">
                <a:extLst>
                  <a:ext uri="{FF2B5EF4-FFF2-40B4-BE49-F238E27FC236}">
                    <a16:creationId xmlns:a16="http://schemas.microsoft.com/office/drawing/2014/main" id="{BA6842B2-2A1E-4517-8158-BEF5FE206970}"/>
                  </a:ext>
                </a:extLst>
              </p:cNvPr>
              <p:cNvSpPr txBox="1"/>
              <p:nvPr/>
            </p:nvSpPr>
            <p:spPr>
              <a:xfrm rot="16200000">
                <a:off x="5229315" y="4392801"/>
                <a:ext cx="607730" cy="338554"/>
              </a:xfrm>
              <a:prstGeom prst="rect">
                <a:avLst/>
              </a:prstGeom>
              <a:noFill/>
            </p:spPr>
            <p:txBody>
              <a:bodyPr wrap="none" rtlCol="0">
                <a:spAutoFit/>
              </a:bodyPr>
              <a:lstStyle/>
              <a:p>
                <a:r>
                  <a:rPr lang="en-US" sz="1600" dirty="0"/>
                  <a:t>Error</a:t>
                </a:r>
              </a:p>
            </p:txBody>
          </p:sp>
          <p:sp>
            <p:nvSpPr>
              <p:cNvPr id="26" name="Rectangle 25">
                <a:extLst>
                  <a:ext uri="{FF2B5EF4-FFF2-40B4-BE49-F238E27FC236}">
                    <a16:creationId xmlns:a16="http://schemas.microsoft.com/office/drawing/2014/main" id="{1DE4749E-6D90-4BC6-9202-98A80DE18528}"/>
                  </a:ext>
                </a:extLst>
              </p:cNvPr>
              <p:cNvSpPr/>
              <p:nvPr/>
            </p:nvSpPr>
            <p:spPr>
              <a:xfrm>
                <a:off x="5811254" y="3657600"/>
                <a:ext cx="1359570" cy="2406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19A6A8EA-F19F-4E29-8E07-20FF6DCBC508}"/>
                  </a:ext>
                </a:extLst>
              </p:cNvPr>
              <p:cNvSpPr/>
              <p:nvPr/>
            </p:nvSpPr>
            <p:spPr>
              <a:xfrm>
                <a:off x="7278538" y="3675143"/>
                <a:ext cx="1359570" cy="2406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F7267FA2-A34F-4299-8F2B-7A5B4ECD3B88}"/>
                  </a:ext>
                </a:extLst>
              </p:cNvPr>
              <p:cNvSpPr/>
              <p:nvPr/>
            </p:nvSpPr>
            <p:spPr>
              <a:xfrm>
                <a:off x="9603905" y="3487424"/>
                <a:ext cx="1910315" cy="5192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CFCDC881-A2EA-4A07-81A5-BA9CD2167209}"/>
                  </a:ext>
                </a:extLst>
              </p:cNvPr>
              <p:cNvSpPr/>
              <p:nvPr/>
            </p:nvSpPr>
            <p:spPr>
              <a:xfrm>
                <a:off x="9982199" y="5267172"/>
                <a:ext cx="1618119" cy="28639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18B98876-5AFE-43A1-BE94-D3D3AF4E3963}"/>
                  </a:ext>
                </a:extLst>
              </p:cNvPr>
              <p:cNvSpPr txBox="1"/>
              <p:nvPr/>
            </p:nvSpPr>
            <p:spPr>
              <a:xfrm>
                <a:off x="9920377" y="5117980"/>
                <a:ext cx="1532021" cy="584775"/>
              </a:xfrm>
              <a:prstGeom prst="rect">
                <a:avLst/>
              </a:prstGeom>
              <a:noFill/>
            </p:spPr>
            <p:txBody>
              <a:bodyPr wrap="square" rtlCol="0">
                <a:spAutoFit/>
              </a:bodyPr>
              <a:lstStyle/>
              <a:p>
                <a:pPr algn="ctr"/>
                <a:r>
                  <a:rPr lang="en-US" sz="1600" dirty="0"/>
                  <a:t>Generalization Gap</a:t>
                </a:r>
              </a:p>
            </p:txBody>
          </p:sp>
          <p:cxnSp>
            <p:nvCxnSpPr>
              <p:cNvPr id="33" name="Straight Arrow Connector 32">
                <a:extLst>
                  <a:ext uri="{FF2B5EF4-FFF2-40B4-BE49-F238E27FC236}">
                    <a16:creationId xmlns:a16="http://schemas.microsoft.com/office/drawing/2014/main" id="{5BDEC4CF-7BE1-438A-9082-98D0B2FCE3BE}"/>
                  </a:ext>
                </a:extLst>
              </p:cNvPr>
              <p:cNvCxnSpPr>
                <a:cxnSpLocks/>
              </p:cNvCxnSpPr>
              <p:nvPr/>
            </p:nvCxnSpPr>
            <p:spPr>
              <a:xfrm flipV="1">
                <a:off x="5722365" y="3231390"/>
                <a:ext cx="0" cy="25457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6C16E80-4E9E-439D-8A43-1FD731C3FF74}"/>
                  </a:ext>
                </a:extLst>
              </p:cNvPr>
              <p:cNvCxnSpPr>
                <a:cxnSpLocks/>
              </p:cNvCxnSpPr>
              <p:nvPr/>
            </p:nvCxnSpPr>
            <p:spPr>
              <a:xfrm>
                <a:off x="5702457" y="5789123"/>
                <a:ext cx="59922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05531EA-7528-427C-9E0F-C8091BEA29D3}"/>
                  </a:ext>
                </a:extLst>
              </p:cNvPr>
              <p:cNvSpPr txBox="1"/>
              <p:nvPr/>
            </p:nvSpPr>
            <p:spPr>
              <a:xfrm>
                <a:off x="9586025" y="3401587"/>
                <a:ext cx="1310552" cy="338554"/>
              </a:xfrm>
              <a:prstGeom prst="rect">
                <a:avLst/>
              </a:prstGeom>
              <a:noFill/>
            </p:spPr>
            <p:txBody>
              <a:bodyPr wrap="none" rtlCol="0">
                <a:spAutoFit/>
              </a:bodyPr>
              <a:lstStyle/>
              <a:p>
                <a:r>
                  <a:rPr lang="en-US" sz="1600" dirty="0"/>
                  <a:t>Training Error</a:t>
                </a:r>
              </a:p>
            </p:txBody>
          </p:sp>
          <p:sp>
            <p:nvSpPr>
              <p:cNvPr id="40" name="TextBox 39">
                <a:extLst>
                  <a:ext uri="{FF2B5EF4-FFF2-40B4-BE49-F238E27FC236}">
                    <a16:creationId xmlns:a16="http://schemas.microsoft.com/office/drawing/2014/main" id="{23AE9EF4-CFCD-4971-989A-FBA8399CBDE7}"/>
                  </a:ext>
                </a:extLst>
              </p:cNvPr>
              <p:cNvSpPr txBox="1"/>
              <p:nvPr/>
            </p:nvSpPr>
            <p:spPr>
              <a:xfrm>
                <a:off x="9579669" y="3734921"/>
                <a:ext cx="1861343" cy="338554"/>
              </a:xfrm>
              <a:prstGeom prst="rect">
                <a:avLst/>
              </a:prstGeom>
              <a:noFill/>
            </p:spPr>
            <p:txBody>
              <a:bodyPr wrap="none" rtlCol="0">
                <a:spAutoFit/>
              </a:bodyPr>
              <a:lstStyle/>
              <a:p>
                <a:r>
                  <a:rPr lang="en-US" sz="1600" dirty="0"/>
                  <a:t>Generalization Error</a:t>
                </a:r>
              </a:p>
            </p:txBody>
          </p:sp>
        </p:grpSp>
        <p:sp>
          <p:nvSpPr>
            <p:cNvPr id="43" name="TextBox 42">
              <a:extLst>
                <a:ext uri="{FF2B5EF4-FFF2-40B4-BE49-F238E27FC236}">
                  <a16:creationId xmlns:a16="http://schemas.microsoft.com/office/drawing/2014/main" id="{89342EBB-36E3-47BF-9E64-CCBD412CFFCF}"/>
                </a:ext>
              </a:extLst>
            </p:cNvPr>
            <p:cNvSpPr txBox="1"/>
            <p:nvPr/>
          </p:nvSpPr>
          <p:spPr>
            <a:xfrm>
              <a:off x="6447512" y="4258541"/>
              <a:ext cx="1604029" cy="338554"/>
            </a:xfrm>
            <a:prstGeom prst="rect">
              <a:avLst/>
            </a:prstGeom>
            <a:noFill/>
          </p:spPr>
          <p:txBody>
            <a:bodyPr wrap="none" rtlCol="0">
              <a:spAutoFit/>
            </a:bodyPr>
            <a:lstStyle/>
            <a:p>
              <a:r>
                <a:rPr lang="en-US" sz="1600" dirty="0"/>
                <a:t>Optimal Capacity</a:t>
              </a:r>
            </a:p>
          </p:txBody>
        </p:sp>
      </p:grpSp>
      <p:sp>
        <p:nvSpPr>
          <p:cNvPr id="46" name="TextBox 45">
            <a:extLst>
              <a:ext uri="{FF2B5EF4-FFF2-40B4-BE49-F238E27FC236}">
                <a16:creationId xmlns:a16="http://schemas.microsoft.com/office/drawing/2014/main" id="{64FDF01A-D4E8-48DA-8CC6-6850CB10D0DE}"/>
              </a:ext>
            </a:extLst>
          </p:cNvPr>
          <p:cNvSpPr txBox="1"/>
          <p:nvPr/>
        </p:nvSpPr>
        <p:spPr>
          <a:xfrm>
            <a:off x="5962262" y="2484955"/>
            <a:ext cx="1250186" cy="584775"/>
          </a:xfrm>
          <a:prstGeom prst="rect">
            <a:avLst/>
          </a:prstGeom>
          <a:solidFill>
            <a:schemeClr val="bg2">
              <a:lumMod val="50000"/>
            </a:schemeClr>
          </a:solidFill>
        </p:spPr>
        <p:txBody>
          <a:bodyPr wrap="square" rtlCol="0">
            <a:spAutoFit/>
          </a:bodyPr>
          <a:lstStyle/>
          <a:p>
            <a:pPr algn="ctr"/>
            <a:r>
              <a:rPr lang="en-US" sz="1600" dirty="0">
                <a:solidFill>
                  <a:schemeClr val="bg1"/>
                </a:solidFill>
              </a:rPr>
              <a:t>Underfitting Zone</a:t>
            </a:r>
          </a:p>
        </p:txBody>
      </p:sp>
      <p:sp>
        <p:nvSpPr>
          <p:cNvPr id="47" name="Content Placeholder 2">
            <a:extLst>
              <a:ext uri="{FF2B5EF4-FFF2-40B4-BE49-F238E27FC236}">
                <a16:creationId xmlns:a16="http://schemas.microsoft.com/office/drawing/2014/main" id="{2C597CAC-D240-4A58-BC20-63006194601A}"/>
              </a:ext>
            </a:extLst>
          </p:cNvPr>
          <p:cNvSpPr txBox="1">
            <a:spLocks/>
          </p:cNvSpPr>
          <p:nvPr/>
        </p:nvSpPr>
        <p:spPr>
          <a:xfrm>
            <a:off x="838200" y="5116817"/>
            <a:ext cx="10769238" cy="985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One of the most common approaches to selecting an optimal capacity for a model is to use </a:t>
            </a:r>
            <a:r>
              <a:rPr lang="en-US" sz="2400" b="1" dirty="0"/>
              <a:t>validation</a:t>
            </a:r>
            <a:r>
              <a:rPr lang="en-US" sz="2400" dirty="0"/>
              <a:t>.</a:t>
            </a:r>
          </a:p>
          <a:p>
            <a:endParaRPr lang="en-US" sz="2400" dirty="0"/>
          </a:p>
        </p:txBody>
      </p:sp>
      <p:sp>
        <p:nvSpPr>
          <p:cNvPr id="49" name="TextBox 48">
            <a:extLst>
              <a:ext uri="{FF2B5EF4-FFF2-40B4-BE49-F238E27FC236}">
                <a16:creationId xmlns:a16="http://schemas.microsoft.com/office/drawing/2014/main" id="{C6CDA8E4-584E-4796-98A3-D7C57FBCEF8A}"/>
              </a:ext>
            </a:extLst>
          </p:cNvPr>
          <p:cNvSpPr txBox="1"/>
          <p:nvPr/>
        </p:nvSpPr>
        <p:spPr>
          <a:xfrm>
            <a:off x="7423351" y="2465744"/>
            <a:ext cx="1203653" cy="584775"/>
          </a:xfrm>
          <a:prstGeom prst="rect">
            <a:avLst/>
          </a:prstGeom>
          <a:solidFill>
            <a:schemeClr val="bg2">
              <a:lumMod val="50000"/>
            </a:schemeClr>
          </a:solidFill>
        </p:spPr>
        <p:txBody>
          <a:bodyPr wrap="square" rtlCol="0">
            <a:spAutoFit/>
          </a:bodyPr>
          <a:lstStyle/>
          <a:p>
            <a:pPr algn="ctr"/>
            <a:r>
              <a:rPr lang="en-US" sz="1600" dirty="0">
                <a:solidFill>
                  <a:schemeClr val="bg1"/>
                </a:solidFill>
              </a:rPr>
              <a:t>Overfitting Zone</a:t>
            </a:r>
          </a:p>
        </p:txBody>
      </p:sp>
    </p:spTree>
    <p:extLst>
      <p:ext uri="{BB962C8B-B14F-4D97-AF65-F5344CB8AC3E}">
        <p14:creationId xmlns:p14="http://schemas.microsoft.com/office/powerpoint/2010/main" val="15159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FD-29CD-492D-AD74-A2BD90537FC2}"/>
              </a:ext>
            </a:extLst>
          </p:cNvPr>
          <p:cNvSpPr>
            <a:spLocks noGrp="1"/>
          </p:cNvSpPr>
          <p:nvPr>
            <p:ph type="title"/>
          </p:nvPr>
        </p:nvSpPr>
        <p:spPr/>
        <p:txBody>
          <a:bodyPr/>
          <a:lstStyle/>
          <a:p>
            <a:r>
              <a:rPr lang="en-US" dirty="0"/>
              <a:t>Validation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07C37F-9649-40DE-97B7-3A32D0CA9A50}"/>
                  </a:ext>
                </a:extLst>
              </p:cNvPr>
              <p:cNvSpPr>
                <a:spLocks noGrp="1"/>
              </p:cNvSpPr>
              <p:nvPr>
                <p:ph idx="1"/>
              </p:nvPr>
            </p:nvSpPr>
            <p:spPr>
              <a:xfrm>
                <a:off x="838200" y="1825625"/>
                <a:ext cx="7428722" cy="4351338"/>
              </a:xfrm>
            </p:spPr>
            <p:txBody>
              <a:bodyPr>
                <a:noAutofit/>
              </a:bodyPr>
              <a:lstStyle/>
              <a:p>
                <a:pPr marL="0" indent="0">
                  <a:buNone/>
                </a:pPr>
                <a:r>
                  <a:rPr lang="en-US" sz="2400" b="1" dirty="0"/>
                  <a:t>Given Enough Data:</a:t>
                </a:r>
              </a:p>
              <a:p>
                <a:pPr marL="0" indent="0">
                  <a:buNone/>
                </a:pPr>
                <a:endParaRPr lang="en-US" sz="2400" b="1" dirty="0"/>
              </a:p>
              <a:p>
                <a:r>
                  <a:rPr lang="en-US" sz="2400" dirty="0"/>
                  <a:t>Training data can be kept constant</a:t>
                </a:r>
              </a:p>
              <a:p>
                <a:r>
                  <a:rPr lang="en-US" sz="2400" dirty="0"/>
                  <a:t>Validation set is used to estimate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𝐺</m:t>
                        </m:r>
                      </m:sub>
                    </m:sSub>
                  </m:oMath>
                </a14:m>
                <a:r>
                  <a:rPr lang="en-US" sz="2400" dirty="0"/>
                  <a:t> for model and hyper-parameter selection</a:t>
                </a:r>
              </a:p>
              <a:p>
                <a:r>
                  <a:rPr lang="en-US" sz="2400" dirty="0"/>
                  <a:t>Test set is used for model evaluation (i.e., estimating generalization error)</a:t>
                </a:r>
              </a:p>
              <a:p>
                <a:pPr marL="0" indent="0">
                  <a:buNone/>
                </a:pPr>
                <a:endParaRPr lang="en-US" sz="2400" b="1" dirty="0"/>
              </a:p>
            </p:txBody>
          </p:sp>
        </mc:Choice>
        <mc:Fallback>
          <p:sp>
            <p:nvSpPr>
              <p:cNvPr id="3" name="Content Placeholder 2">
                <a:extLst>
                  <a:ext uri="{FF2B5EF4-FFF2-40B4-BE49-F238E27FC236}">
                    <a16:creationId xmlns:a16="http://schemas.microsoft.com/office/drawing/2014/main" id="{8907C37F-9649-40DE-97B7-3A32D0CA9A50}"/>
                  </a:ext>
                </a:extLst>
              </p:cNvPr>
              <p:cNvSpPr>
                <a:spLocks noGrp="1" noRot="1" noChangeAspect="1" noMove="1" noResize="1" noEditPoints="1" noAdjustHandles="1" noChangeArrowheads="1" noChangeShapeType="1" noTextEdit="1"/>
              </p:cNvSpPr>
              <p:nvPr>
                <p:ph idx="1"/>
              </p:nvPr>
            </p:nvSpPr>
            <p:spPr>
              <a:xfrm>
                <a:off x="838200" y="1825625"/>
                <a:ext cx="7428722" cy="4351338"/>
              </a:xfrm>
              <a:blipFill>
                <a:blip r:embed="rId2"/>
                <a:stretch>
                  <a:fillRect l="-1314" t="-1961" r="-24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AE30930-6FB1-40CF-8BB0-A3AD7EE66FA1}"/>
              </a:ext>
            </a:extLst>
          </p:cNvPr>
          <p:cNvSpPr>
            <a:spLocks noGrp="1"/>
          </p:cNvSpPr>
          <p:nvPr>
            <p:ph type="sldNum" sz="quarter" idx="12"/>
          </p:nvPr>
        </p:nvSpPr>
        <p:spPr/>
        <p:txBody>
          <a:bodyPr/>
          <a:lstStyle/>
          <a:p>
            <a:fld id="{17214B29-2612-49B7-BCD5-5B417A3C392C}" type="slidenum">
              <a:rPr lang="en-US" smtClean="0"/>
              <a:t>7</a:t>
            </a:fld>
            <a:endParaRPr lang="en-US"/>
          </a:p>
        </p:txBody>
      </p:sp>
      <p:grpSp>
        <p:nvGrpSpPr>
          <p:cNvPr id="10" name="Group 9">
            <a:extLst>
              <a:ext uri="{FF2B5EF4-FFF2-40B4-BE49-F238E27FC236}">
                <a16:creationId xmlns:a16="http://schemas.microsoft.com/office/drawing/2014/main" id="{3F6C324E-F994-4154-8430-0676F9E38D46}"/>
              </a:ext>
            </a:extLst>
          </p:cNvPr>
          <p:cNvGrpSpPr/>
          <p:nvPr/>
        </p:nvGrpSpPr>
        <p:grpSpPr>
          <a:xfrm>
            <a:off x="8768604" y="1690688"/>
            <a:ext cx="2585196" cy="2963484"/>
            <a:chOff x="8991489" y="1136341"/>
            <a:chExt cx="2585196" cy="2963484"/>
          </a:xfrm>
        </p:grpSpPr>
        <p:sp>
          <p:nvSpPr>
            <p:cNvPr id="8" name="Rectangle 7">
              <a:extLst>
                <a:ext uri="{FF2B5EF4-FFF2-40B4-BE49-F238E27FC236}">
                  <a16:creationId xmlns:a16="http://schemas.microsoft.com/office/drawing/2014/main" id="{947BA673-AD1B-4F7D-9989-1234F14C3ADD}"/>
                </a:ext>
              </a:extLst>
            </p:cNvPr>
            <p:cNvSpPr/>
            <p:nvPr/>
          </p:nvSpPr>
          <p:spPr>
            <a:xfrm>
              <a:off x="8991489" y="3474162"/>
              <a:ext cx="2585196" cy="625663"/>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Testing – 15%</a:t>
              </a:r>
            </a:p>
          </p:txBody>
        </p:sp>
        <p:sp>
          <p:nvSpPr>
            <p:cNvPr id="9" name="Rectangle 8">
              <a:extLst>
                <a:ext uri="{FF2B5EF4-FFF2-40B4-BE49-F238E27FC236}">
                  <a16:creationId xmlns:a16="http://schemas.microsoft.com/office/drawing/2014/main" id="{97108DDA-1118-43B0-8CF5-361135641039}"/>
                </a:ext>
              </a:extLst>
            </p:cNvPr>
            <p:cNvSpPr/>
            <p:nvPr/>
          </p:nvSpPr>
          <p:spPr>
            <a:xfrm>
              <a:off x="8991489" y="1136341"/>
              <a:ext cx="2585195" cy="2292659"/>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2000" dirty="0"/>
                <a:t>Training – 85%</a:t>
              </a:r>
            </a:p>
          </p:txBody>
        </p:sp>
        <p:sp>
          <p:nvSpPr>
            <p:cNvPr id="6" name="Rectangle 5">
              <a:extLst>
                <a:ext uri="{FF2B5EF4-FFF2-40B4-BE49-F238E27FC236}">
                  <a16:creationId xmlns:a16="http://schemas.microsoft.com/office/drawing/2014/main" id="{0520390E-FA12-4BF0-84C2-90D0F583CA7E}"/>
                </a:ext>
              </a:extLst>
            </p:cNvPr>
            <p:cNvSpPr/>
            <p:nvPr/>
          </p:nvSpPr>
          <p:spPr>
            <a:xfrm>
              <a:off x="9263310" y="1668172"/>
              <a:ext cx="2090490" cy="756126"/>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Pre-Val Training 70%</a:t>
              </a:r>
            </a:p>
          </p:txBody>
        </p:sp>
        <p:sp>
          <p:nvSpPr>
            <p:cNvPr id="7" name="Rectangle 6">
              <a:extLst>
                <a:ext uri="{FF2B5EF4-FFF2-40B4-BE49-F238E27FC236}">
                  <a16:creationId xmlns:a16="http://schemas.microsoft.com/office/drawing/2014/main" id="{27EAEB9D-9A92-4372-BD0A-471C6C792AB2}"/>
                </a:ext>
              </a:extLst>
            </p:cNvPr>
            <p:cNvSpPr/>
            <p:nvPr/>
          </p:nvSpPr>
          <p:spPr>
            <a:xfrm>
              <a:off x="9263310" y="2517194"/>
              <a:ext cx="2090491" cy="756126"/>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Validation</a:t>
              </a:r>
            </a:p>
            <a:p>
              <a:pPr algn="ctr"/>
              <a:r>
                <a:rPr lang="en-US" dirty="0"/>
                <a:t>15%</a:t>
              </a:r>
            </a:p>
          </p:txBody>
        </p:sp>
      </p:grpSp>
    </p:spTree>
    <p:extLst>
      <p:ext uri="{BB962C8B-B14F-4D97-AF65-F5344CB8AC3E}">
        <p14:creationId xmlns:p14="http://schemas.microsoft.com/office/powerpoint/2010/main" val="14644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516087-2F3C-41B4-2907-FCF2BC763304}"/>
              </a:ext>
            </a:extLst>
          </p:cNvPr>
          <p:cNvSpPr>
            <a:spLocks noGrp="1"/>
          </p:cNvSpPr>
          <p:nvPr>
            <p:ph type="title"/>
          </p:nvPr>
        </p:nvSpPr>
        <p:spPr/>
        <p:txBody>
          <a:bodyPr/>
          <a:lstStyle/>
          <a:p>
            <a:r>
              <a:rPr lang="en-US" dirty="0"/>
              <a:t>What do we need?</a:t>
            </a:r>
          </a:p>
        </p:txBody>
      </p:sp>
      <mc:AlternateContent xmlns:mc="http://schemas.openxmlformats.org/markup-compatibility/2006">
        <mc:Choice xmlns:a14="http://schemas.microsoft.com/office/drawing/2010/main" Requires="a14">
          <p:sp>
            <p:nvSpPr>
              <p:cNvPr id="7" name="Table Placeholder 6">
                <a:extLst>
                  <a:ext uri="{FF2B5EF4-FFF2-40B4-BE49-F238E27FC236}">
                    <a16:creationId xmlns:a16="http://schemas.microsoft.com/office/drawing/2014/main" id="{3CAEB63D-B08F-B22D-2FB0-190FA43B3D16}"/>
                  </a:ext>
                </a:extLst>
              </p:cNvPr>
              <p:cNvSpPr>
                <a:spLocks noGrp="1"/>
              </p:cNvSpPr>
              <p:nvPr>
                <p:ph type="tbl" sz="quarter" idx="27"/>
              </p:nvPr>
            </p:nvSpPr>
            <p:spPr/>
            <p:txBody>
              <a:bodyPr/>
              <a:lstStyle/>
              <a:p>
                <a:pPr marL="0" indent="0">
                  <a:buNone/>
                </a:pPr>
                <a:r>
                  <a:rPr lang="en-US" dirty="0"/>
                  <a:t>In order to apply this framework to a neural network, we will need:</a:t>
                </a:r>
              </a:p>
              <a:p>
                <a:pPr marL="0" indent="0">
                  <a:buNone/>
                </a:pPr>
                <a:endParaRPr lang="en-US" dirty="0"/>
              </a:p>
              <a:p>
                <a:r>
                  <a:rPr lang="en-US" dirty="0"/>
                  <a:t>A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𝜃</m:t>
                        </m:r>
                      </m:sub>
                    </m:sSub>
                  </m:oMath>
                </a14:m>
                <a:r>
                  <a:rPr lang="en-US" dirty="0"/>
                  <a:t> with parameters </a:t>
                </a:r>
                <a14:m>
                  <m:oMath xmlns:m="http://schemas.openxmlformats.org/officeDocument/2006/math">
                    <m:r>
                      <a:rPr lang="en-US" b="0" i="1" smtClean="0">
                        <a:latin typeface="Cambria Math" panose="02040503050406030204" pitchFamily="18" charset="0"/>
                      </a:rPr>
                      <m:t>𝜃</m:t>
                    </m:r>
                  </m:oMath>
                </a14:m>
                <a:r>
                  <a:rPr lang="en-US" dirty="0"/>
                  <a:t> that represent the neural network</a:t>
                </a:r>
              </a:p>
              <a:p>
                <a:r>
                  <a:rPr lang="en-US" dirty="0"/>
                  <a:t>A loss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oMath>
                </a14:m>
                <a:endParaRPr lang="en-US" dirty="0"/>
              </a:p>
              <a:p>
                <a:r>
                  <a:rPr lang="en-US" dirty="0"/>
                  <a:t>A way to train the model by minimizing the loss</a:t>
                </a:r>
              </a:p>
            </p:txBody>
          </p:sp>
        </mc:Choice>
        <mc:Fallback>
          <p:sp>
            <p:nvSpPr>
              <p:cNvPr id="7" name="Table Placeholder 6">
                <a:extLst>
                  <a:ext uri="{FF2B5EF4-FFF2-40B4-BE49-F238E27FC236}">
                    <a16:creationId xmlns:a16="http://schemas.microsoft.com/office/drawing/2014/main" id="{3CAEB63D-B08F-B22D-2FB0-190FA43B3D16}"/>
                  </a:ext>
                </a:extLst>
              </p:cNvPr>
              <p:cNvSpPr>
                <a:spLocks noGrp="1" noRot="1" noChangeAspect="1" noMove="1" noResize="1" noEditPoints="1" noAdjustHandles="1" noChangeArrowheads="1" noChangeShapeType="1" noTextEdit="1"/>
              </p:cNvSpPr>
              <p:nvPr>
                <p:ph type="tbl" sz="quarter" idx="27"/>
              </p:nvPr>
            </p:nvSpPr>
            <p:spPr>
              <a:blipFill>
                <a:blip r:embed="rId2"/>
                <a:stretch>
                  <a:fillRect l="-839" t="-197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504C1EE-CD92-2CBE-D9E6-51D2323B2598}"/>
              </a:ext>
            </a:extLst>
          </p:cNvPr>
          <p:cNvSpPr>
            <a:spLocks noGrp="1"/>
          </p:cNvSpPr>
          <p:nvPr>
            <p:ph type="sldNum" sz="quarter" idx="29"/>
          </p:nvPr>
        </p:nvSpPr>
        <p:spPr/>
        <p:txBody>
          <a:bodyPr/>
          <a:lstStyle/>
          <a:p>
            <a:fld id="{17214B29-2612-49B7-BCD5-5B417A3C392C}" type="slidenum">
              <a:rPr lang="en-US" smtClean="0"/>
              <a:t>8</a:t>
            </a:fld>
            <a:endParaRPr lang="en-US"/>
          </a:p>
        </p:txBody>
      </p:sp>
    </p:spTree>
    <p:extLst>
      <p:ext uri="{BB962C8B-B14F-4D97-AF65-F5344CB8AC3E}">
        <p14:creationId xmlns:p14="http://schemas.microsoft.com/office/powerpoint/2010/main" val="310373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0466472-5B05-8C97-55C0-A425CE9C3264}"/>
              </a:ext>
            </a:extLst>
          </p:cNvPr>
          <p:cNvSpPr>
            <a:spLocks noGrp="1"/>
          </p:cNvSpPr>
          <p:nvPr>
            <p:ph type="title"/>
          </p:nvPr>
        </p:nvSpPr>
        <p:spPr/>
        <p:txBody>
          <a:bodyPr/>
          <a:lstStyle/>
          <a:p>
            <a:r>
              <a:rPr lang="en-US" sz="4000" dirty="0"/>
              <a:t>Loss Function</a:t>
            </a:r>
            <a:endParaRPr lang="en-US" dirty="0"/>
          </a:p>
        </p:txBody>
      </p:sp>
      <p:sp>
        <p:nvSpPr>
          <p:cNvPr id="8" name="Slide Number Placeholder 7">
            <a:extLst>
              <a:ext uri="{FF2B5EF4-FFF2-40B4-BE49-F238E27FC236}">
                <a16:creationId xmlns:a16="http://schemas.microsoft.com/office/drawing/2014/main" id="{6777C1E9-1ACB-40EF-9548-D93BD7109164}"/>
              </a:ext>
            </a:extLst>
          </p:cNvPr>
          <p:cNvSpPr>
            <a:spLocks noGrp="1"/>
          </p:cNvSpPr>
          <p:nvPr>
            <p:ph type="sldNum" sz="quarter" idx="31"/>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946749703"/>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3237</TotalTime>
  <Words>1151</Words>
  <Application>Microsoft Office PowerPoint</Application>
  <PresentationFormat>Widescreen</PresentationFormat>
  <Paragraphs>213</Paragraphs>
  <Slides>25</Slides>
  <Notes>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等线</vt:lpstr>
      <vt:lpstr>Abadi</vt:lpstr>
      <vt:lpstr>Arial</vt:lpstr>
      <vt:lpstr>Calibri</vt:lpstr>
      <vt:lpstr>Cambria Math</vt:lpstr>
      <vt:lpstr>Posterama Text Black</vt:lpstr>
      <vt:lpstr>Posterama Text SemiBold</vt:lpstr>
      <vt:lpstr>Wingdings</vt:lpstr>
      <vt:lpstr>Office 主题​​</vt:lpstr>
      <vt:lpstr>Deep Learning with Python Training and Evaluation </vt:lpstr>
      <vt:lpstr>Agenda</vt:lpstr>
      <vt:lpstr>Model Selection and Evaluation</vt:lpstr>
      <vt:lpstr>Model Selection and Evaluation</vt:lpstr>
      <vt:lpstr>Generalization Error</vt:lpstr>
      <vt:lpstr>Overfitting vs. Underfitting</vt:lpstr>
      <vt:lpstr>Validation</vt:lpstr>
      <vt:lpstr>What do we need?</vt:lpstr>
      <vt:lpstr>Loss Function</vt:lpstr>
      <vt:lpstr>Regression Task</vt:lpstr>
      <vt:lpstr>Classification Task</vt:lpstr>
      <vt:lpstr>Classification Task</vt:lpstr>
      <vt:lpstr>Regularization Terms</vt:lpstr>
      <vt:lpstr>Gradient Descent</vt:lpstr>
      <vt:lpstr>Gradient Descent</vt:lpstr>
      <vt:lpstr>Gradient Descent</vt:lpstr>
      <vt:lpstr>Stochastic Gradient Descent (SGD)</vt:lpstr>
      <vt:lpstr>Stochastic Gradient Descent (SGD)</vt:lpstr>
      <vt:lpstr>Backpropagation</vt:lpstr>
      <vt:lpstr>Neural Nets Architecture</vt:lpstr>
      <vt:lpstr>Forward &amp; Backpropagation</vt:lpstr>
      <vt:lpstr>Backpropagation</vt:lpstr>
      <vt:lpstr>Challenges</vt:lpstr>
      <vt:lpstr>Vanishing / Exploding Gradients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Edgar Lobaton</dc:creator>
  <cp:lastModifiedBy>Edgar Lobaton</cp:lastModifiedBy>
  <cp:revision>5</cp:revision>
  <dcterms:created xsi:type="dcterms:W3CDTF">2023-07-29T11:29:10Z</dcterms:created>
  <dcterms:modified xsi:type="dcterms:W3CDTF">2023-07-31T17:39:59Z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